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Slides/_rels/notesSlide252.xml.rels" ContentType="application/vnd.openxmlformats-package.relationships+xml"/>
  <Override PartName="/ppt/notesSlides/_rels/notesSlide275.xml.rels" ContentType="application/vnd.openxmlformats-package.relationships+xml"/>
  <Override PartName="/ppt/notesSlides/_rels/notesSlide209.xml.rels" ContentType="application/vnd.openxmlformats-package.relationships+xml"/>
  <Override PartName="/ppt/notesSlides/_rels/notesSlide202.xml.rels" ContentType="application/vnd.openxmlformats-package.relationships+xml"/>
  <Override PartName="/ppt/notesSlides/_rels/notesSlide287.xml.rels" ContentType="application/vnd.openxmlformats-package.relationships+xml"/>
  <Override PartName="/ppt/notesSlides/_rels/notesSlide256.xml.rels" ContentType="application/vnd.openxmlformats-package.relationships+xml"/>
  <Override PartName="/ppt/notesSlides/_rels/notesSlide274.xml.rels" ContentType="application/vnd.openxmlformats-package.relationships+xml"/>
  <Override PartName="/ppt/notesSlides/_rels/notesSlide258.xml.rels" ContentType="application/vnd.openxmlformats-package.relationships+xml"/>
  <Override PartName="/ppt/notesSlides/_rels/notesSlide254.xml.rels" ContentType="application/vnd.openxmlformats-package.relationships+xml"/>
  <Override PartName="/ppt/notesSlides/_rels/notesSlide241.xml.rels" ContentType="application/vnd.openxmlformats-package.relationships+xml"/>
  <Override PartName="/ppt/notesSlides/_rels/notesSlide251.xml.rels" ContentType="application/vnd.openxmlformats-package.relationships+xml"/>
  <Override PartName="/ppt/notesSlides/_rels/notesSlide249.xml.rels" ContentType="application/vnd.openxmlformats-package.relationships+xml"/>
  <Override PartName="/ppt/notesSlides/_rels/notesSlide250.xml.rels" ContentType="application/vnd.openxmlformats-package.relationships+xml"/>
  <Override PartName="/ppt/notesSlides/_rels/notesSlide248.xml.rels" ContentType="application/vnd.openxmlformats-package.relationships+xml"/>
  <Override PartName="/ppt/notesSlides/_rels/notesSlide247.xml.rels" ContentType="application/vnd.openxmlformats-package.relationships+xml"/>
  <Override PartName="/ppt/notesSlides/_rels/notesSlide253.xml.rels" ContentType="application/vnd.openxmlformats-package.relationships+xml"/>
  <Override PartName="/ppt/notesSlides/_rels/notesSlide277.xml.rels" ContentType="application/vnd.openxmlformats-package.relationships+xml"/>
  <Override PartName="/ppt/notesSlides/_rels/notesSlide199.xml.rels" ContentType="application/vnd.openxmlformats-package.relationships+xml"/>
  <Override PartName="/ppt/notesSlides/_rels/notesSlide240.xml.rels" ContentType="application/vnd.openxmlformats-package.relationships+xml"/>
  <Override PartName="/ppt/notesSlides/_rels/notesSlide255.xml.rels" ContentType="application/vnd.openxmlformats-package.relationships+xml"/>
  <Override PartName="/ppt/notesSlides/_rels/notesSlide259.xml.rels" ContentType="application/vnd.openxmlformats-package.relationships+xml"/>
  <Override PartName="/ppt/notesSlides/notesSlide254.xml" ContentType="application/vnd.openxmlformats-officedocument.presentationml.notesSlide+xml"/>
  <Override PartName="/ppt/notesSlides/notesSlide251.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48.xml" ContentType="application/vnd.openxmlformats-officedocument.presentationml.notesSlide+xml"/>
  <Override PartName="/ppt/notesSlides/notesSlide247.xml" ContentType="application/vnd.openxmlformats-officedocument.presentationml.notesSlide+xml"/>
  <Override PartName="/ppt/notesSlides/notesSlide253.xml" ContentType="application/vnd.openxmlformats-officedocument.presentationml.notesSlide+xml"/>
  <Override PartName="/ppt/notesSlides/notesSlide241.xml" ContentType="application/vnd.openxmlformats-officedocument.presentationml.notesSlide+xml"/>
  <Override PartName="/ppt/notesSlides/notesSlide277.xml" ContentType="application/vnd.openxmlformats-officedocument.presentationml.notesSlide+xml"/>
  <Override PartName="/ppt/notesSlides/notesSlide258.xml" ContentType="application/vnd.openxmlformats-officedocument.presentationml.notesSlide+xml"/>
  <Override PartName="/ppt/notesSlides/notesSlide256.xml" ContentType="application/vnd.openxmlformats-officedocument.presentationml.notesSlide+xml"/>
  <Override PartName="/ppt/notesSlides/notesSlide209.xml" ContentType="application/vnd.openxmlformats-officedocument.presentationml.notesSlide+xml"/>
  <Override PartName="/ppt/notesSlides/notesSlide255.xml" ContentType="application/vnd.openxmlformats-officedocument.presentationml.notesSlide+xml"/>
  <Override PartName="/ppt/notesSlides/notesSlide259.xml" ContentType="application/vnd.openxmlformats-officedocument.presentationml.notesSlide+xml"/>
  <Override PartName="/ppt/notesSlides/notesSlide199.xml" ContentType="application/vnd.openxmlformats-officedocument.presentationml.notesSlide+xml"/>
  <Override PartName="/ppt/notesSlides/notesSlide202.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40.xml" ContentType="application/vnd.openxmlformats-officedocument.presentationml.notesSlide+xml"/>
  <Override PartName="/ppt/notesSlides/notesSlide287.xml" ContentType="application/vnd.openxmlformats-officedocument.presentationml.notesSlide+xml"/>
  <Override PartName="/ppt/notesSlides/notesSlide252.xml" ContentType="application/vnd.openxmlformats-officedocument.presentationml.notesSlide+xml"/>
  <Override PartName="/ppt/_rels/presentation.xml.rels" ContentType="application/vnd.openxmlformats-package.relationships+xml"/>
  <Override PartName="/ppt/embeddings/oleObject1.bin" ContentType="application/vnd.openxmlformats-officedocument.oleObject"/>
  <Override PartName="/ppt/media/image127.png" ContentType="image/png"/>
  <Override PartName="/ppt/media/image30.jpeg" ContentType="image/jpeg"/>
  <Override PartName="/ppt/media/image200.jpeg" ContentType="image/jpeg"/>
  <Override PartName="/ppt/media/image126.png" ContentType="image/png"/>
  <Override PartName="/ppt/media/image125.png" ContentType="image/png"/>
  <Override PartName="/ppt/media/image124.png" ContentType="image/png"/>
  <Override PartName="/ppt/media/image123.png" ContentType="image/png"/>
  <Override PartName="/ppt/media/image146.jpeg" ContentType="image/jpeg"/>
  <Override PartName="/ppt/media/image116.png" ContentType="image/png"/>
  <Override PartName="/ppt/media/image115.png" ContentType="image/png"/>
  <Override PartName="/ppt/media/image114.jpeg" ContentType="image/jpeg"/>
  <Override PartName="/ppt/media/image113.jpeg" ContentType="image/jpeg"/>
  <Override PartName="/ppt/media/image108.png" ContentType="image/png"/>
  <Override PartName="/ppt/media/image102.png" ContentType="image/png"/>
  <Override PartName="/ppt/media/image99.png" ContentType="image/png"/>
  <Override PartName="/ppt/media/image198.jpeg" ContentType="image/jpeg"/>
  <Override PartName="/ppt/media/image97.jpeg" ContentType="image/jpeg"/>
  <Override PartName="/ppt/media/image96.jpeg" ContentType="image/jpeg"/>
  <Override PartName="/ppt/media/image95.jpeg" ContentType="image/jpeg"/>
  <Override PartName="/ppt/media/image94.jpeg" ContentType="image/jpeg"/>
  <Override PartName="/ppt/media/image93.jpeg" ContentType="image/jpeg"/>
  <Override PartName="/ppt/media/image22.png" ContentType="image/png"/>
  <Override PartName="/ppt/media/image92.jpeg" ContentType="image/jpeg"/>
  <Override PartName="/ppt/media/image111.jpeg" ContentType="image/jpeg"/>
  <Override PartName="/ppt/media/image91.jpeg" ContentType="image/jpeg"/>
  <Override PartName="/ppt/media/image110.jpeg" ContentType="image/jpeg"/>
  <Override PartName="/ppt/media/image17.png" ContentType="image/png"/>
  <Override PartName="/ppt/media/image90.jpeg" ContentType="image/jpeg"/>
  <Override PartName="/ppt/media/image103.jpeg" ContentType="image/jpeg"/>
  <Override PartName="/ppt/media/image83.jpeg" ContentType="image/jpeg"/>
  <Override PartName="/ppt/media/image119.jpeg" ContentType="image/jpeg"/>
  <Override PartName="/ppt/media/image192.jpeg" ContentType="image/jpeg"/>
  <Override PartName="/ppt/media/image82.jpeg" ContentType="image/jpeg"/>
  <Override PartName="/ppt/media/image40.wmf" ContentType="image/x-wmf"/>
  <Override PartName="/ppt/media/image80.jpeg" ContentType="image/jpeg"/>
  <Override PartName="/ppt/media/image76.png" ContentType="image/png"/>
  <Override PartName="/ppt/media/image53.jpeg" ContentType="image/jpeg"/>
  <Override PartName="/ppt/media/image223.jpeg" ContentType="image/jpeg"/>
  <Override PartName="/ppt/media/image81.jpeg" ContentType="image/jpeg"/>
  <Override PartName="/ppt/media/image75.png" ContentType="image/png"/>
  <Override PartName="/ppt/media/image79.jpeg" ContentType="image/jpeg"/>
  <Override PartName="/ppt/media/image249.jpeg" ContentType="image/jpeg"/>
  <Override PartName="/ppt/media/image74.jpeg" ContentType="image/jpeg"/>
  <Override PartName="/ppt/media/image244.jpeg" ContentType="image/jpeg"/>
  <Override PartName="/ppt/media/image73.jpeg" ContentType="image/jpeg"/>
  <Override PartName="/ppt/media/image243.jpeg" ContentType="image/jpeg"/>
  <Override PartName="/ppt/media/image72.jpeg" ContentType="image/jpeg"/>
  <Override PartName="/ppt/media/image242.jpeg" ContentType="image/jpeg"/>
  <Override PartName="/ppt/media/image71.jpeg" ContentType="image/jpeg"/>
  <Override PartName="/ppt/media/image241.jpeg" ContentType="image/jpeg"/>
  <Override PartName="/ppt/media/image70.jpeg" ContentType="image/jpeg"/>
  <Override PartName="/ppt/media/image159.jpeg" ContentType="image/jpeg"/>
  <Override PartName="/ppt/media/image240.jpeg" ContentType="image/jpeg"/>
  <Override PartName="/ppt/media/image69.jpeg" ContentType="image/jpeg"/>
  <Override PartName="/ppt/media/image239.jpeg" ContentType="image/jpeg"/>
  <Override PartName="/ppt/media/image68.jpeg" ContentType="image/jpeg"/>
  <Override PartName="/ppt/media/image238.jpeg" ContentType="image/jpeg"/>
  <Override PartName="/ppt/media/image67.jpeg" ContentType="image/jpeg"/>
  <Override PartName="/ppt/media/image237.jpeg" ContentType="image/jpeg"/>
  <Override PartName="/ppt/media/image66.jpeg" ContentType="image/jpeg"/>
  <Override PartName="/ppt/media/image236.jpeg" ContentType="image/jpeg"/>
  <Override PartName="/ppt/media/image100.png" ContentType="image/png"/>
  <Override PartName="/ppt/media/image65.jpeg" ContentType="image/jpeg"/>
  <Override PartName="/ppt/media/image235.jpeg" ContentType="image/jpeg"/>
  <Override PartName="/ppt/media/image64.jpeg" ContentType="image/jpeg"/>
  <Override PartName="/ppt/media/image234.jpeg" ContentType="image/jpeg"/>
  <Override PartName="/ppt/media/image63.jpeg" ContentType="image/jpeg"/>
  <Override PartName="/ppt/media/image233.jpeg" ContentType="image/jpeg"/>
  <Override PartName="/ppt/media/image78.jpeg" ContentType="image/jpeg"/>
  <Override PartName="/ppt/media/image248.jpeg" ContentType="image/jpeg"/>
  <Override PartName="/ppt/media/image61.jpeg" ContentType="image/jpeg"/>
  <Override PartName="/ppt/media/image231.jpeg" ContentType="image/jpeg"/>
  <Override PartName="/ppt/media/image60.jpeg" ContentType="image/jpeg"/>
  <Override PartName="/ppt/media/image230.jpeg" ContentType="image/jpeg"/>
  <Override PartName="/ppt/media/image118.png" ContentType="image/png"/>
  <Override PartName="/ppt/media/image89.jpeg" ContentType="image/jpeg"/>
  <Override PartName="/ppt/media/image21.png" ContentType="image/png"/>
  <Override PartName="/ppt/media/image62.jpeg" ContentType="image/jpeg"/>
  <Override PartName="/ppt/media/image232.jpeg" ContentType="image/jpeg"/>
  <Override PartName="/ppt/media/image19.png" ContentType="image/png"/>
  <Override PartName="/ppt/media/image2.wmf" ContentType="image/x-wmf"/>
  <Override PartName="/ppt/media/image190.jpeg" ContentType="image/jpeg"/>
  <Override PartName="/ppt/media/image98.jpeg" ContentType="image/jpeg"/>
  <Override PartName="/ppt/media/image77.wmf" ContentType="image/x-wmf"/>
  <Override PartName="/ppt/media/image183.jpeg" ContentType="image/jpeg"/>
  <Override PartName="/ppt/media/image16.jpeg" ContentType="image/jpeg"/>
  <Override PartName="/ppt/media/image15.jpeg" ContentType="image/jpeg"/>
  <Override PartName="/ppt/media/image14.jpeg" ContentType="image/jpeg"/>
  <Override PartName="/ppt/media/image120.jpeg" ContentType="image/jpeg"/>
  <Override PartName="/ppt/media/image41.jpeg" ContentType="image/jpeg"/>
  <Override PartName="/ppt/media/image211.jpeg" ContentType="image/jpeg"/>
  <Override PartName="/ppt/media/image24.wmf" ContentType="image/x-wmf"/>
  <Override PartName="/ppt/media/image1.wmf" ContentType="image/x-wmf"/>
  <Override PartName="/ppt/media/image18.png" ContentType="image/png"/>
  <Override PartName="/ppt/media/image54.jpeg" ContentType="image/jpeg"/>
  <Override PartName="/ppt/media/image224.jpeg" ContentType="image/jpeg"/>
  <Override PartName="/ppt/media/image7.jpeg" ContentType="image/jpeg"/>
  <Override PartName="/ppt/media/image3.jpeg" ContentType="image/jpeg"/>
  <Override PartName="/ppt/media/image104.jpeg" ContentType="image/jpeg"/>
  <Override PartName="/ppt/media/image84.jpeg" ContentType="image/jpeg"/>
  <Override PartName="/ppt/media/image25.jpeg" ContentType="image/jpeg"/>
  <Override PartName="/ppt/media/image187.jpeg" ContentType="image/jpeg"/>
  <Override PartName="/ppt/media/image4.jpeg" ContentType="image/jpeg"/>
  <Override PartName="/ppt/media/image32.jpeg" ContentType="image/jpeg"/>
  <Override PartName="/ppt/media/image202.jpeg" ContentType="image/jpeg"/>
  <Override PartName="/ppt/media/image38.wmf" ContentType="image/x-wmf"/>
  <Override PartName="/ppt/media/image105.jpeg" ContentType="image/jpeg"/>
  <Override PartName="/ppt/media/image101.png" ContentType="image/png"/>
  <Override PartName="/ppt/media/image85.jpeg" ContentType="image/jpeg"/>
  <Override PartName="/ppt/media/image26.jpeg" ContentType="image/jpeg"/>
  <Override PartName="/ppt/media/image188.jpeg" ContentType="image/jpeg"/>
  <Override PartName="/ppt/media/image5.jpeg" ContentType="image/jpeg"/>
  <Override PartName="/ppt/media/image50.jpeg" ContentType="image/jpeg"/>
  <Override PartName="/ppt/media/image139.jpeg" ContentType="image/jpeg"/>
  <Override PartName="/ppt/media/image220.jpeg" ContentType="image/jpeg"/>
  <Override PartName="/ppt/media/image6.jpeg" ContentType="image/jpeg"/>
  <Override PartName="/ppt/media/image9.jpeg" ContentType="image/jpeg"/>
  <Override PartName="/ppt/media/image121.png" ContentType="image/png"/>
  <Override PartName="/ppt/media/image107.jpeg" ContentType="image/jpeg"/>
  <Override PartName="/ppt/media/image180.jpeg" ContentType="image/jpeg"/>
  <Override PartName="/ppt/media/image87.jpeg" ContentType="image/jpeg"/>
  <Override PartName="/ppt/media/image11.jpeg" ContentType="image/jpeg"/>
  <Override PartName="/ppt/media/image156.png" ContentType="image/png"/>
  <Override PartName="/ppt/media/image247.jpeg" ContentType="image/jpeg"/>
  <Override PartName="/ppt/media/image132.jpeg" ContentType="image/jpeg"/>
  <Override PartName="/ppt/media/image149.jpeg" ContentType="image/jpeg"/>
  <Override PartName="/ppt/media/image23.png" ContentType="image/png"/>
  <Override PartName="/ppt/media/image29.jpeg" ContentType="image/jpeg"/>
  <Override PartName="/ppt/media/image12.jpeg" ContentType="image/jpeg"/>
  <Override PartName="/ppt/media/image88.jpeg" ContentType="image/jpeg"/>
  <Override PartName="/ppt/media/image135.jpeg" ContentType="image/jpeg"/>
  <Override PartName="/ppt/media/image136.jpeg" ContentType="image/jpeg"/>
  <Override PartName="/ppt/media/image137.jpeg" ContentType="image/jpeg"/>
  <Override PartName="/ppt/media/image141.jpeg" ContentType="image/jpeg"/>
  <Override PartName="/ppt/media/image142.jpeg" ContentType="image/jpeg"/>
  <Override PartName="/ppt/media/image138.jpeg" ContentType="image/jpeg"/>
  <Override PartName="/ppt/media/image143.jpeg" ContentType="image/jpeg"/>
  <Override PartName="/ppt/media/image161.png" ContentType="image/png"/>
  <Override PartName="/ppt/media/image160.jpeg" ContentType="image/jpeg"/>
  <Override PartName="/ppt/media/image148.jpeg" ContentType="image/jpeg"/>
  <Override PartName="/ppt/media/image59.jpeg" ContentType="image/jpeg"/>
  <Override PartName="/ppt/media/image229.jpeg" ContentType="image/jpeg"/>
  <Override PartName="/ppt/media/image222.jpeg" ContentType="image/jpeg"/>
  <Override PartName="/ppt/media/image52.jpeg" ContentType="image/jpeg"/>
  <Override PartName="/ppt/media/image151.jpeg" ContentType="image/jpeg"/>
  <Override PartName="/ppt/media/image168.jpeg" ContentType="image/jpeg"/>
  <Override PartName="/ppt/media/image154.jpeg" ContentType="image/jpeg"/>
  <Override PartName="/ppt/media/image155.jpeg" ContentType="image/jpeg"/>
  <Override PartName="/ppt/media/image147.jpeg" ContentType="image/jpeg"/>
  <Override PartName="/ppt/media/image165.png" ContentType="image/png"/>
  <Override PartName="/ppt/media/image58.jpeg" ContentType="image/jpeg"/>
  <Override PartName="/ppt/media/image228.jpeg" ContentType="image/jpeg"/>
  <Override PartName="/ppt/media/image134.jpeg" ContentType="image/jpeg"/>
  <Override PartName="/ppt/media/image158.png" ContentType="image/png"/>
  <Override PartName="/ppt/media/image133.jpeg" ContentType="image/jpeg"/>
  <Override PartName="/ppt/media/image152.jpeg" ContentType="image/jpeg"/>
  <Override PartName="/ppt/media/image169.jpeg" ContentType="image/jpeg"/>
  <Override PartName="/ppt/media/image163.png" ContentType="image/png"/>
  <Override PartName="/ppt/media/image195.jpeg" ContentType="image/jpeg"/>
  <Override PartName="/ppt/media/image162.png" ContentType="image/png"/>
  <Override PartName="/ppt/media/image196.jpeg" ContentType="image/jpeg"/>
  <Override PartName="/ppt/media/image197.jpeg" ContentType="image/jpeg"/>
  <Override PartName="/ppt/media/image199.jpeg" ContentType="image/jpeg"/>
  <Override PartName="/ppt/media/image209.jpeg" ContentType="image/jpeg"/>
  <Override PartName="/ppt/media/image131.png" ContentType="image/png"/>
  <Override PartName="/ppt/media/image140.jpeg" ContentType="image/jpeg"/>
  <Override PartName="/ppt/media/image51.jpeg" ContentType="image/jpeg"/>
  <Override PartName="/ppt/media/image221.jpeg" ContentType="image/jpeg"/>
  <Override PartName="/ppt/media/image150.jpeg" ContentType="image/jpeg"/>
  <Override PartName="/ppt/media/image167.jpeg" ContentType="image/jpeg"/>
  <Override PartName="/ppt/media/image210.jpeg" ContentType="image/jpeg"/>
  <Override PartName="/ppt/media/image193.jpeg" ContentType="image/jpeg"/>
  <Override PartName="/ppt/media/image218.jpeg" ContentType="image/jpeg"/>
  <Override PartName="/ppt/media/image48.jpeg" ContentType="image/jpeg"/>
  <Override PartName="/ppt/media/image208.jpeg" ContentType="image/jpeg"/>
  <Override PartName="/ppt/media/image122.png" ContentType="image/png"/>
  <Override PartName="/ppt/media/image246.jpeg" ContentType="image/jpeg"/>
  <Override PartName="/ppt/media/image194.jpeg" ContentType="image/jpeg"/>
  <Override PartName="/ppt/media/image219.jpeg" ContentType="image/jpeg"/>
  <Override PartName="/ppt/media/image49.jpeg" ContentType="image/jpeg"/>
  <Override PartName="/ppt/media/image245.jpeg" ContentType="image/jpeg"/>
  <Override PartName="/ppt/media/image185.jpeg" ContentType="image/jpeg"/>
  <Override PartName="/ppt/media/image179.jpeg" ContentType="image/jpeg"/>
  <Override PartName="/ppt/media/image178.jpeg" ContentType="image/jpeg"/>
  <Override PartName="/ppt/media/image181.jpeg" ContentType="image/jpeg"/>
  <Override PartName="/ppt/media/image175.jpeg" ContentType="image/jpeg"/>
  <Override PartName="/ppt/media/image176.jpeg" ContentType="image/jpeg"/>
  <Override PartName="/ppt/media/image184.jpeg" ContentType="image/jpeg"/>
  <Override PartName="/ppt/media/image174.png" ContentType="image/png"/>
  <Override PartName="/ppt/media/image153.jpeg" ContentType="image/jpeg"/>
  <Override PartName="/ppt/media/image173.png" ContentType="image/png"/>
  <Override PartName="/ppt/media/image145.jpeg" ContentType="image/jpeg"/>
  <Override PartName="/ppt/media/image56.jpeg" ContentType="image/jpeg"/>
  <Override PartName="/ppt/media/image226.jpeg" ContentType="image/jpeg"/>
  <Override PartName="/ppt/media/image171.jpeg" ContentType="image/jpeg"/>
  <Override PartName="/ppt/media/image144.jpeg" ContentType="image/jpeg"/>
  <Override PartName="/ppt/media/image55.jpeg" ContentType="image/jpeg"/>
  <Override PartName="/ppt/media/image225.jpeg" ContentType="image/jpeg"/>
  <Override PartName="/ppt/media/image170.jpeg" ContentType="image/jpeg"/>
  <Override PartName="/ppt/media/image164.png" ContentType="image/png"/>
  <Override PartName="/ppt/media/image191.jpeg" ContentType="image/jpeg"/>
  <Override PartName="/ppt/media/image216.jpeg" ContentType="image/jpeg"/>
  <Override PartName="/ppt/media/image46.jpeg" ContentType="image/jpeg"/>
  <Override PartName="/ppt/media/image166.jpeg" ContentType="image/jpeg"/>
  <Override PartName="/ppt/media/image130.png" ContentType="image/png"/>
  <Override PartName="/ppt/media/image128.png" ContentType="image/png"/>
  <Override PartName="/ppt/media/image57.jpeg" ContentType="image/jpeg"/>
  <Override PartName="/ppt/media/image227.jpeg" ContentType="image/jpeg"/>
  <Override PartName="/ppt/media/image217.jpeg" ContentType="image/jpeg"/>
  <Override PartName="/ppt/media/image47.jpeg" ContentType="image/jpeg"/>
  <Override PartName="/ppt/media/image215.jpeg" ContentType="image/jpeg"/>
  <Override PartName="/ppt/media/image45.jpeg" ContentType="image/jpeg"/>
  <Override PartName="/ppt/media/image214.jpeg" ContentType="image/jpeg"/>
  <Override PartName="/ppt/media/image44.jpeg" ContentType="image/jpeg"/>
  <Override PartName="/ppt/media/image213.jpeg" ContentType="image/jpeg"/>
  <Override PartName="/ppt/media/image43.jpeg" ContentType="image/jpeg"/>
  <Override PartName="/ppt/media/image42.jpeg" ContentType="image/jpeg"/>
  <Override PartName="/ppt/media/image212.jpeg" ContentType="image/jpeg"/>
  <Override PartName="/ppt/media/image186.jpeg" ContentType="image/jpeg"/>
  <Override PartName="/ppt/media/image39.wmf" ContentType="image/x-wmf"/>
  <Override PartName="/ppt/media/image35.jpeg" ContentType="image/jpeg"/>
  <Override PartName="/ppt/media/image177.png" ContentType="image/png"/>
  <Override PartName="/ppt/media/image205.jpeg" ContentType="image/jpeg"/>
  <Override PartName="/ppt/media/image204.jpeg" ContentType="image/jpeg"/>
  <Override PartName="/ppt/media/image34.jpeg" ContentType="image/jpeg"/>
  <Override PartName="/ppt/media/image203.jpeg" ContentType="image/jpeg"/>
  <Override PartName="/ppt/media/image157.png" ContentType="image/png"/>
  <Override PartName="/ppt/media/image33.jpeg" ContentType="image/jpeg"/>
  <Override PartName="/ppt/media/image31.jpeg" ContentType="image/jpeg"/>
  <Override PartName="/ppt/media/image201.jpeg" ContentType="image/jpeg"/>
  <Override PartName="/ppt/media/image112.png" ContentType="image/png"/>
  <Override PartName="/ppt/media/image182.jpeg" ContentType="image/jpeg"/>
  <Override PartName="/ppt/media/image109.jpeg" ContentType="image/jpeg"/>
  <Override PartName="/ppt/media/image8.jpeg" ContentType="image/jpeg"/>
  <Override PartName="/ppt/media/image172.jpeg" ContentType="image/jpeg"/>
  <Override PartName="/ppt/media/image10.jpeg" ContentType="image/jpeg"/>
  <Override PartName="/ppt/media/image86.jpeg" ContentType="image/jpeg"/>
  <Override PartName="/ppt/media/image106.jpeg" ContentType="image/jpeg"/>
  <Override PartName="/ppt/media/image27.jpeg" ContentType="image/jpeg"/>
  <Override PartName="/ppt/media/image189.jpeg" ContentType="image/jpeg"/>
  <Override PartName="/ppt/media/image206.jpeg" ContentType="image/jpeg"/>
  <Override PartName="/ppt/media/image36.jpeg" ContentType="image/jpeg"/>
  <Override PartName="/ppt/media/image13.jpeg" ContentType="image/jpeg"/>
  <Override PartName="/ppt/media/image20.png" ContentType="image/png"/>
  <Override PartName="/ppt/media/image207.jpeg" ContentType="image/jpeg"/>
  <Override PartName="/ppt/media/image129.png" ContentType="image/png"/>
  <Override PartName="/ppt/media/image37.jpeg" ContentType="image/jpeg"/>
  <Override PartName="/ppt/media/image117.png" ContentType="image/png"/>
  <Override PartName="/ppt/media/image28.jpeg" ContentType="image/jpeg"/>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_rels/slideLayout22.xml.rels" ContentType="application/vnd.openxmlformats-package.relationships+xml"/>
  <Override PartName="/ppt/slideLayouts/_rels/slideLayout7.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6.xml.rels" ContentType="application/vnd.openxmlformats-package.relationships+xml"/>
  <Override PartName="/ppt/slideLayouts/_rels/slideLayout3.xml.rels" ContentType="application/vnd.openxmlformats-package.relationships+xml"/>
  <Override PartName="/ppt/slideLayouts/_rels/slideLayout16.xml.rels" ContentType="application/vnd.openxmlformats-package.relationships+xml"/>
  <Override PartName="/ppt/slideLayouts/_rels/slideLayout18.xml.rels" ContentType="application/vnd.openxmlformats-package.relationships+xml"/>
  <Override PartName="/ppt/slideLayouts/_rels/slideLayout5.xml.rels" ContentType="application/vnd.openxmlformats-package.relationships+xml"/>
  <Override PartName="/ppt/slideLayouts/_rels/slideLayout13.xml.rels" ContentType="application/vnd.openxmlformats-package.relationships+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4.xml.rels" ContentType="application/vnd.openxmlformats-package.relationships+xml"/>
  <Override PartName="/ppt/slideLayouts/_rels/slideLayout9.xml.rels" ContentType="application/vnd.openxmlformats-package.relationships+xml"/>
  <Override PartName="/ppt/slideLayouts/_rels/slideLayout23.xml.rels" ContentType="application/vnd.openxmlformats-package.relationships+xml"/>
  <Override PartName="/ppt/slideLayouts/_rels/slideLayout8.xml.rels" ContentType="application/vnd.openxmlformats-package.relationships+xml"/>
  <Override PartName="/ppt/slideLayouts/_rels/slideLayout15.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slideLayout6.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23.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3.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4.xml" ContentType="application/vnd.openxmlformats-officedocument.presentationml.slideLayout+xml"/>
  <Override PartName="/ppt/slideLayouts/slideLayout22.xml" ContentType="application/vnd.openxmlformats-officedocument.presentationml.slideLayout+xml"/>
  <Override PartName="/ppt/presProps.xml" ContentType="application/vnd.openxmlformats-officedocument.presentationml.presProps+xml"/>
  <Override PartName="/ppt/notesMasters/_rels/notesMaster1.xml.rels" ContentType="application/vnd.openxmlformats-package.relationships+xml"/>
  <Override PartName="/ppt/notesMasters/notesMaster1.xml" ContentType="application/vnd.openxmlformats-officedocument.presentationml.notesMaster+xml"/>
  <Override PartName="/ppt/slides/_rels/slide131.xml.rels" ContentType="application/vnd.openxmlformats-package.relationships+xml"/>
  <Override PartName="/ppt/slides/_rels/slide130.xml.rels" ContentType="application/vnd.openxmlformats-package.relationships+xml"/>
  <Override PartName="/ppt/slides/_rels/slide32.xml.rels" ContentType="application/vnd.openxmlformats-package.relationships+xml"/>
  <Override PartName="/ppt/slides/_rels/slide323.xml.rels" ContentType="application/vnd.openxmlformats-package.relationships+xml"/>
  <Override PartName="/ppt/slides/_rels/slide219.xml.rels" ContentType="application/vnd.openxmlformats-package.relationships+xml"/>
  <Override PartName="/ppt/slides/_rels/slide242.xml.rels" ContentType="application/vnd.openxmlformats-package.relationships+xml"/>
  <Override PartName="/ppt/slides/_rels/slide138.xml.rels" ContentType="application/vnd.openxmlformats-package.relationships+xml"/>
  <Override PartName="/ppt/slides/_rels/slide408.xml.rels" ContentType="application/vnd.openxmlformats-package.relationships+xml"/>
  <Override PartName="/ppt/slides/_rels/slide241.xml.rels" ContentType="application/vnd.openxmlformats-package.relationships+xml"/>
  <Override PartName="/ppt/slides/_rels/slide137.xml.rels" ContentType="application/vnd.openxmlformats-package.relationships+xml"/>
  <Override PartName="/ppt/slides/_rels/slide369.xml.rels" ContentType="application/vnd.openxmlformats-package.relationships+xml"/>
  <Override PartName="/ppt/slides/_rels/slide5.xml.rels" ContentType="application/vnd.openxmlformats-package.relationships+xml"/>
  <Override PartName="/ppt/slides/_rels/slide161.xml.rels" ContentType="application/vnd.openxmlformats-package.relationships+xml"/>
  <Override PartName="/ppt/slides/_rels/slide156.xml.rels" ContentType="application/vnd.openxmlformats-package.relationships+xml"/>
  <Override PartName="/ppt/slides/_rels/slide140.xml.rels" ContentType="application/vnd.openxmlformats-package.relationships+xml"/>
  <Override PartName="/ppt/slides/_rels/slide135.xml.rels" ContentType="application/vnd.openxmlformats-package.relationships+xml"/>
  <Override PartName="/ppt/slides/_rels/slide9.xml.rels" ContentType="application/vnd.openxmlformats-package.relationships+xml"/>
  <Override PartName="/ppt/slides/_rels/slide165.xml.rels" ContentType="application/vnd.openxmlformats-package.relationships+xml"/>
  <Override PartName="/ppt/slides/_rels/slide13.xml.rels" ContentType="application/vnd.openxmlformats-package.relationships+xml"/>
  <Override PartName="/ppt/slides/_rels/slide240.xml.rels" ContentType="application/vnd.openxmlformats-package.relationships+xml"/>
  <Override PartName="/ppt/slides/_rels/slide136.xml.rels" ContentType="application/vnd.openxmlformats-package.relationships+xml"/>
  <Override PartName="/ppt/slides/_rels/slide368.xml.rels" ContentType="application/vnd.openxmlformats-package.relationships+xml"/>
  <Override PartName="/ppt/slides/_rels/slide4.xml.rels" ContentType="application/vnd.openxmlformats-package.relationships+xml"/>
  <Override PartName="/ppt/slides/_rels/slide155.xml.rels" ContentType="application/vnd.openxmlformats-package.relationships+xml"/>
  <Override PartName="/ppt/slides/_rels/slide8.xml.rels" ContentType="application/vnd.openxmlformats-package.relationships+xml"/>
  <Override PartName="/ppt/slides/_rels/slide159.xml.rels" ContentType="application/vnd.openxmlformats-package.relationships+xml"/>
  <Override PartName="/ppt/slides/_rels/slide164.xml.rels" ContentType="application/vnd.openxmlformats-package.relationships+xml"/>
  <Override PartName="/ppt/slides/_rels/slide12.xml.rels" ContentType="application/vnd.openxmlformats-package.relationships+xml"/>
  <Override PartName="/ppt/slides/_rels/slide3.xml.rels" ContentType="application/vnd.openxmlformats-package.relationships+xml"/>
  <Override PartName="/ppt/slides/_rels/slide409.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154.xml.rels" ContentType="application/vnd.openxmlformats-package.relationships+xml"/>
  <Override PartName="/ppt/slides/_rels/slide6.xml.rels" ContentType="application/vnd.openxmlformats-package.relationships+xml"/>
  <Override PartName="/ppt/slides/_rels/slide157.xml.rels" ContentType="application/vnd.openxmlformats-package.relationships+xml"/>
  <Override PartName="/ppt/slides/_rels/slide162.xml.rels" ContentType="application/vnd.openxmlformats-package.relationships+xml"/>
  <Override PartName="/ppt/slides/_rels/slide180.xml.rels" ContentType="application/vnd.openxmlformats-package.relationships+xml"/>
  <Override PartName="/ppt/slides/_rels/slide201.xml.rels" ContentType="application/vnd.openxmlformats-package.relationships+xml"/>
  <Override PartName="/ppt/slides/_rels/slide22.xml.rels" ContentType="application/vnd.openxmlformats-package.relationships+xml"/>
  <Override PartName="/ppt/slides/_rels/slide160.xml.rels" ContentType="application/vnd.openxmlformats-package.relationships+xml"/>
  <Override PartName="/ppt/slides/_rels/slide326.xml.rels" ContentType="application/vnd.openxmlformats-package.relationships+xml"/>
  <Override PartName="/ppt/slides/_rels/slide64.xml.rels" ContentType="application/vnd.openxmlformats-package.relationships+xml"/>
  <Override PartName="/ppt/slides/_rels/slide360.xml.rels" ContentType="application/vnd.openxmlformats-package.relationships+xml"/>
  <Override PartName="/ppt/slides/_rels/slide256.xml.rels" ContentType="application/vnd.openxmlformats-package.relationships+xml"/>
  <Override PartName="/ppt/slides/_rels/slide327.xml.rels" ContentType="application/vnd.openxmlformats-package.relationships+xml"/>
  <Override PartName="/ppt/slides/_rels/slide120.xml.rels" ContentType="application/vnd.openxmlformats-package.relationships+xml"/>
  <Override PartName="/ppt/slides/_rels/slide121.xml.rels" ContentType="application/vnd.openxmlformats-package.relationships+xml"/>
  <Override PartName="/ppt/slides/_rels/slide122.xml.rels" ContentType="application/vnd.openxmlformats-package.relationships+xml"/>
  <Override PartName="/ppt/slides/_rels/slide24.xml.rels" ContentType="application/vnd.openxmlformats-package.relationships+xml"/>
  <Override PartName="/ppt/slides/_rels/slide320.xml.rels" ContentType="application/vnd.openxmlformats-package.relationships+xml"/>
  <Override PartName="/ppt/slides/_rels/slide101.xml.rels" ContentType="application/vnd.openxmlformats-package.relationships+xml"/>
  <Override PartName="/ppt/slides/_rels/slide170.xml.rels" ContentType="application/vnd.openxmlformats-package.relationships+xml"/>
  <Override PartName="/ppt/slides/_rels/slide380.xml.rels" ContentType="application/vnd.openxmlformats-package.relationships+xml"/>
  <Override PartName="/ppt/slides/_rels/slide401.xml.rels" ContentType="application/vnd.openxmlformats-package.relationships+xml"/>
  <Override PartName="/ppt/slides/_rels/slide375.xml.rels" ContentType="application/vnd.openxmlformats-package.relationships+xml"/>
  <Override PartName="/ppt/slides/_rels/slide336.xml.rels" ContentType="application/vnd.openxmlformats-package.relationships+xml"/>
  <Override PartName="/ppt/slides/_rels/slide341.xml.rels" ContentType="application/vnd.openxmlformats-package.relationships+xml"/>
  <Override PartName="/ppt/slides/_rels/slide45.xml.rels" ContentType="application/vnd.openxmlformats-package.relationships+xml"/>
  <Override PartName="/ppt/slides/_rels/slide25.xml.rels" ContentType="application/vnd.openxmlformats-package.relationships+xml"/>
  <Override PartName="/ppt/slides/_rels/slide321.xml.rels" ContentType="application/vnd.openxmlformats-package.relationships+xml"/>
  <Override PartName="/ppt/slides/_rels/slide30.xml.rels" ContentType="application/vnd.openxmlformats-package.relationships+xml"/>
  <Override PartName="/ppt/slides/_rels/slide102.xml.rels" ContentType="application/vnd.openxmlformats-package.relationships+xml"/>
  <Override PartName="/ppt/slides/_rels/slide74.xml.rels" ContentType="application/vnd.openxmlformats-package.relationships+xml"/>
  <Override PartName="/ppt/slides/_rels/slide370.xml.rels" ContentType="application/vnd.openxmlformats-package.relationships+xml"/>
  <Override PartName="/ppt/slides/_rels/slide107.xml.rels" ContentType="application/vnd.openxmlformats-package.relationships+xml"/>
  <Override PartName="/ppt/slides/_rels/slide112.xml.rels" ContentType="application/vnd.openxmlformats-package.relationships+xml"/>
  <Override PartName="/ppt/slides/_rels/slide171.xml.rels" ContentType="application/vnd.openxmlformats-package.relationships+xml"/>
  <Override PartName="/ppt/slides/_rels/slide381.xml.rels" ContentType="application/vnd.openxmlformats-package.relationships+xml"/>
  <Override PartName="/ppt/slides/_rels/slide337.xml.rels" ContentType="application/vnd.openxmlformats-package.relationships+xml"/>
  <Override PartName="/ppt/slides/_rels/slide342.xml.rels" ContentType="application/vnd.openxmlformats-package.relationships+xml"/>
  <Override PartName="/ppt/slides/_rels/slide108.xml.rels" ContentType="application/vnd.openxmlformats-package.relationships+xml"/>
  <Override PartName="/ppt/slides/_rels/slide113.xml.rels" ContentType="application/vnd.openxmlformats-package.relationships+xml"/>
  <Override PartName="/ppt/slides/_rels/slide75.xml.rels" ContentType="application/vnd.openxmlformats-package.relationships+xml"/>
  <Override PartName="/ppt/slides/_rels/slide371.xml.rels" ContentType="application/vnd.openxmlformats-package.relationships+xml"/>
  <Override PartName="/ppt/slides/_rels/slide80.xml.rels" ContentType="application/vnd.openxmlformats-package.relationships+xml"/>
  <Override PartName="/ppt/slides/_rels/slide26.xml.rels" ContentType="application/vnd.openxmlformats-package.relationships+xml"/>
  <Override PartName="/ppt/slides/_rels/slide322.xml.rels" ContentType="application/vnd.openxmlformats-package.relationships+xml"/>
  <Override PartName="/ppt/slides/_rels/slide31.xml.rels" ContentType="application/vnd.openxmlformats-package.relationships+xml"/>
  <Override PartName="/ppt/slides/_rels/slide218.xml.rels" ContentType="application/vnd.openxmlformats-package.relationships+xml"/>
  <Override PartName="/ppt/slides/_rels/slide103.xml.rels" ContentType="application/vnd.openxmlformats-package.relationships+xml"/>
  <Override PartName="/ppt/slides/_rels/slide109.xml.rels" ContentType="application/vnd.openxmlformats-package.relationships+xml"/>
  <Override PartName="/ppt/slides/_rels/slide114.xml.rels" ContentType="application/vnd.openxmlformats-package.relationships+xml"/>
  <Override PartName="/ppt/slides/_rels/slide153.xml.rels" ContentType="application/vnd.openxmlformats-package.relationships+xml"/>
  <Override PartName="/ppt/slides/_rels/slide148.xml.rels" ContentType="application/vnd.openxmlformats-package.relationships+xml"/>
  <Override PartName="/ppt/slides/_rels/slide76.xml.rels" ContentType="application/vnd.openxmlformats-package.relationships+xml"/>
  <Override PartName="/ppt/slides/_rels/slide372.xml.rels" ContentType="application/vnd.openxmlformats-package.relationships+xml"/>
  <Override PartName="/ppt/slides/_rels/slide81.xml.rels" ContentType="application/vnd.openxmlformats-package.relationships+xml"/>
  <Override PartName="/ppt/slides/_rels/slide104.xml.rels" ContentType="application/vnd.openxmlformats-package.relationships+xml"/>
  <Override PartName="/ppt/slides/_rels/slide105.xml.rels" ContentType="application/vnd.openxmlformats-package.relationships+xml"/>
  <Override PartName="/ppt/slides/_rels/slide110.xml.rels" ContentType="application/vnd.openxmlformats-package.relationships+xml"/>
  <Override PartName="/ppt/slides/_rels/slide106.xml.rels" ContentType="application/vnd.openxmlformats-package.relationships+xml"/>
  <Override PartName="/ppt/slides/_rels/slide111.xml.rels" ContentType="application/vnd.openxmlformats-package.relationships+xml"/>
  <Override PartName="/ppt/slides/_rels/slide7.xml.rels" ContentType="application/vnd.openxmlformats-package.relationships+xml"/>
  <Override PartName="/ppt/slides/_rels/slide158.xml.rels" ContentType="application/vnd.openxmlformats-package.relationships+xml"/>
  <Override PartName="/ppt/slides/_rels/slide163.xml.rels" ContentType="application/vnd.openxmlformats-package.relationships+xml"/>
  <Override PartName="/ppt/slides/_rels/slide181.xml.rels" ContentType="application/vnd.openxmlformats-package.relationships+xml"/>
  <Override PartName="/ppt/slides/_rels/slide202.xml.rels" ContentType="application/vnd.openxmlformats-package.relationships+xml"/>
  <Override PartName="/ppt/slides/_rels/slide191.xml.rels" ContentType="application/vnd.openxmlformats-package.relationships+xml"/>
  <Override PartName="/ppt/slides/_rels/slide357.xml.rels" ContentType="application/vnd.openxmlformats-package.relationships+xml"/>
  <Override PartName="/ppt/slides/_rels/slide66.xml.rels" ContentType="application/vnd.openxmlformats-package.relationships+xml"/>
  <Override PartName="/ppt/slides/_rels/slide356.xml.rels" ContentType="application/vnd.openxmlformats-package.relationships+xml"/>
  <Override PartName="/ppt/slides/_rels/slide29.xml.rels" ContentType="application/vnd.openxmlformats-package.relationships+xml"/>
  <Override PartName="/ppt/slides/_rels/slide335.xml.rels" ContentType="application/vnd.openxmlformats-package.relationships+xml"/>
  <Override PartName="/ppt/slides/_rels/slide44.xml.rels" ContentType="application/vnd.openxmlformats-package.relationships+xml"/>
  <Override PartName="/ppt/slides/_rels/slide340.xml.rels" ContentType="application/vnd.openxmlformats-package.relationships+xml"/>
  <Override PartName="/ppt/slides/_rels/slide39.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307.xml.rels" ContentType="application/vnd.openxmlformats-package.relationships+xml"/>
  <Override PartName="/ppt/slides/_rels/slide343.xml.rels" ContentType="application/vnd.openxmlformats-package.relationships+xml"/>
  <Override PartName="/ppt/slides/_rels/slide338.xml.rels" ContentType="application/vnd.openxmlformats-package.relationships+xml"/>
  <Override PartName="/ppt/slides/_rels/slide17.xml.rels" ContentType="application/vnd.openxmlformats-package.relationships+xml"/>
  <Override PartName="/ppt/slides/_rels/slide313.xml.rels" ContentType="application/vnd.openxmlformats-package.relationships+xml"/>
  <Override PartName="/ppt/slides/_rels/slide308.xml.rels" ContentType="application/vnd.openxmlformats-package.relationships+xml"/>
  <Override PartName="/ppt/slides/_rels/slide344.xml.rels" ContentType="application/vnd.openxmlformats-package.relationships+xml"/>
  <Override PartName="/ppt/slides/_rels/slide334.xml.rels" ContentType="application/vnd.openxmlformats-package.relationships+xml"/>
  <Override PartName="/ppt/slides/_rels/slide38.xml.rels" ContentType="application/vnd.openxmlformats-package.relationships+xml"/>
  <Override PartName="/ppt/slides/_rels/slide43.xml.rels" ContentType="application/vnd.openxmlformats-package.relationships+xml"/>
  <Override PartName="/ppt/slides/_rels/slide23.xml.rels" ContentType="application/vnd.openxmlformats-package.relationships+xml"/>
  <Override PartName="/ppt/slides/_rels/slide100.xml.rels" ContentType="application/vnd.openxmlformats-package.relationships+xml"/>
  <Override PartName="/ppt/slides/_rels/slide350.xml.rels" ContentType="application/vnd.openxmlformats-package.relationships+xml"/>
  <Override PartName="/ppt/slides/_rels/slide246.xml.rels" ContentType="application/vnd.openxmlformats-package.relationships+xml"/>
  <Override PartName="/ppt/slides/_rels/slide332.xml.rels" ContentType="application/vnd.openxmlformats-package.relationships+xml"/>
  <Override PartName="/ppt/slides/_rels/slide36.xml.rels" ContentType="application/vnd.openxmlformats-package.relationships+xml"/>
  <Override PartName="/ppt/slides/_rels/slide41.xml.rels" ContentType="application/vnd.openxmlformats-package.relationships+xml"/>
  <Override PartName="/ppt/slides/_rels/slide27.xml.rels" ContentType="application/vnd.openxmlformats-package.relationships+xml"/>
  <Override PartName="/ppt/slides/_rels/slide354.xml.rels" ContentType="application/vnd.openxmlformats-package.relationships+xml"/>
  <Override PartName="/ppt/slides/_rels/slide349.xml.rels" ContentType="application/vnd.openxmlformats-package.relationships+xml"/>
  <Override PartName="/ppt/slides/_rels/slide333.xml.rels" ContentType="application/vnd.openxmlformats-package.relationships+xml"/>
  <Override PartName="/ppt/slides/_rels/slide37.xml.rels" ContentType="application/vnd.openxmlformats-package.relationships+xml"/>
  <Override PartName="/ppt/slides/_rels/slide42.xml.rels" ContentType="application/vnd.openxmlformats-package.relationships+xml"/>
  <Override PartName="/ppt/slides/_rels/slide389.xml.rels" ContentType="application/vnd.openxmlformats-package.relationships+xml"/>
  <Override PartName="/ppt/slides/_rels/slide28.xml.rels" ContentType="application/vnd.openxmlformats-package.relationships+xml"/>
  <Override PartName="/ppt/slides/_rels/slide355.xml.rels" ContentType="application/vnd.openxmlformats-package.relationships+xml"/>
  <Override PartName="/ppt/slides/_rels/slide309.xml.rels" ContentType="application/vnd.openxmlformats-package.relationships+xml"/>
  <Override PartName="/ppt/slides/_rels/slide18.xml.rels" ContentType="application/vnd.openxmlformats-package.relationships+xml"/>
  <Override PartName="/ppt/slides/_rels/slide314.xml.rels" ContentType="application/vnd.openxmlformats-package.relationships+xml"/>
  <Override PartName="/ppt/slides/_rels/slide288.xml.rels" ContentType="application/vnd.openxmlformats-package.relationships+xml"/>
  <Override PartName="/ppt/slides/_rels/slide353.xml.rels" ContentType="application/vnd.openxmlformats-package.relationships+xml"/>
  <Override PartName="/ppt/slides/_rels/slide57.xml.rels" ContentType="application/vnd.openxmlformats-package.relationships+xml"/>
  <Override PartName="/ppt/slides/_rels/slide348.xml.rels" ContentType="application/vnd.openxmlformats-package.relationships+xml"/>
  <Override PartName="/ppt/slides/_rels/slide35.xml.rels" ContentType="application/vnd.openxmlformats-package.relationships+xml"/>
  <Override PartName="/ppt/slides/_rels/slide40.xml.rels" ContentType="application/vnd.openxmlformats-package.relationships+xml"/>
  <Override PartName="/ppt/slides/_rels/slide362.xml.rels" ContentType="application/vnd.openxmlformats-package.relationships+xml"/>
  <Override PartName="/ppt/slides/_rels/slide258.xml.rels" ContentType="application/vnd.openxmlformats-package.relationships+xml"/>
  <Override PartName="/ppt/slides/_rels/slide345.xml.rels" ContentType="application/vnd.openxmlformats-package.relationships+xml"/>
  <Override PartName="/ppt/slides/_rels/slide49.xml.rels" ContentType="application/vnd.openxmlformats-package.relationships+xml"/>
  <Override PartName="/ppt/slides/_rels/slide54.xml.rels" ContentType="application/vnd.openxmlformats-package.relationships+xml"/>
  <Override PartName="/ppt/slides/_rels/slide352.xml.rels" ContentType="application/vnd.openxmlformats-package.relationships+xml"/>
  <Override PartName="/ppt/slides/_rels/slide347.xml.rels" ContentType="application/vnd.openxmlformats-package.relationships+xml"/>
  <Override PartName="/ppt/slides/_rels/slide56.xml.rels" ContentType="application/vnd.openxmlformats-package.relationships+xml"/>
  <Override PartName="/ppt/slides/_rels/slide34.xml.rels" ContentType="application/vnd.openxmlformats-package.relationships+xml"/>
  <Override PartName="/ppt/slides/_rels/slide361.xml.rels" ContentType="application/vnd.openxmlformats-package.relationships+xml"/>
  <Override PartName="/ppt/slides/_rels/slide70.xml.rels" ContentType="application/vnd.openxmlformats-package.relationships+xml"/>
  <Override PartName="/ppt/slides/_rels/slide257.xml.rels" ContentType="application/vnd.openxmlformats-package.relationships+xml"/>
  <Override PartName="/ppt/slides/_rels/slide367.xml.rels" ContentType="application/vnd.openxmlformats-package.relationships+xml"/>
  <Override PartName="/ppt/slides/_rels/slide125.xml.rels" ContentType="application/vnd.openxmlformats-package.relationships+xml"/>
  <Override PartName="/ppt/slides/_rels/slide266.xml.rels" ContentType="application/vnd.openxmlformats-package.relationships+xml"/>
  <Override PartName="/ppt/slides/_rels/slide271.xml.rels" ContentType="application/vnd.openxmlformats-package.relationships+xml"/>
  <Override PartName="/ppt/slides/_rels/slide119.xml.rels" ContentType="application/vnd.openxmlformats-package.relationships+xml"/>
  <Override PartName="/ppt/slides/_rels/slide124.xml.rels" ContentType="application/vnd.openxmlformats-package.relationships+xml"/>
  <Override PartName="/ppt/slides/_rels/slide265.xml.rels" ContentType="application/vnd.openxmlformats-package.relationships+xml"/>
  <Override PartName="/ppt/slides/_rels/slide270.xml.rels" ContentType="application/vnd.openxmlformats-package.relationships+xml"/>
  <Override PartName="/ppt/slides/_rels/slide46.xml.rels" ContentType="application/vnd.openxmlformats-package.relationships+xml"/>
  <Override PartName="/ppt/slides/_rels/slide118.xml.rels" ContentType="application/vnd.openxmlformats-package.relationships+xml"/>
  <Override PartName="/ppt/slides/_rels/slide123.xml.rels" ContentType="application/vnd.openxmlformats-package.relationships+xml"/>
  <Override PartName="/ppt/slides/_rels/slide272.xml.rels" ContentType="application/vnd.openxmlformats-package.relationships+xml"/>
  <Override PartName="/ppt/slides/_rels/slide267.xml.rels" ContentType="application/vnd.openxmlformats-package.relationships+xml"/>
  <Override PartName="/ppt/slides/_rels/slide399.xml.rels" ContentType="application/vnd.openxmlformats-package.relationships+xml"/>
  <Override PartName="/ppt/slides/_rels/slide59.xml.rels" ContentType="application/vnd.openxmlformats-package.relationships+xml"/>
  <Override PartName="/ppt/slides/_rels/slide304.xml.rels" ContentType="application/vnd.openxmlformats-package.relationships+xml"/>
  <Override PartName="/ppt/slides/_rels/slide283.xml.rels" ContentType="application/vnd.openxmlformats-package.relationships+xml"/>
  <Override PartName="/ppt/slides/_rels/slide278.xml.rels" ContentType="application/vnd.openxmlformats-package.relationships+xml"/>
  <Override PartName="/ppt/slides/_rels/slide175.xml.rels" ContentType="application/vnd.openxmlformats-package.relationships+xml"/>
  <Override PartName="/ppt/slides/_rels/slide14.xml.rels" ContentType="application/vnd.openxmlformats-package.relationships+xml"/>
  <Override PartName="/ppt/slides/_rels/slide47.xml.rels" ContentType="application/vnd.openxmlformats-package.relationships+xml"/>
  <Override PartName="/ppt/slides/_rels/slide52.xml.rels" ContentType="application/vnd.openxmlformats-package.relationships+xml"/>
  <Override PartName="/ppt/slides/_rels/slide227.xml.rels" ContentType="application/vnd.openxmlformats-package.relationships+xml"/>
  <Override PartName="/ppt/slides/_rels/slide232.xml.rels" ContentType="application/vnd.openxmlformats-package.relationships+xml"/>
  <Override PartName="/ppt/slides/_rels/slide398.xml.rels" ContentType="application/vnd.openxmlformats-package.relationships+xml"/>
  <Override PartName="/ppt/slides/_rels/slide48.xml.rels" ContentType="application/vnd.openxmlformats-package.relationships+xml"/>
  <Override PartName="/ppt/slides/_rels/slide53.xml.rels" ContentType="application/vnd.openxmlformats-package.relationships+xml"/>
  <Override PartName="/ppt/slides/_rels/slide228.xml.rels" ContentType="application/vnd.openxmlformats-package.relationships+xml"/>
  <Override PartName="/ppt/slides/_rels/slide233.xml.rels" ContentType="application/vnd.openxmlformats-package.relationships+xml"/>
  <Override PartName="/ppt/slides/_rels/slide254.xml.rels" ContentType="application/vnd.openxmlformats-package.relationships+xml"/>
  <Override PartName="/ppt/slides/_rels/slide151.xml.rels" ContentType="application/vnd.openxmlformats-package.relationships+xml"/>
  <Override PartName="/ppt/slides/_rels/slide146.xml.rels" ContentType="application/vnd.openxmlformats-package.relationships+xml"/>
  <Override PartName="/ppt/slides/_rels/slide260.xml.rels" ContentType="application/vnd.openxmlformats-package.relationships+xml"/>
  <Override PartName="/ppt/slides/_rels/slide255.xml.rels" ContentType="application/vnd.openxmlformats-package.relationships+xml"/>
  <Override PartName="/ppt/slides/_rels/slide132.xml.rels" ContentType="application/vnd.openxmlformats-package.relationships+xml"/>
  <Override PartName="/ppt/slides/_rels/slide128.xml.rels" ContentType="application/vnd.openxmlformats-package.relationships+xml"/>
  <Override PartName="/ppt/slides/_rels/slide133.xml.rels" ContentType="application/vnd.openxmlformats-package.relationships+xml"/>
  <Override PartName="/ppt/slides/_rels/slide129.xml.rels" ContentType="application/vnd.openxmlformats-package.relationships+xml"/>
  <Override PartName="/ppt/slides/_rels/slide96.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39.xml.rels" ContentType="application/vnd.openxmlformats-package.relationships+xml"/>
  <Override PartName="/ppt/slides/_rels/slide286.xml.rels" ContentType="application/vnd.openxmlformats-package.relationships+xml"/>
  <Override PartName="/ppt/slides/_rels/slide20.xml.rels" ContentType="application/vnd.openxmlformats-package.relationships+xml"/>
  <Override PartName="/ppt/slides/_rels/slide200.xml.rels" ContentType="application/vnd.openxmlformats-package.relationships+xml"/>
  <Override PartName="/ppt/slides/_rels/slide21.xml.rels" ContentType="application/vnd.openxmlformats-package.relationships+xml"/>
  <Override PartName="/ppt/slides/_rels/slide328.xml.rels" ContentType="application/vnd.openxmlformats-package.relationships+xml"/>
  <Override PartName="/ppt/slides/_rels/slide329.xml.rels" ContentType="application/vnd.openxmlformats-package.relationships+xml"/>
  <Override PartName="/ppt/slides/_rels/slide166.xml.rels" ContentType="application/vnd.openxmlformats-package.relationships+xml"/>
  <Override PartName="/ppt/slides/_rels/slide305.xml.rels" ContentType="application/vnd.openxmlformats-package.relationships+xml"/>
  <Override PartName="/ppt/slides/_rels/slide284.xml.rels" ContentType="application/vnd.openxmlformats-package.relationships+xml"/>
  <Override PartName="/ppt/slides/_rels/slide279.xml.rels" ContentType="application/vnd.openxmlformats-package.relationships+xml"/>
  <Override PartName="/ppt/slides/_rels/slide331.xml.rels" ContentType="application/vnd.openxmlformats-package.relationships+xml"/>
  <Override PartName="/ppt/slides/_rels/slide280.xml.rels" ContentType="application/vnd.openxmlformats-package.relationships+xml"/>
  <Override PartName="/ppt/slides/_rels/slide176.xml.rels" ContentType="application/vnd.openxmlformats-package.relationships+xml"/>
  <Override PartName="/ppt/slides/_rels/slide295.xml.rels" ContentType="application/vnd.openxmlformats-package.relationships+xml"/>
  <Override PartName="/ppt/slides/_rels/slide316.xml.rels" ContentType="application/vnd.openxmlformats-package.relationships+xml"/>
  <Override PartName="/ppt/slides/_rels/slide167.xml.rels" ContentType="application/vnd.openxmlformats-package.relationships+xml"/>
  <Override PartName="/ppt/slides/_rels/slide134.xml.rels" ContentType="application/vnd.openxmlformats-package.relationships+xml"/>
  <Override PartName="/ppt/slides/_rels/slide224.xml.rels" ContentType="application/vnd.openxmlformats-package.relationships+xml"/>
  <Override PartName="/ppt/slides/_rels/slide182.xml.rels" ContentType="application/vnd.openxmlformats-package.relationships+xml"/>
  <Override PartName="/ppt/slides/_rels/slide203.xml.rels" ContentType="application/vnd.openxmlformats-package.relationships+xml"/>
  <Override PartName="/ppt/slides/_rels/slide61.xml.rels" ContentType="application/vnd.openxmlformats-package.relationships+xml"/>
  <Override PartName="/ppt/slides/_rels/slide212.xml.rels" ContentType="application/vnd.openxmlformats-package.relationships+xml"/>
  <Override PartName="/ppt/slides/_rels/slide183.xml.rels" ContentType="application/vnd.openxmlformats-package.relationships+xml"/>
  <Override PartName="/ppt/slides/_rels/slide204.xml.rels" ContentType="application/vnd.openxmlformats-package.relationships+xml"/>
  <Override PartName="/ppt/slides/_rels/slide62.xml.rels" ContentType="application/vnd.openxmlformats-package.relationships+xml"/>
  <Override PartName="/ppt/slides/_rels/slide63.xml.rels" ContentType="application/vnd.openxmlformats-package.relationships+xml"/>
  <Override PartName="/ppt/slides/_rels/slide236.xml.rels" ContentType="application/vnd.openxmlformats-package.relationships+xml"/>
  <Override PartName="/ppt/slides/_rels/slide60.xml.rels" ContentType="application/vnd.openxmlformats-package.relationships+xml"/>
  <Override PartName="/ppt/slides/_rels/slide378.xml.rels" ContentType="application/vnd.openxmlformats-package.relationships+xml"/>
  <Override PartName="/ppt/slides/_rels/slide142.xml.rels" ContentType="application/vnd.openxmlformats-package.relationships+xml"/>
  <Override PartName="/ppt/slides/_rels/slide248.xml.rels" ContentType="application/vnd.openxmlformats-package.relationships+xml"/>
  <Override PartName="/ppt/slides/_rels/slide300.xml.rels" ContentType="application/vnd.openxmlformats-package.relationships+xml"/>
  <Override PartName="/ppt/slides/_rels/slide99.xml.rels" ContentType="application/vnd.openxmlformats-package.relationships+xml"/>
  <Override PartName="/ppt/slides/_rels/slide395.xml.rels" ContentType="application/vnd.openxmlformats-package.relationships+xml"/>
  <Override PartName="/ppt/slides/_rels/slide252.xml.rels" ContentType="application/vnd.openxmlformats-package.relationships+xml"/>
  <Override PartName="/ppt/slides/_rels/slide72.xml.rels" ContentType="application/vnd.openxmlformats-package.relationships+xml"/>
  <Override PartName="/ppt/slides/_rels/slide247.xml.rels" ContentType="application/vnd.openxmlformats-package.relationships+xml"/>
  <Override PartName="/ppt/slides/_rels/slide85.xml.rels" ContentType="application/vnd.openxmlformats-package.relationships+xml"/>
  <Override PartName="/ppt/slides/_rels/slide90.xml.rels" ContentType="application/vnd.openxmlformats-package.relationships+xml"/>
  <Override PartName="/ppt/slides/_rels/slide402.xml.rels" ContentType="application/vnd.openxmlformats-package.relationships+xml"/>
  <Override PartName="/ppt/slides/_rels/slide394.xml.rels" ContentType="application/vnd.openxmlformats-package.relationships+xml"/>
  <Override PartName="/ppt/slides/_rels/slide251.xml.rels" ContentType="application/vnd.openxmlformats-package.relationships+xml"/>
  <Override PartName="/ppt/slides/_rels/slide71.xml.rels" ContentType="application/vnd.openxmlformats-package.relationships+xml"/>
  <Override PartName="/ppt/slides/_rels/slide250.xml.rels" ContentType="application/vnd.openxmlformats-package.relationships+xml"/>
  <Override PartName="/ppt/slides/_rels/slide198.xml.rels" ContentType="application/vnd.openxmlformats-package.relationships+xml"/>
  <Override PartName="/ppt/slides/_rels/slide235.xml.rels" ContentType="application/vnd.openxmlformats-package.relationships+xml"/>
  <Override PartName="/ppt/slides/_rels/slide86.xml.rels" ContentType="application/vnd.openxmlformats-package.relationships+xml"/>
  <Override PartName="/ppt/slides/_rels/slide91.xml.rels" ContentType="application/vnd.openxmlformats-package.relationships+xml"/>
  <Override PartName="/ppt/slides/_rels/slide403.xml.rels" ContentType="application/vnd.openxmlformats-package.relationships+xml"/>
  <Override PartName="/ppt/slides/_rels/slide382.xml.rels" ContentType="application/vnd.openxmlformats-package.relationships+xml"/>
  <Override PartName="/ppt/slides/_rels/slide225.xml.rels" ContentType="application/vnd.openxmlformats-package.relationships+xml"/>
  <Override PartName="/ppt/slides/_rels/slide83.xml.rels" ContentType="application/vnd.openxmlformats-package.relationships+xml"/>
  <Override PartName="/ppt/slides/_rels/slide263.xml.rels" ContentType="application/vnd.openxmlformats-package.relationships+xml"/>
  <Override PartName="/ppt/slides/_rels/slide116.xml.rels" ContentType="application/vnd.openxmlformats-package.relationships+xml"/>
  <Override PartName="/ppt/slides/_rels/slide192.xml.rels" ContentType="application/vnd.openxmlformats-package.relationships+xml"/>
  <Override PartName="/ppt/slides/_rels/slide213.xml.rels" ContentType="application/vnd.openxmlformats-package.relationships+xml"/>
  <Override PartName="/ppt/slides/_rels/slide33.xml.rels" ContentType="application/vnd.openxmlformats-package.relationships+xml"/>
  <Override PartName="/ppt/slides/_rels/slide193.xml.rels" ContentType="application/vnd.openxmlformats-package.relationships+xml"/>
  <Override PartName="/ppt/slides/_rels/slide214.xml.rels" ContentType="application/vnd.openxmlformats-package.relationships+xml"/>
  <Override PartName="/ppt/slides/_rels/slide229.xml.rels" ContentType="application/vnd.openxmlformats-package.relationships+xml"/>
  <Override PartName="/ppt/slides/_rels/slide234.xml.rels" ContentType="application/vnd.openxmlformats-package.relationships+xml"/>
  <Override PartName="/ppt/slides/_rels/slide306.xml.rels" ContentType="application/vnd.openxmlformats-package.relationships+xml"/>
  <Override PartName="/ppt/slides/_rels/slide285.xml.rels" ContentType="application/vnd.openxmlformats-package.relationships+xml"/>
  <Override PartName="/ppt/slides/_rels/slide197.xml.rels" ContentType="application/vnd.openxmlformats-package.relationships+xml"/>
  <Override PartName="/ppt/slides/_rels/slide223.xml.rels" ContentType="application/vnd.openxmlformats-package.relationships+xml"/>
  <Override PartName="/ppt/slides/_rels/slide141.xml.rels" ContentType="application/vnd.openxmlformats-package.relationships+xml"/>
  <Override PartName="/ppt/slides/_rels/slide226.xml.rels" ContentType="application/vnd.openxmlformats-package.relationships+xml"/>
  <Override PartName="/ppt/slides/_rels/slide231.xml.rels" ContentType="application/vnd.openxmlformats-package.relationships+xml"/>
  <Override PartName="/ppt/slides/_rels/slide179.xml.rels" ContentType="application/vnd.openxmlformats-package.relationships+xml"/>
  <Override PartName="/ppt/slides/_rels/slide330.xml.rels" ContentType="application/vnd.openxmlformats-package.relationships+xml"/>
  <Override PartName="/ppt/slides/_rels/slide325.xml.rels" ContentType="application/vnd.openxmlformats-package.relationships+xml"/>
  <Override PartName="/ppt/slides/_rels/slide73.xml.rels" ContentType="application/vnd.openxmlformats-package.relationships+xml"/>
  <Override PartName="/ppt/slides/_rels/slide149.xml.rels" ContentType="application/vnd.openxmlformats-package.relationships+xml"/>
  <Override PartName="/ppt/slides/_rels/slide253.xml.rels" ContentType="application/vnd.openxmlformats-package.relationships+xml"/>
  <Override PartName="/ppt/slides/_rels/slide196.xml.rels" ContentType="application/vnd.openxmlformats-package.relationships+xml"/>
  <Override PartName="/ppt/slides/_rels/slide222.xml.rels" ContentType="application/vnd.openxmlformats-package.relationships+xml"/>
  <Override PartName="/ppt/slides/_rels/slide217.xml.rels" ContentType="application/vnd.openxmlformats-package.relationships+xml"/>
  <Override PartName="/ppt/slides/_rels/slide261.xml.rels" ContentType="application/vnd.openxmlformats-package.relationships+xml"/>
  <Override PartName="/ppt/slides/_rels/slide397.xml.rels" ContentType="application/vnd.openxmlformats-package.relationships+xml"/>
  <Override PartName="/ppt/slides/_rels/slide194.xml.rels" ContentType="application/vnd.openxmlformats-package.relationships+xml"/>
  <Override PartName="/ppt/slides/_rels/slide215.xml.rels" ContentType="application/vnd.openxmlformats-package.relationships+xml"/>
  <Override PartName="/ppt/slides/_rels/slide220.xml.rels" ContentType="application/vnd.openxmlformats-package.relationships+xml"/>
  <Override PartName="/ppt/slides/_rels/slide173.xml.rels" ContentType="application/vnd.openxmlformats-package.relationships+xml"/>
  <Override PartName="/ppt/slides/_rels/slide168.xml.rels" ContentType="application/vnd.openxmlformats-package.relationships+xml"/>
  <Override PartName="/ppt/slides/_rels/slide178.xml.rels" ContentType="application/vnd.openxmlformats-package.relationships+xml"/>
  <Override PartName="/ppt/slides/_rels/slide172.xml.rels" ContentType="application/vnd.openxmlformats-package.relationships+xml"/>
  <Override PartName="/ppt/slides/_rels/slide152.xml.rels" ContentType="application/vnd.openxmlformats-package.relationships+xml"/>
  <Override PartName="/ppt/slides/_rels/slide147.xml.rels" ContentType="application/vnd.openxmlformats-package.relationships+xml"/>
  <Override PartName="/ppt/slides/_rels/slide276.xml.rels" ContentType="application/vnd.openxmlformats-package.relationships+xml"/>
  <Override PartName="/ppt/slides/_rels/slide302.xml.rels" ContentType="application/vnd.openxmlformats-package.relationships+xml"/>
  <Override PartName="/ppt/slides/_rels/slide281.xml.rels" ContentType="application/vnd.openxmlformats-package.relationships+xml"/>
  <Override PartName="/ppt/slides/_rels/slide237.xml.rels" ContentType="application/vnd.openxmlformats-package.relationships+xml"/>
  <Override PartName="/ppt/slides/_rels/slide50.xml.rels" ContentType="application/vnd.openxmlformats-package.relationships+xml"/>
  <Override PartName="/ppt/slides/_rels/slide126.xml.rels" ContentType="application/vnd.openxmlformats-package.relationships+xml"/>
  <Override PartName="/ppt/slides/_rels/slide230.xml.rels" ContentType="application/vnd.openxmlformats-package.relationships+xml"/>
  <Override PartName="/ppt/slides/_rels/slide379.xml.rels" ContentType="application/vnd.openxmlformats-package.relationships+xml"/>
  <Override PartName="/ppt/slides/_rels/slide177.xml.rels" ContentType="application/vnd.openxmlformats-package.relationships+xml"/>
  <Override PartName="/ppt/slides/_rels/slide296.xml.rels" ContentType="application/vnd.openxmlformats-package.relationships+xml"/>
  <Override PartName="/ppt/slides/_rels/slide317.xml.rels" ContentType="application/vnd.openxmlformats-package.relationships+xml"/>
  <Override PartName="/ppt/slides/_rels/slide216.xml.rels" ContentType="application/vnd.openxmlformats-package.relationships+xml"/>
  <Override PartName="/ppt/slides/_rels/slide195.xml.rels" ContentType="application/vnd.openxmlformats-package.relationships+xml"/>
  <Override PartName="/ppt/slides/_rels/slide221.xml.rels" ContentType="application/vnd.openxmlformats-package.relationships+xml"/>
  <Override PartName="/ppt/slides/_rels/slide174.xml.rels" ContentType="application/vnd.openxmlformats-package.relationships+xml"/>
  <Override PartName="/ppt/slides/_rels/slide169.xml.rels" ContentType="application/vnd.openxmlformats-package.relationships+xml"/>
  <Override PartName="/ppt/slides/_rels/slide210.xml.rels" ContentType="application/vnd.openxmlformats-package.relationships+xml"/>
  <Override PartName="/ppt/slides/_rels/slide205.xml.rels" ContentType="application/vnd.openxmlformats-package.relationships+xml"/>
  <Override PartName="/ppt/slides/_rels/slide184.xml.rels" ContentType="application/vnd.openxmlformats-package.relationships+xml"/>
  <Override PartName="/ppt/slides/_rels/slide249.xml.rels" ContentType="application/vnd.openxmlformats-package.relationships+xml"/>
  <Override PartName="/ppt/slides/_rels/slide396.xml.rels" ContentType="application/vnd.openxmlformats-package.relationships+xml"/>
  <Override PartName="/ppt/slides/_rels/slide92.xml.rels" ContentType="application/vnd.openxmlformats-package.relationships+xml"/>
  <Override PartName="/ppt/slides/_rels/slide87.xml.rels" ContentType="application/vnd.openxmlformats-package.relationships+xml"/>
  <Override PartName="/ppt/slides/_rels/slide383.xml.rels" ContentType="application/vnd.openxmlformats-package.relationships+xml"/>
  <Override PartName="/ppt/slides/_rels/slide404.xml.rels" ContentType="application/vnd.openxmlformats-package.relationships+xml"/>
  <Override PartName="/ppt/slides/_rels/slide275.xml.rels" ContentType="application/vnd.openxmlformats-package.relationships+xml"/>
  <Override PartName="/ppt/slides/_rels/slide301.xml.rels" ContentType="application/vnd.openxmlformats-package.relationships+xml"/>
  <Override PartName="/ppt/slides/_rels/slide339.xml.rels" ContentType="application/vnd.openxmlformats-package.relationships+xml"/>
  <Override PartName="/ppt/slides/_rels/slide297.xml.rels" ContentType="application/vnd.openxmlformats-package.relationships+xml"/>
  <Override PartName="/ppt/slides/_rels/slide318.xml.rels" ContentType="application/vnd.openxmlformats-package.relationships+xml"/>
  <Override PartName="/ppt/slides/_rels/slide206.xml.rels" ContentType="application/vnd.openxmlformats-package.relationships+xml"/>
  <Override PartName="/ppt/slides/_rels/slide310.xml.rels" ContentType="application/vnd.openxmlformats-package.relationships+xml"/>
  <Override PartName="/ppt/slides/_rels/slide274.xml.rels" ContentType="application/vnd.openxmlformats-package.relationships+xml"/>
  <Override PartName="/ppt/slides/_rels/slide127.xml.rels" ContentType="application/vnd.openxmlformats-package.relationships+xml"/>
  <Override PartName="/ppt/slides/_rels/slide68.xml.rels" ContentType="application/vnd.openxmlformats-package.relationships+xml"/>
  <Override PartName="/ppt/slides/_rels/slide359.xml.rels" ContentType="application/vnd.openxmlformats-package.relationships+xml"/>
  <Override PartName="/ppt/slides/_rels/slide364.xml.rels" ContentType="application/vnd.openxmlformats-package.relationships+xml"/>
  <Override PartName="/ppt/slides/_rels/slide188.xml.rels" ContentType="application/vnd.openxmlformats-package.relationships+xml"/>
  <Override PartName="/ppt/slides/_rels/slide209.xml.rels" ContentType="application/vnd.openxmlformats-package.relationships+xml"/>
  <Override PartName="/ppt/slides/_rels/slide292.xml.rels" ContentType="application/vnd.openxmlformats-package.relationships+xml"/>
  <Override PartName="/ppt/slides/_rels/slide150.xml.rels" ContentType="application/vnd.openxmlformats-package.relationships+xml"/>
  <Override PartName="/ppt/slides/_rels/slide145.xml.rels" ContentType="application/vnd.openxmlformats-package.relationships+xml"/>
  <Override PartName="/ppt/slides/_rels/slide262.xml.rels" ContentType="application/vnd.openxmlformats-package.relationships+xml"/>
  <Override PartName="/ppt/slides/_rels/slide115.xml.rels" ContentType="application/vnd.openxmlformats-package.relationships+xml"/>
  <Override PartName="/ppt/slides/_rels/slide269.xml.rels" ContentType="application/vnd.openxmlformats-package.relationships+xml"/>
  <Override PartName="/ppt/slides/_rels/slide373.xml.rels" ContentType="application/vnd.openxmlformats-package.relationships+xml"/>
  <Override PartName="/ppt/slides/_rels/slide82.xml.rels" ContentType="application/vnd.openxmlformats-package.relationships+xml"/>
  <Override PartName="/ppt/slides/_rels/slide69.xml.rels" ContentType="application/vnd.openxmlformats-package.relationships+xml"/>
  <Override PartName="/ppt/slides/_rels/slide365.xml.rels" ContentType="application/vnd.openxmlformats-package.relationships+xml"/>
  <Override PartName="/ppt/slides/_rels/slide289.xml.rels" ContentType="application/vnd.openxmlformats-package.relationships+xml"/>
  <Override PartName="/ppt/slides/_rels/slide294.xml.rels" ContentType="application/vnd.openxmlformats-package.relationships+xml"/>
  <Override PartName="/ppt/slides/_rels/slide315.xml.rels" ContentType="application/vnd.openxmlformats-package.relationships+xml"/>
  <Override PartName="/ppt/slides/_rels/slide19.xml.rels" ContentType="application/vnd.openxmlformats-package.relationships+xml"/>
  <Override PartName="/ppt/slides/_rels/slide303.xml.rels" ContentType="application/vnd.openxmlformats-package.relationships+xml"/>
  <Override PartName="/ppt/slides/_rels/slide277.xml.rels" ContentType="application/vnd.openxmlformats-package.relationships+xml"/>
  <Override PartName="/ppt/slides/_rels/slide282.xml.rels" ContentType="application/vnd.openxmlformats-package.relationships+xml"/>
  <Override PartName="/ppt/slides/_rels/slide406.xml.rels" ContentType="application/vnd.openxmlformats-package.relationships+xml"/>
  <Override PartName="/ppt/slides/_rels/slide89.xml.rels" ContentType="application/vnd.openxmlformats-package.relationships+xml"/>
  <Override PartName="/ppt/slides/_rels/slide94.xml.rels" ContentType="application/vnd.openxmlformats-package.relationships+xml"/>
  <Override PartName="/ppt/slides/_rels/slide411.xml.rels" ContentType="application/vnd.openxmlformats-package.relationships+xml"/>
  <Override PartName="/ppt/slides/_rels/slide390.xml.rels" ContentType="application/vnd.openxmlformats-package.relationships+xml"/>
  <Override PartName="/ppt/slides/_rels/slide385.xml.rels" ContentType="application/vnd.openxmlformats-package.relationships+xml"/>
  <Override PartName="/ppt/slides/_rels/slide58.xml.rels" ContentType="application/vnd.openxmlformats-package.relationships+xml"/>
  <Override PartName="/ppt/slides/_rels/slide243.xml.rels" ContentType="application/vnd.openxmlformats-package.relationships+xml"/>
  <Override PartName="/ppt/slides/_rels/slide238.xml.rels" ContentType="application/vnd.openxmlformats-package.relationships+xml"/>
  <Override PartName="/ppt/slides/_rels/slide51.xml.rels" ContentType="application/vnd.openxmlformats-package.relationships+xml"/>
  <Override PartName="/ppt/slides/_rels/slide293.xml.rels" ContentType="application/vnd.openxmlformats-package.relationships+xml"/>
  <Override PartName="/ppt/slides/_rels/slide189.xml.rels" ContentType="application/vnd.openxmlformats-package.relationships+xml"/>
  <Override PartName="/ppt/slides/_rels/slide190.xml.rels" ContentType="application/vnd.openxmlformats-package.relationships+xml"/>
  <Override PartName="/ppt/slides/_rels/slide185.xml.rels" ContentType="application/vnd.openxmlformats-package.relationships+xml"/>
  <Override PartName="/ppt/slides/_rels/slide211.xml.rels" ContentType="application/vnd.openxmlformats-package.relationships+xml"/>
  <Override PartName="/ppt/slides/_rels/slide77.xml.rels" ContentType="application/vnd.openxmlformats-package.relationships+xml"/>
  <Override PartName="/ppt/slides/_rels/slide55.xml.rels" ContentType="application/vnd.openxmlformats-package.relationships+xml"/>
  <Override PartName="/ppt/slides/_rels/slide346.xml.rels" ContentType="application/vnd.openxmlformats-package.relationships+xml"/>
  <Override PartName="/ppt/slides/_rels/slide351.xml.rels" ContentType="application/vnd.openxmlformats-package.relationships+xml"/>
  <Override PartName="/ppt/slides/_rels/slide299.xml.rels" ContentType="application/vnd.openxmlformats-package.relationships+xml"/>
  <Override PartName="/ppt/slides/_rels/slide324.xml.rels" ContentType="application/vnd.openxmlformats-package.relationships+xml"/>
  <Override PartName="/ppt/slides/_rels/slide199.xml.rels" ContentType="application/vnd.openxmlformats-package.relationships+xml"/>
  <Override PartName="/ppt/slides/_rels/slide97.xml.rels" ContentType="application/vnd.openxmlformats-package.relationships+xml"/>
  <Override PartName="/ppt/slides/_rels/slide414.xml.rels" ContentType="application/vnd.openxmlformats-package.relationships+xml"/>
  <Override PartName="/ppt/slides/_rels/slide79.xml.rels" ContentType="application/vnd.openxmlformats-package.relationships+xml"/>
  <Override PartName="/ppt/slides/_rels/slide259.xml.rels" ContentType="application/vnd.openxmlformats-package.relationships+xml"/>
  <Override PartName="/ppt/slides/_rels/slide98.xml.rels" ContentType="application/vnd.openxmlformats-package.relationships+xml"/>
  <Override PartName="/ppt/slides/_rels/slide415.xml.rels" ContentType="application/vnd.openxmlformats-package.relationships+xml"/>
  <Override PartName="/ppt/slides/_rels/slide239.xml.rels" ContentType="application/vnd.openxmlformats-package.relationships+xml"/>
  <Override PartName="/ppt/slides/_rels/slide244.xml.rels" ContentType="application/vnd.openxmlformats-package.relationships+xml"/>
  <Override PartName="/ppt/slides/_rels/slide407.xml.rels" ContentType="application/vnd.openxmlformats-package.relationships+xml"/>
  <Override PartName="/ppt/slides/_rels/slide386.xml.rels" ContentType="application/vnd.openxmlformats-package.relationships+xml"/>
  <Override PartName="/ppt/slides/_rels/slide95.xml.rels" ContentType="application/vnd.openxmlformats-package.relationships+xml"/>
  <Override PartName="/ppt/slides/_rels/slide412.xml.rels" ContentType="application/vnd.openxmlformats-package.relationships+xml"/>
  <Override PartName="/ppt/slides/_rels/slide391.xml.rels" ContentType="application/vnd.openxmlformats-package.relationships+xml"/>
  <Override PartName="/ppt/slides/_rels/slide264.xml.rels" ContentType="application/vnd.openxmlformats-package.relationships+xml"/>
  <Override PartName="/ppt/slides/_rels/slide117.xml.rels" ContentType="application/vnd.openxmlformats-package.relationships+xml"/>
  <Override PartName="/ppt/slides/_rels/slide84.xml.rels" ContentType="application/vnd.openxmlformats-package.relationships+xml"/>
  <Override PartName="/ppt/slides/_rels/slide78.xml.rels" ContentType="application/vnd.openxmlformats-package.relationships+xml"/>
  <Override PartName="/ppt/slides/_rels/slide388.xml.rels" ContentType="application/vnd.openxmlformats-package.relationships+xml"/>
  <Override PartName="/ppt/slides/_rels/slide393.xml.rels" ContentType="application/vnd.openxmlformats-package.relationships+xml"/>
  <Override PartName="/ppt/slides/_rels/slide273.xml.rels" ContentType="application/vnd.openxmlformats-package.relationships+xml"/>
  <Override PartName="/ppt/slides/_rels/slide268.xml.rels" ContentType="application/vnd.openxmlformats-package.relationships+xml"/>
  <Override PartName="/ppt/slides/_rels/slide93.xml.rels" ContentType="application/vnd.openxmlformats-package.relationships+xml"/>
  <Override PartName="/ppt/slides/_rels/slide405.xml.rels" ContentType="application/vnd.openxmlformats-package.relationships+xml"/>
  <Override PartName="/ppt/slides/_rels/slide384.xml.rels" ContentType="application/vnd.openxmlformats-package.relationships+xml"/>
  <Override PartName="/ppt/slides/_rels/slide88.xml.rels" ContentType="application/vnd.openxmlformats-package.relationships+xml"/>
  <Override PartName="/ppt/slides/_rels/slide410.xml.rels" ContentType="application/vnd.openxmlformats-package.relationships+xml"/>
  <Override PartName="/ppt/slides/_rels/slide67.xml.rels" ContentType="application/vnd.openxmlformats-package.relationships+xml"/>
  <Override PartName="/ppt/slides/_rels/slide358.xml.rels" ContentType="application/vnd.openxmlformats-package.relationships+xml"/>
  <Override PartName="/ppt/slides/_rels/slide363.xml.rels" ContentType="application/vnd.openxmlformats-package.relationships+xml"/>
  <Override PartName="/ppt/slides/_rels/slide298.xml.rels" ContentType="application/vnd.openxmlformats-package.relationships+xml"/>
  <Override PartName="/ppt/slides/_rels/slide319.xml.rels" ContentType="application/vnd.openxmlformats-package.relationships+xml"/>
  <Override PartName="/ppt/slides/_rels/slide287.xml.rels" ContentType="application/vnd.openxmlformats-package.relationships+xml"/>
  <Override PartName="/ppt/slides/_rels/slide187.xml.rels" ContentType="application/vnd.openxmlformats-package.relationships+xml"/>
  <Override PartName="/ppt/slides/_rels/slide208.xml.rels" ContentType="application/vnd.openxmlformats-package.relationships+xml"/>
  <Override PartName="/ppt/slides/_rels/slide312.xml.rels" ContentType="application/vnd.openxmlformats-package.relationships+xml"/>
  <Override PartName="/ppt/slides/_rels/slide291.xml.rels" ContentType="application/vnd.openxmlformats-package.relationships+xml"/>
  <Override PartName="/ppt/slides/_rels/slide144.xml.rels" ContentType="application/vnd.openxmlformats-package.relationships+xml"/>
  <Override PartName="/ppt/slides/_rels/slide377.xml.rels" ContentType="application/vnd.openxmlformats-package.relationships+xml"/>
  <Override PartName="/ppt/slides/_rels/slide374.xml.rels" ContentType="application/vnd.openxmlformats-package.relationships+xml"/>
  <Override PartName="/ppt/slides/_rels/slide400.xml.rels" ContentType="application/vnd.openxmlformats-package.relationships+xml"/>
  <Override PartName="/ppt/slides/_rels/slide387.xml.rels" ContentType="application/vnd.openxmlformats-package.relationships+xml"/>
  <Override PartName="/ppt/slides/_rels/slide413.xml.rels" ContentType="application/vnd.openxmlformats-package.relationships+xml"/>
  <Override PartName="/ppt/slides/_rels/slide392.xml.rels" ContentType="application/vnd.openxmlformats-package.relationships+xml"/>
  <Override PartName="/ppt/slides/_rels/slide65.xml.rels" ContentType="application/vnd.openxmlformats-package.relationships+xml"/>
  <Override PartName="/ppt/slides/_rels/slide245.xml.rels" ContentType="application/vnd.openxmlformats-package.relationships+xml"/>
  <Override PartName="/ppt/slides/_rels/slide186.xml.rels" ContentType="application/vnd.openxmlformats-package.relationships+xml"/>
  <Override PartName="/ppt/slides/_rels/slide207.xml.rels" ContentType="application/vnd.openxmlformats-package.relationships+xml"/>
  <Override PartName="/ppt/slides/_rels/slide311.xml.rels" ContentType="application/vnd.openxmlformats-package.relationships+xml"/>
  <Override PartName="/ppt/slides/_rels/slide290.xml.rels" ContentType="application/vnd.openxmlformats-package.relationships+xml"/>
  <Override PartName="/ppt/slides/_rels/slide143.xml.rels" ContentType="application/vnd.openxmlformats-package.relationships+xml"/>
  <Override PartName="/ppt/slides/_rels/slide376.xml.rels" ContentType="application/vnd.openxmlformats-package.relationships+xml"/>
  <Override PartName="/ppt/slides/_rels/slide366.xml.rels" ContentType="application/vnd.openxmlformats-package.relationships+xml"/>
  <Override PartName="/ppt/slides/slide257.xml" ContentType="application/vnd.openxmlformats-officedocument.presentationml.slide+xml"/>
  <Override PartName="/ppt/slides/slide91.xml" ContentType="application/vnd.openxmlformats-officedocument.presentationml.slide+xml"/>
  <Override PartName="/ppt/slides/slide256.xml" ContentType="application/vnd.openxmlformats-officedocument.presentationml.slide+xml"/>
  <Override PartName="/ppt/slides/slide90.xml" ContentType="application/vnd.openxmlformats-officedocument.presentationml.slide+xml"/>
  <Override PartName="/ppt/slides/slide255.xml" ContentType="application/vnd.openxmlformats-officedocument.presentationml.slide+xml"/>
  <Override PartName="/ppt/slides/slide254.xml" ContentType="application/vnd.openxmlformats-officedocument.presentationml.slide+xml"/>
  <Override PartName="/ppt/slides/slide253.xml" ContentType="application/vnd.openxmlformats-officedocument.presentationml.slide+xml"/>
  <Override PartName="/ppt/slides/slide252.xml" ContentType="application/vnd.openxmlformats-officedocument.presentationml.slide+xml"/>
  <Override PartName="/ppt/slides/slide251.xml" ContentType="application/vnd.openxmlformats-officedocument.presentationml.slide+xml"/>
  <Override PartName="/ppt/slides/slide379.xml" ContentType="application/vnd.openxmlformats-officedocument.presentationml.slide+xml"/>
  <Override PartName="/ppt/slides/slide250.xml" ContentType="application/vnd.openxmlformats-officedocument.presentationml.slide+xml"/>
  <Override PartName="/ppt/slides/slide378.xml" ContentType="application/vnd.openxmlformats-officedocument.presentationml.slide+xml"/>
  <Override PartName="/ppt/slides/slide249.xml" ContentType="application/vnd.openxmlformats-officedocument.presentationml.slide+xml"/>
  <Override PartName="/ppt/slides/slide83.xml" ContentType="application/vnd.openxmlformats-officedocument.presentationml.slide+xml"/>
  <Override PartName="/ppt/slides/slide248.xml" ContentType="application/vnd.openxmlformats-officedocument.presentationml.slide+xml"/>
  <Override PartName="/ppt/slides/slide82.xml" ContentType="application/vnd.openxmlformats-officedocument.presentationml.slide+xml"/>
  <Override PartName="/ppt/slides/slide247.xml" ContentType="application/vnd.openxmlformats-officedocument.presentationml.slide+xml"/>
  <Override PartName="/ppt/slides/slide81.xml" ContentType="application/vnd.openxmlformats-officedocument.presentationml.slide+xml"/>
  <Override PartName="/ppt/slides/slide246.xml" ContentType="application/vnd.openxmlformats-officedocument.presentationml.slide+xml"/>
  <Override PartName="/ppt/slides/slide80.xml" ContentType="application/vnd.openxmlformats-officedocument.presentationml.slide+xml"/>
  <Override PartName="/ppt/slides/slide239.xml" ContentType="application/vnd.openxmlformats-officedocument.presentationml.slide+xml"/>
  <Override PartName="/ppt/slides/slide73.xml" ContentType="application/vnd.openxmlformats-officedocument.presentationml.slide+xml"/>
  <Override PartName="/ppt/slides/slide238.xml" ContentType="application/vnd.openxmlformats-officedocument.presentationml.slide+xml"/>
  <Override PartName="/ppt/slides/slide72.xml" ContentType="application/vnd.openxmlformats-officedocument.presentationml.slide+xml"/>
  <Override PartName="/ppt/slides/slide237.xml" ContentType="application/vnd.openxmlformats-officedocument.presentationml.slide+xml"/>
  <Override PartName="/ppt/slides/slide199.xml" ContentType="application/vnd.openxmlformats-officedocument.presentationml.slide+xml"/>
  <Override PartName="/ppt/slides/slide71.xml" ContentType="application/vnd.openxmlformats-officedocument.presentationml.slide+xml"/>
  <Override PartName="/ppt/slides/slide236.xml" ContentType="application/vnd.openxmlformats-officedocument.presentationml.slide+xml"/>
  <Override PartName="/ppt/slides/slide198.xml" ContentType="application/vnd.openxmlformats-officedocument.presentationml.slide+xml"/>
  <Override PartName="/ppt/slides/slide70.xml" ContentType="application/vnd.openxmlformats-officedocument.presentationml.slide+xml"/>
  <Override PartName="/ppt/slides/slide235.xml" ContentType="application/vnd.openxmlformats-officedocument.presentationml.slide+xml"/>
  <Override PartName="/ppt/slides/slide197.xml" ContentType="application/vnd.openxmlformats-officedocument.presentationml.slide+xml"/>
  <Override PartName="/ppt/slides/slide234.xml" ContentType="application/vnd.openxmlformats-officedocument.presentationml.slide+xml"/>
  <Override PartName="/ppt/slides/slide196.xml" ContentType="application/vnd.openxmlformats-officedocument.presentationml.slide+xml"/>
  <Override PartName="/ppt/slides/slide233.xml" ContentType="application/vnd.openxmlformats-officedocument.presentationml.slide+xml"/>
  <Override PartName="/ppt/slides/slide195.xml" ContentType="application/vnd.openxmlformats-officedocument.presentationml.slide+xml"/>
  <Override PartName="/ppt/slides/slide232.xml" ContentType="application/vnd.openxmlformats-officedocument.presentationml.slide+xml"/>
  <Override PartName="/ppt/slides/slide194.xml" ContentType="application/vnd.openxmlformats-officedocument.presentationml.slide+xml"/>
  <Override PartName="/ppt/slides/slide231.xml" ContentType="application/vnd.openxmlformats-officedocument.presentationml.slide+xml"/>
  <Override PartName="/ppt/slides/slide193.xml" ContentType="application/vnd.openxmlformats-officedocument.presentationml.slide+xml"/>
  <Override PartName="/ppt/slides/slide359.xml" ContentType="application/vnd.openxmlformats-officedocument.presentationml.slide+xml"/>
  <Override PartName="/ppt/slides/slide230.xml" ContentType="application/vnd.openxmlformats-officedocument.presentationml.slide+xml"/>
  <Override PartName="/ppt/slides/slide192.xml" ContentType="application/vnd.openxmlformats-officedocument.presentationml.slide+xml"/>
  <Override PartName="/ppt/slides/slide358.xml" ContentType="application/vnd.openxmlformats-officedocument.presentationml.slide+xml"/>
  <Override PartName="/ppt/slides/slide229.xml" ContentType="application/vnd.openxmlformats-officedocument.presentationml.slide+xml"/>
  <Override PartName="/ppt/slides/slide63.xml" ContentType="application/vnd.openxmlformats-officedocument.presentationml.slide+xml"/>
  <Override PartName="/ppt/slides/slide228.xml" ContentType="application/vnd.openxmlformats-officedocument.presentationml.slide+xml"/>
  <Override PartName="/ppt/slides/slide62.xml" ContentType="application/vnd.openxmlformats-officedocument.presentationml.slide+xml"/>
  <Override PartName="/ppt/slides/slide227.xml" ContentType="application/vnd.openxmlformats-officedocument.presentationml.slide+xml"/>
  <Override PartName="/ppt/slides/slide189.xml" ContentType="application/vnd.openxmlformats-officedocument.presentationml.slide+xml"/>
  <Override PartName="/ppt/slides/slide61.xml" ContentType="application/vnd.openxmlformats-officedocument.presentationml.slide+xml"/>
  <Override PartName="/ppt/slides/slide226.xml" ContentType="application/vnd.openxmlformats-officedocument.presentationml.slide+xml"/>
  <Override PartName="/ppt/slides/slide188.xml" ContentType="application/vnd.openxmlformats-officedocument.presentationml.slide+xml"/>
  <Override PartName="/ppt/slides/slide60.xml" ContentType="application/vnd.openxmlformats-officedocument.presentationml.slide+xml"/>
  <Override PartName="/ppt/slides/slide225.xml" ContentType="application/vnd.openxmlformats-officedocument.presentationml.slide+xml"/>
  <Override PartName="/ppt/slides/slide187.xml" ContentType="application/vnd.openxmlformats-officedocument.presentationml.slide+xml"/>
  <Override PartName="/ppt/slides/slide224.xml" ContentType="application/vnd.openxmlformats-officedocument.presentationml.slide+xml"/>
  <Override PartName="/ppt/slides/slide186.xml" ContentType="application/vnd.openxmlformats-officedocument.presentationml.slide+xml"/>
  <Override PartName="/ppt/slides/slide223.xml" ContentType="application/vnd.openxmlformats-officedocument.presentationml.slide+xml"/>
  <Override PartName="/ppt/slides/slide185.xml" ContentType="application/vnd.openxmlformats-officedocument.presentationml.slide+xml"/>
  <Override PartName="/ppt/slides/slide222.xml" ContentType="application/vnd.openxmlformats-officedocument.presentationml.slide+xml"/>
  <Override PartName="/ppt/slides/slide184.xml" ContentType="application/vnd.openxmlformats-officedocument.presentationml.slide+xml"/>
  <Override PartName="/ppt/slides/slide221.xml" ContentType="application/vnd.openxmlformats-officedocument.presentationml.slide+xml"/>
  <Override PartName="/ppt/slides/slide183.xml" ContentType="application/vnd.openxmlformats-officedocument.presentationml.slide+xml"/>
  <Override PartName="/ppt/slides/slide349.xml" ContentType="application/vnd.openxmlformats-officedocument.presentationml.slide+xml"/>
  <Override PartName="/ppt/slides/slide220.xml" ContentType="application/vnd.openxmlformats-officedocument.presentationml.slide+xml"/>
  <Override PartName="/ppt/slides/slide182.xml" ContentType="application/vnd.openxmlformats-officedocument.presentationml.slide+xml"/>
  <Override PartName="/ppt/slides/slide348.xml" ContentType="application/vnd.openxmlformats-officedocument.presentationml.slide+xml"/>
  <Override PartName="/ppt/slides/slide219.xml" ContentType="application/vnd.openxmlformats-officedocument.presentationml.slide+xml"/>
  <Override PartName="/ppt/slides/slide53.xml" ContentType="application/vnd.openxmlformats-officedocument.presentationml.slide+xml"/>
  <Override PartName="/ppt/slides/slide218.xml" ContentType="application/vnd.openxmlformats-officedocument.presentationml.slide+xml"/>
  <Override PartName="/ppt/slides/slide52.xml" ContentType="application/vnd.openxmlformats-officedocument.presentationml.slide+xml"/>
  <Override PartName="/ppt/slides/slide217.xml" ContentType="application/vnd.openxmlformats-officedocument.presentationml.slide+xml"/>
  <Override PartName="/ppt/slides/slide179.xml" ContentType="application/vnd.openxmlformats-officedocument.presentationml.slide+xml"/>
  <Override PartName="/ppt/slides/slide51.xml" ContentType="application/vnd.openxmlformats-officedocument.presentationml.slide+xml"/>
  <Override PartName="/ppt/slides/slide216.xml" ContentType="application/vnd.openxmlformats-officedocument.presentationml.slide+xml"/>
  <Override PartName="/ppt/slides/slide178.xml" ContentType="application/vnd.openxmlformats-officedocument.presentationml.slide+xml"/>
  <Override PartName="/ppt/slides/slide50.xml" ContentType="application/vnd.openxmlformats-officedocument.presentationml.slide+xml"/>
  <Override PartName="/ppt/slides/slide215.xml" ContentType="application/vnd.openxmlformats-officedocument.presentationml.slide+xml"/>
  <Override PartName="/ppt/slides/slide177.xml" ContentType="application/vnd.openxmlformats-officedocument.presentationml.slide+xml"/>
  <Override PartName="/ppt/slides/slide214.xml" ContentType="application/vnd.openxmlformats-officedocument.presentationml.slide+xml"/>
  <Override PartName="/ppt/slides/slide176.xml" ContentType="application/vnd.openxmlformats-officedocument.presentationml.slide+xml"/>
  <Override PartName="/ppt/slides/slide213.xml" ContentType="application/vnd.openxmlformats-officedocument.presentationml.slide+xml"/>
  <Override PartName="/ppt/slides/slide175.xml" ContentType="application/vnd.openxmlformats-officedocument.presentationml.slide+xml"/>
  <Override PartName="/ppt/slides/slide212.xml" ContentType="application/vnd.openxmlformats-officedocument.presentationml.slide+xml"/>
  <Override PartName="/ppt/slides/slide174.xml" ContentType="application/vnd.openxmlformats-officedocument.presentationml.slide+xml"/>
  <Override PartName="/ppt/slides/slide211.xml" ContentType="application/vnd.openxmlformats-officedocument.presentationml.slide+xml"/>
  <Override PartName="/ppt/slides/slide173.xml" ContentType="application/vnd.openxmlformats-officedocument.presentationml.slide+xml"/>
  <Override PartName="/ppt/slides/slide339.xml" ContentType="application/vnd.openxmlformats-officedocument.presentationml.slide+xml"/>
  <Override PartName="/ppt/slides/slide210.xml" ContentType="application/vnd.openxmlformats-officedocument.presentationml.slide+xml"/>
  <Override PartName="/ppt/slides/slide172.xml" ContentType="application/vnd.openxmlformats-officedocument.presentationml.slide+xml"/>
  <Override PartName="/ppt/slides/slide338.xml" ContentType="application/vnd.openxmlformats-officedocument.presentationml.slide+xml"/>
  <Override PartName="/ppt/slides/slide209.xml" ContentType="application/vnd.openxmlformats-officedocument.presentationml.slide+xml"/>
  <Override PartName="/ppt/slides/slide43.xml" ContentType="application/vnd.openxmlformats-officedocument.presentationml.slide+xml"/>
  <Override PartName="/ppt/slides/slide208.xml" ContentType="application/vnd.openxmlformats-officedocument.presentationml.slide+xml"/>
  <Override PartName="/ppt/slides/slide42.xml" ContentType="application/vnd.openxmlformats-officedocument.presentationml.slide+xml"/>
  <Override PartName="/ppt/slides/slide207.xml" ContentType="application/vnd.openxmlformats-officedocument.presentationml.slide+xml"/>
  <Override PartName="/ppt/slides/slide169.xml" ContentType="application/vnd.openxmlformats-officedocument.presentationml.slide+xml"/>
  <Override PartName="/ppt/slides/slide41.xml" ContentType="application/vnd.openxmlformats-officedocument.presentationml.slide+xml"/>
  <Override PartName="/ppt/slides/slide206.xml" ContentType="application/vnd.openxmlformats-officedocument.presentationml.slide+xml"/>
  <Override PartName="/ppt/slides/slide40.xml" ContentType="application/vnd.openxmlformats-officedocument.presentationml.slide+xml"/>
  <Override PartName="/ppt/slides/slide168.xml" ContentType="application/vnd.openxmlformats-officedocument.presentationml.slide+xml"/>
  <Override PartName="/ppt/slides/slide205.xml" ContentType="application/vnd.openxmlformats-officedocument.presentationml.slide+xml"/>
  <Override PartName="/ppt/slides/slide167.xml" ContentType="application/vnd.openxmlformats-officedocument.presentationml.slide+xml"/>
  <Override PartName="/ppt/slides/slide204.xml" ContentType="application/vnd.openxmlformats-officedocument.presentationml.slide+xml"/>
  <Override PartName="/ppt/slides/slide166.xml" ContentType="application/vnd.openxmlformats-officedocument.presentationml.slide+xml"/>
  <Override PartName="/ppt/slides/slide203.xml" ContentType="application/vnd.openxmlformats-officedocument.presentationml.slide+xml"/>
  <Override PartName="/ppt/slides/slide165.xml" ContentType="application/vnd.openxmlformats-officedocument.presentationml.slide+xml"/>
  <Override PartName="/ppt/slides/slide202.xml" ContentType="application/vnd.openxmlformats-officedocument.presentationml.slide+xml"/>
  <Override PartName="/ppt/slides/slide164.xml" ContentType="application/vnd.openxmlformats-officedocument.presentationml.slide+xml"/>
  <Override PartName="/ppt/slides/slide201.xml" ContentType="application/vnd.openxmlformats-officedocument.presentationml.slide+xml"/>
  <Override PartName="/ppt/slides/slide163.xml" ContentType="application/vnd.openxmlformats-officedocument.presentationml.slide+xml"/>
  <Override PartName="/ppt/slides/slide329.xml" ContentType="application/vnd.openxmlformats-officedocument.presentationml.slide+xml"/>
  <Override PartName="/ppt/slides/slide200.xml" ContentType="application/vnd.openxmlformats-officedocument.presentationml.slide+xml"/>
  <Override PartName="/ppt/slides/slide162.xml" ContentType="application/vnd.openxmlformats-officedocument.presentationml.slide+xml"/>
  <Override PartName="/ppt/slides/slide328.xml" ContentType="application/vnd.openxmlformats-officedocument.presentationml.slide+xml"/>
  <Override PartName="/ppt/slides/slide159.xml" ContentType="application/vnd.openxmlformats-officedocument.presentationml.slide+xml"/>
  <Override PartName="/ppt/slides/slide31.xml" ContentType="application/vnd.openxmlformats-officedocument.presentationml.slide+xml"/>
  <Override PartName="/ppt/slides/slide158.xml" ContentType="application/vnd.openxmlformats-officedocument.presentationml.slide+xml"/>
  <Override PartName="/ppt/slides/slide30.xml" ContentType="application/vnd.openxmlformats-officedocument.presentationml.slide+xml"/>
  <Override PartName="/ppt/slides/slide157.xml" ContentType="application/vnd.openxmlformats-officedocument.presentationml.slide+xml"/>
  <Override PartName="/ppt/slides/slide156.xml" ContentType="application/vnd.openxmlformats-officedocument.presentationml.slide+xml"/>
  <Override PartName="/ppt/slides/slide149.xml" ContentType="application/vnd.openxmlformats-officedocument.presentationml.slide+xml"/>
  <Override PartName="/ppt/slides/slide21.xml" ContentType="application/vnd.openxmlformats-officedocument.presentationml.slide+xml"/>
  <Override PartName="/ppt/slides/slide148.xml" ContentType="application/vnd.openxmlformats-officedocument.presentationml.slide+xml"/>
  <Override PartName="/ppt/slides/slide20.xml" ContentType="application/vnd.openxmlformats-officedocument.presentationml.slide+xml"/>
  <Override PartName="/ppt/slides/slide147.xml" ContentType="application/vnd.openxmlformats-officedocument.presentationml.slide+xml"/>
  <Override PartName="/ppt/slides/slide146.xml" ContentType="application/vnd.openxmlformats-officedocument.presentationml.slide+xml"/>
  <Override PartName="/ppt/slides/slide139.xml" ContentType="application/vnd.openxmlformats-officedocument.presentationml.slide+xml"/>
  <Override PartName="/ppt/slides/slide11.xml" ContentType="application/vnd.openxmlformats-officedocument.presentationml.slide+xml"/>
  <Override PartName="/ppt/slides/slide138.xml" ContentType="application/vnd.openxmlformats-officedocument.presentationml.slide+xml"/>
  <Override PartName="/ppt/slides/slide10.xml" ContentType="application/vnd.openxmlformats-officedocument.presentationml.slide+xml"/>
  <Override PartName="/ppt/slides/slide137.xml" ContentType="application/vnd.openxmlformats-officedocument.presentationml.slide+xml"/>
  <Override PartName="/ppt/slides/slide136.xml" ContentType="application/vnd.openxmlformats-officedocument.presentationml.slide+xml"/>
  <Override PartName="/ppt/slides/slide129.xml" ContentType="application/vnd.openxmlformats-officedocument.presentationml.slide+xml"/>
  <Override PartName="/ppt/slides/slide128.xml" ContentType="application/vnd.openxmlformats-officedocument.presentationml.slide+xml"/>
  <Override PartName="/ppt/slides/slide152.xml" ContentType="application/vnd.openxmlformats-officedocument.presentationml.slide+xml"/>
  <Override PartName="/ppt/slides/slide318.xml" ContentType="application/vnd.openxmlformats-officedocument.presentationml.slide+xml"/>
  <Override PartName="/ppt/slides/slide56.xml" ContentType="application/vnd.openxmlformats-officedocument.presentationml.slide+xml"/>
  <Override PartName="/ppt/slides/slide151.xml" ContentType="application/vnd.openxmlformats-officedocument.presentationml.slide+xml"/>
  <Override PartName="/ppt/slides/slide317.xml" ContentType="application/vnd.openxmlformats-officedocument.presentationml.slide+xml"/>
  <Override PartName="/ppt/slides/slide55.xml" ContentType="application/vnd.openxmlformats-officedocument.presentationml.slide+xml"/>
  <Override PartName="/ppt/slides/slide150.xml" ContentType="application/vnd.openxmlformats-officedocument.presentationml.slide+xml"/>
  <Override PartName="/ppt/slides/slide316.xml" ContentType="application/vnd.openxmlformats-officedocument.presentationml.slide+xml"/>
  <Override PartName="/ppt/slides/slide54.xml" ContentType="application/vnd.openxmlformats-officedocument.presentationml.slide+xml"/>
  <Override PartName="/ppt/slides/slide142.xml" ContentType="application/vnd.openxmlformats-officedocument.presentationml.slide+xml"/>
  <Override PartName="/ppt/slides/slide308.xml" ContentType="application/vnd.openxmlformats-officedocument.presentationml.slide+xml"/>
  <Override PartName="/ppt/slides/slide46.xml" ContentType="application/vnd.openxmlformats-officedocument.presentationml.slide+xml"/>
  <Override PartName="/ppt/slides/slide141.xml" ContentType="application/vnd.openxmlformats-officedocument.presentationml.slide+xml"/>
  <Override PartName="/ppt/slides/slide307.xml" ContentType="application/vnd.openxmlformats-officedocument.presentationml.slide+xml"/>
  <Override PartName="/ppt/slides/slide45.xml" ContentType="application/vnd.openxmlformats-officedocument.presentationml.slide+xml"/>
  <Override PartName="/ppt/slides/slide135.xml" ContentType="application/vnd.openxmlformats-officedocument.presentationml.slide+xml"/>
  <Override PartName="/ppt/slides/slide39.xml" ContentType="application/vnd.openxmlformats-officedocument.presentationml.slide+xml"/>
  <Override PartName="/ppt/slides/slide134.xml" ContentType="application/vnd.openxmlformats-officedocument.presentationml.slide+xml"/>
  <Override PartName="/ppt/slides/slide38.xml" ContentType="application/vnd.openxmlformats-officedocument.presentationml.slide+xml"/>
  <Override PartName="/ppt/slides/slide133.xml" ContentType="application/vnd.openxmlformats-officedocument.presentationml.slide+xml"/>
  <Override PartName="/ppt/slides/slide37.xml" ContentType="application/vnd.openxmlformats-officedocument.presentationml.slide+xml"/>
  <Override PartName="/ppt/slides/slide13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127.xml" ContentType="application/vnd.openxmlformats-officedocument.presentationml.slide+xml"/>
  <Override PartName="/ppt/slides/slide99.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12.xml" ContentType="application/vnd.openxmlformats-officedocument.presentationml.slide+xml"/>
  <Override PartName="/ppt/slides/slide302.xml" ContentType="application/vnd.openxmlformats-officedocument.presentationml.slide+xml"/>
  <Override PartName="/ppt/slides/slide370.xml" ContentType="application/vnd.openxmlformats-officedocument.presentationml.slide+xml"/>
  <Override PartName="/ppt/slides/slide13.xml" ContentType="application/vnd.openxmlformats-officedocument.presentationml.slide+xml"/>
  <Override PartName="/ppt/slides/slide303.xml" ContentType="application/vnd.openxmlformats-officedocument.presentationml.slide+xml"/>
  <Override PartName="/ppt/slides/slide371.xml" ContentType="application/vnd.openxmlformats-officedocument.presentationml.slide+xml"/>
  <Override PartName="/ppt/slides/slide110.xml" ContentType="application/vnd.openxmlformats-officedocument.presentationml.slide+xml"/>
  <Override PartName="/ppt/slides/slide14.xml" ContentType="application/vnd.openxmlformats-officedocument.presentationml.slide+xml"/>
  <Override PartName="/ppt/slides/slide304.xml" ContentType="application/vnd.openxmlformats-officedocument.presentationml.slide+xml"/>
  <Override PartName="/ppt/slides/slide111.xml" ContentType="application/vnd.openxmlformats-officedocument.presentationml.slide+xml"/>
  <Override PartName="/ppt/slides/slide15.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22.xml" ContentType="application/vnd.openxmlformats-officedocument.presentationml.slide+xml"/>
  <Override PartName="/ppt/slides/slide312.xml" ContentType="application/vnd.openxmlformats-officedocument.presentationml.slide+xml"/>
  <Override PartName="/ppt/slides/slide23.xml" ContentType="application/vnd.openxmlformats-officedocument.presentationml.slide+xml"/>
  <Override PartName="/ppt/slides/slide313.xml" ContentType="application/vnd.openxmlformats-officedocument.presentationml.slide+xml"/>
  <Override PartName="/ppt/slides/slide120.xml" ContentType="application/vnd.openxmlformats-officedocument.presentationml.slide+xml"/>
  <Override PartName="/ppt/slides/slide24.xml" ContentType="application/vnd.openxmlformats-officedocument.presentationml.slide+xml"/>
  <Override PartName="/ppt/slides/slide314.xml" ContentType="application/vnd.openxmlformats-officedocument.presentationml.slide+xml"/>
  <Override PartName="/ppt/slides/slide382.xml" ContentType="application/vnd.openxmlformats-officedocument.presentationml.slide+xml"/>
  <Override PartName="/ppt/slides/slide121.xml" ContentType="application/vnd.openxmlformats-officedocument.presentationml.slide+xml"/>
  <Override PartName="/ppt/slides/slide25.xml" ContentType="application/vnd.openxmlformats-officedocument.presentationml.slide+xml"/>
  <Override PartName="/ppt/slides/slide315.xml" ContentType="application/vnd.openxmlformats-officedocument.presentationml.slide+xml"/>
  <Override PartName="/ppt/slides/slide383.xml" ContentType="application/vnd.openxmlformats-officedocument.presentationml.slide+xml"/>
  <Override PartName="/ppt/slides/slide122.xml" ContentType="application/vnd.openxmlformats-officedocument.presentationml.slide+xml"/>
  <Override PartName="/ppt/slides/slide94.xml" ContentType="application/vnd.openxmlformats-officedocument.presentationml.slide+xml"/>
  <Override PartName="/ppt/slides/slide26.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xml" ContentType="application/vnd.openxmlformats-officedocument.presentationml.slide+xml"/>
  <Override PartName="/ppt/slides/slide322.xml" ContentType="application/vnd.openxmlformats-officedocument.presentationml.slide+xml"/>
  <Override PartName="/ppt/slides/slide390.xml" ContentType="application/vnd.openxmlformats-officedocument.presentationml.slide+xml"/>
  <Override PartName="/ppt/slides/slide33.xml" ContentType="application/vnd.openxmlformats-officedocument.presentationml.slide+xml"/>
  <Override PartName="/ppt/slides/slide323.xml" ContentType="application/vnd.openxmlformats-officedocument.presentationml.slide+xml"/>
  <Override PartName="/ppt/slides/slide391.xml" ContentType="application/vnd.openxmlformats-officedocument.presentationml.slide+xml"/>
  <Override PartName="/ppt/slides/slide34.xml" ContentType="application/vnd.openxmlformats-officedocument.presentationml.slide+xml"/>
  <Override PartName="/ppt/slides/slide130.xml" ContentType="application/vnd.openxmlformats-officedocument.presentationml.slide+xml"/>
  <Override PartName="/ppt/slides/slide125.xml" ContentType="application/vnd.openxmlformats-officedocument.presentationml.slide+xml"/>
  <Override PartName="/ppt/slides/slide386.xml" ContentType="application/vnd.openxmlformats-officedocument.presentationml.slide+xml"/>
  <Override PartName="/ppt/slides/slide97.xml" ContentType="application/vnd.openxmlformats-officedocument.presentationml.slide+xml"/>
  <Override PartName="/ppt/slides/slide29.xml" ContentType="application/vnd.openxmlformats-officedocument.presentationml.slide+xml"/>
  <Override PartName="/ppt/slides/slide324.xml" ContentType="application/vnd.openxmlformats-officedocument.presentationml.slide+xml"/>
  <Override PartName="/ppt/slides/slide392.xml" ContentType="application/vnd.openxmlformats-officedocument.presentationml.slide+xml"/>
  <Override PartName="/ppt/slides/slide35.xml" ContentType="application/vnd.openxmlformats-officedocument.presentationml.slide+xml"/>
  <Override PartName="/ppt/slides/slide131.xml" ContentType="application/vnd.openxmlformats-officedocument.presentationml.slide+xml"/>
  <Override PartName="/ppt/slides/slide330.xml" ContentType="application/vnd.openxmlformats-officedocument.presentationml.slide+xml"/>
  <Override PartName="/ppt/slides/slide305.xml" ContentType="application/vnd.openxmlformats-officedocument.presentationml.slide+xml"/>
  <Override PartName="/ppt/slides/slide112.xml" ContentType="application/vnd.openxmlformats-officedocument.presentationml.slide+xml"/>
  <Override PartName="/ppt/slides/slide84.xml" ContentType="application/vnd.openxmlformats-officedocument.presentationml.slide+xml"/>
  <Override PartName="/ppt/slides/slide16.xml" ContentType="application/vnd.openxmlformats-officedocument.presentationml.slide+xml"/>
  <Override PartName="/ppt/slides/slide272.xml" ContentType="application/vnd.openxmlformats-officedocument.presentationml.slide+xml"/>
  <Override PartName="/ppt/slides/slide116.xml" ContentType="application/vnd.openxmlformats-officedocument.presentationml.slide+xml"/>
  <Override PartName="/ppt/slides/slide88.xml" ContentType="application/vnd.openxmlformats-officedocument.presentationml.slide+xml"/>
  <Override PartName="/ppt/slides/slide340.xml" ContentType="application/vnd.openxmlformats-officedocument.presentationml.slide+xml"/>
  <Override PartName="/ppt/slides/slide399.xml" ContentType="application/vnd.openxmlformats-officedocument.presentationml.slide+xml"/>
  <Override PartName="/ppt/slides/slide271.xml" ContentType="application/vnd.openxmlformats-officedocument.presentationml.slide+xml"/>
  <Override PartName="/ppt/slides/slide115.xml" ContentType="application/vnd.openxmlformats-officedocument.presentationml.slide+xml"/>
  <Override PartName="/ppt/slides/slide87.xml" ContentType="application/vnd.openxmlformats-officedocument.presentationml.slide+xml"/>
  <Override PartName="/ppt/slides/slide19.xml" ContentType="application/vnd.openxmlformats-officedocument.presentationml.slide+xml"/>
  <Override PartName="/ppt/slides/slide280.xml" ContentType="application/vnd.openxmlformats-officedocument.presentationml.slide+xml"/>
  <Override PartName="/ppt/slides/slide400.xml" ContentType="application/vnd.openxmlformats-officedocument.presentationml.slide+xml"/>
  <Override PartName="/ppt/slides/slide362.xml" ContentType="application/vnd.openxmlformats-officedocument.presentationml.slide+xml"/>
  <Override PartName="/ppt/slides/slide101.xml" ContentType="application/vnd.openxmlformats-officedocument.presentationml.slide+xml"/>
  <Override PartName="/ppt/slides/slide292.xml" ContentType="application/vnd.openxmlformats-officedocument.presentationml.slide+xml"/>
  <Override PartName="/ppt/slides/slide397.xml" ContentType="application/vnd.openxmlformats-officedocument.presentationml.slide+xml"/>
  <Override PartName="/ppt/slides/slide113.xml" ContentType="application/vnd.openxmlformats-officedocument.presentationml.slide+xml"/>
  <Override PartName="/ppt/slides/slide85.xml" ContentType="application/vnd.openxmlformats-officedocument.presentationml.slide+xml"/>
  <Override PartName="/ppt/slides/slide17.xml" ContentType="application/vnd.openxmlformats-officedocument.presentationml.slide+xml"/>
  <Override PartName="/ppt/slides/slide360.xml" ContentType="application/vnd.openxmlformats-officedocument.presentationml.slide+xml"/>
  <Override PartName="/ppt/slides/slide372.xml" ContentType="application/vnd.openxmlformats-officedocument.presentationml.slide+xml"/>
  <Override PartName="/ppt/slides/slide410.xml" ContentType="application/vnd.openxmlformats-officedocument.presentationml.slide+xml"/>
  <Override PartName="/ppt/slides/slide376.xml" ContentType="application/vnd.openxmlformats-officedocument.presentationml.slide+xml"/>
  <Override PartName="/ppt/slides/slide414.xml" ContentType="application/vnd.openxmlformats-officedocument.presentationml.slide+xml"/>
  <Override PartName="/ppt/slides/slide385.xml" ContentType="application/vnd.openxmlformats-officedocument.presentationml.slide+xml"/>
  <Override PartName="/ppt/slides/slide124.xml" ContentType="application/vnd.openxmlformats-officedocument.presentationml.slide+xml"/>
  <Override PartName="/ppt/slides/slide96.xml" ContentType="application/vnd.openxmlformats-officedocument.presentationml.slide+xml"/>
  <Override PartName="/ppt/slides/slide28.xml" ContentType="application/vnd.openxmlformats-officedocument.presentationml.slide+xml"/>
  <Override PartName="/ppt/slides/slide291.xml" ContentType="application/vnd.openxmlformats-officedocument.presentationml.slide+xml"/>
  <Override PartName="/ppt/slides/slide396.xml" ContentType="application/vnd.openxmlformats-officedocument.presentationml.slide+xml"/>
  <Override PartName="/ppt/slides/slide384.xml" ContentType="application/vnd.openxmlformats-officedocument.presentationml.slide+xml"/>
  <Override PartName="/ppt/slides/slide123.xml" ContentType="application/vnd.openxmlformats-officedocument.presentationml.slide+xml"/>
  <Override PartName="/ppt/slides/slide95.xml" ContentType="application/vnd.openxmlformats-officedocument.presentationml.slide+xml"/>
  <Override PartName="/ppt/slides/slide27.xml" ContentType="application/vnd.openxmlformats-officedocument.presentationml.slide+xml"/>
  <Override PartName="/ppt/slides/slide290.xml" ContentType="application/vnd.openxmlformats-officedocument.presentationml.slide+xml"/>
  <Override PartName="/ppt/slides/slide377.xml" ContentType="application/vnd.openxmlformats-officedocument.presentationml.slide+xml"/>
  <Override PartName="/ppt/slides/slide415.xml" ContentType="application/vnd.openxmlformats-officedocument.presentationml.slide+xml"/>
  <Override PartName="/ppt/slides/slide395.xml" ContentType="application/vnd.openxmlformats-officedocument.presentationml.slide+xml"/>
  <Override PartName="/ppt/slides/slide394.xml" ContentType="application/vnd.openxmlformats-officedocument.presentationml.slide+xml"/>
  <Override PartName="/ppt/slides/slide393.xml" ContentType="application/vnd.openxmlformats-officedocument.presentationml.slide+xml"/>
  <Override PartName="/ppt/slides/slide325.xml" ContentType="application/vnd.openxmlformats-officedocument.presentationml.slide+xml"/>
  <Override PartName="/ppt/slides/slide36.xml" ContentType="application/vnd.openxmlformats-officedocument.presentationml.slide+xml"/>
  <Override PartName="/ppt/slides/slide126.xml" ContentType="application/vnd.openxmlformats-officedocument.presentationml.slide+xml"/>
  <Override PartName="/ppt/slides/slide387.xml" ContentType="application/vnd.openxmlformats-officedocument.presentationml.slide+xml"/>
  <Override PartName="/ppt/slides/slide98.xml" ContentType="application/vnd.openxmlformats-officedocument.presentationml.slide+xml"/>
  <Override PartName="/ppt/slides/slide374.xml" ContentType="application/vnd.openxmlformats-officedocument.presentationml.slide+xml"/>
  <Override PartName="/ppt/slides/slide412.xml" ContentType="application/vnd.openxmlformats-officedocument.presentationml.slide+xml"/>
  <Override PartName="/ppt/slides/slide282.xml" ContentType="application/vnd.openxmlformats-officedocument.presentationml.slide+xml"/>
  <Override PartName="/ppt/slides/slide350.xml" ContentType="application/vnd.openxmlformats-officedocument.presentationml.slide+xml"/>
  <Override PartName="/ppt/slides/slide373.xml" ContentType="application/vnd.openxmlformats-officedocument.presentationml.slide+xml"/>
  <Override PartName="/ppt/slides/slide411.xml" ContentType="application/vnd.openxmlformats-officedocument.presentationml.slide+xml"/>
  <Override PartName="/ppt/slides/slide281.xml" ContentType="application/vnd.openxmlformats-officedocument.presentationml.slide+xml"/>
  <Override PartName="/ppt/slides/slide262.xml" ContentType="application/vnd.openxmlformats-officedocument.presentationml.slide+xml"/>
  <Override PartName="/ppt/slides/slide405.xml" ContentType="application/vnd.openxmlformats-officedocument.presentationml.slide+xml"/>
  <Override PartName="/ppt/slides/slide367.xml" ContentType="application/vnd.openxmlformats-officedocument.presentationml.slide+xml"/>
  <Override PartName="/ppt/slides/slide106.xml" ContentType="application/vnd.openxmlformats-officedocument.presentationml.slide+xml"/>
  <Override PartName="/ppt/slides/slide78.xml" ContentType="application/vnd.openxmlformats-officedocument.presentationml.slide+xml"/>
  <Override PartName="/ppt/slides/slide398.xml" ContentType="application/vnd.openxmlformats-officedocument.presentationml.slide+xml"/>
  <Override PartName="/ppt/slides/slide270.xml" ContentType="application/vnd.openxmlformats-officedocument.presentationml.slide+xml"/>
  <Override PartName="/ppt/slides/slide413.xml" ContentType="application/vnd.openxmlformats-officedocument.presentationml.slide+xml"/>
  <Override PartName="/ppt/slides/slide375.xml" ContentType="application/vnd.openxmlformats-officedocument.presentationml.slide+xml"/>
  <Override PartName="/ppt/slides/slide114.xml" ContentType="application/vnd.openxmlformats-officedocument.presentationml.slide+xml"/>
  <Override PartName="/ppt/slides/slide86.xml" ContentType="application/vnd.openxmlformats-officedocument.presentationml.slide+xml"/>
  <Override PartName="/ppt/slides/slide18.xml" ContentType="application/vnd.openxmlformats-officedocument.presentationml.slide+xml"/>
  <Override PartName="/ppt/slides/slide361.xml" ContentType="application/vnd.openxmlformats-officedocument.presentationml.slide+xml"/>
  <Override PartName="/ppt/slides/slide100.xml" ContentType="application/vnd.openxmlformats-officedocument.presentationml.slide+xml"/>
  <Override PartName="/ppt/slides/slide389.xml" ContentType="application/vnd.openxmlformats-officedocument.presentationml.slide+xml"/>
  <Override PartName="/ppt/slides/slide261.xml" ContentType="application/vnd.openxmlformats-officedocument.presentationml.slide+xml"/>
  <Override PartName="/ppt/slides/slide404.xml" ContentType="application/vnd.openxmlformats-officedocument.presentationml.slide+xml"/>
  <Override PartName="/ppt/slides/slide366.xml" ContentType="application/vnd.openxmlformats-officedocument.presentationml.slide+xml"/>
  <Override PartName="/ppt/slides/slide105.xml" ContentType="application/vnd.openxmlformats-officedocument.presentationml.slide+xml"/>
  <Override PartName="/ppt/slides/slide77.xml" ContentType="application/vnd.openxmlformats-officedocument.presentationml.slide+xml"/>
  <Override PartName="/ppt/slides/slide388.xml" ContentType="application/vnd.openxmlformats-officedocument.presentationml.slide+xml"/>
  <Override PartName="/ppt/slides/slide260.xml" ContentType="application/vnd.openxmlformats-officedocument.presentationml.slide+xml"/>
  <Override PartName="/ppt/slides/slide403.xml" ContentType="application/vnd.openxmlformats-officedocument.presentationml.slide+xml"/>
  <Override PartName="/ppt/slides/slide365.xml" ContentType="application/vnd.openxmlformats-officedocument.presentationml.slide+xml"/>
  <Override PartName="/ppt/slides/slide104.xml" ContentType="application/vnd.openxmlformats-officedocument.presentationml.slide+xml"/>
  <Override PartName="/ppt/slides/slide76.xml" ContentType="application/vnd.openxmlformats-officedocument.presentationml.slide+xml"/>
  <Override PartName="/ppt/slides/slide402.xml" ContentType="application/vnd.openxmlformats-officedocument.presentationml.slide+xml"/>
  <Override PartName="/ppt/slides/slide364.xml" ContentType="application/vnd.openxmlformats-officedocument.presentationml.slide+xml"/>
  <Override PartName="/ppt/slides/slide103.xml" ContentType="application/vnd.openxmlformats-officedocument.presentationml.slide+xml"/>
  <Override PartName="/ppt/slides/slide75.xml" ContentType="application/vnd.openxmlformats-officedocument.presentationml.slide+xml"/>
  <Override PartName="/ppt/slides/slide401.xml" ContentType="application/vnd.openxmlformats-officedocument.presentationml.slide+xml"/>
  <Override PartName="/ppt/slides/slide363.xml" ContentType="application/vnd.openxmlformats-officedocument.presentationml.slide+xml"/>
  <Override PartName="/ppt/slides/slide74.xml" ContentType="application/vnd.openxmlformats-officedocument.presentationml.slide+xml"/>
  <Override PartName="/ppt/slides/slide102.xml" ContentType="application/vnd.openxmlformats-officedocument.presentationml.slide+xml"/>
  <Override PartName="/ppt/slides/slide355.xml" ContentType="application/vnd.openxmlformats-officedocument.presentationml.slide+xml"/>
  <Override PartName="/ppt/slides/slide66.xml" ContentType="application/vnd.openxmlformats-officedocument.presentationml.slide+xml"/>
  <Override PartName="/ppt/slides/slide354.xml" ContentType="application/vnd.openxmlformats-officedocument.presentationml.slide+xml"/>
  <Override PartName="/ppt/slides/slide65.xml" ContentType="application/vnd.openxmlformats-officedocument.presentationml.slide+xml"/>
  <Override PartName="/ppt/slides/slide327.xml" ContentType="application/vnd.openxmlformats-officedocument.presentationml.slide+xml"/>
  <Override PartName="/ppt/slides/slide161.xml" ContentType="application/vnd.openxmlformats-officedocument.presentationml.slide+xml"/>
  <Override PartName="/ppt/slides/slide353.xml" ContentType="application/vnd.openxmlformats-officedocument.presentationml.slide+xml"/>
  <Override PartName="/ppt/slides/slide64.xml" ContentType="application/vnd.openxmlformats-officedocument.presentationml.slide+xml"/>
  <Override PartName="/ppt/slides/slide326.xml" ContentType="application/vnd.openxmlformats-officedocument.presentationml.slide+xml"/>
  <Override PartName="/ppt/slides/slide160.xml" ContentType="application/vnd.openxmlformats-officedocument.presentationml.slide+xml"/>
  <Override PartName="/ppt/slides/slide352.xml" ContentType="application/vnd.openxmlformats-officedocument.presentationml.slide+xml"/>
  <Override PartName="/ppt/slides/slide351.xml" ContentType="application/vnd.openxmlformats-officedocument.presentationml.slide+xml"/>
  <Override PartName="/ppt/slides/slide345.xml" ContentType="application/vnd.openxmlformats-officedocument.presentationml.slide+xml"/>
  <Override PartName="/ppt/slides/slide344.xml" ContentType="application/vnd.openxmlformats-officedocument.presentationml.slide+xml"/>
  <Override PartName="/ppt/slides/slide343.xml" ContentType="application/vnd.openxmlformats-officedocument.presentationml.slide+xml"/>
  <Override PartName="/ppt/slides/slide342.xml" ContentType="application/vnd.openxmlformats-officedocument.presentationml.slide+xml"/>
  <Override PartName="/ppt/slides/slide341.xml" ContentType="application/vnd.openxmlformats-officedocument.presentationml.slide+xml"/>
  <Override PartName="/ppt/slides/slide335.xml" ContentType="application/vnd.openxmlformats-officedocument.presentationml.slide+xml"/>
  <Override PartName="/ppt/slides/slide334.xml" ContentType="application/vnd.openxmlformats-officedocument.presentationml.slide+xml"/>
  <Override PartName="/ppt/slides/slide333.xml" ContentType="application/vnd.openxmlformats-officedocument.presentationml.slide+xml"/>
  <Override PartName="/ppt/slides/slide44.xml" ContentType="application/vnd.openxmlformats-officedocument.presentationml.slide+xml"/>
  <Override PartName="/ppt/slides/slide306.xml" ContentType="application/vnd.openxmlformats-officedocument.presentationml.slide+xml"/>
  <Override PartName="/ppt/slides/slide140.xml" ContentType="application/vnd.openxmlformats-officedocument.presentationml.slide+xml"/>
  <Override PartName="/ppt/slides/slide332.xml" ContentType="application/vnd.openxmlformats-officedocument.presentationml.slide+xml"/>
  <Override PartName="/ppt/slides/slide331.xml" ContentType="application/vnd.openxmlformats-officedocument.presentationml.slide+xml"/>
  <Override PartName="/ppt/slides/slide191.xml" ContentType="application/vnd.openxmlformats-officedocument.presentationml.slide+xml"/>
  <Override PartName="/ppt/slides/slide357.xml" ContentType="application/vnd.openxmlformats-officedocument.presentationml.slide+xml"/>
  <Override PartName="/ppt/slides/slide68.xml" ContentType="application/vnd.openxmlformats-officedocument.presentationml.slide+xml"/>
  <Override PartName="/ppt/slides/slide118.xml" ContentType="application/vnd.openxmlformats-officedocument.presentationml.slide+xml"/>
  <Override PartName="/ppt/slides/slide117.xml" ContentType="application/vnd.openxmlformats-officedocument.presentationml.slide+xml"/>
  <Override PartName="/ppt/slides/slide89.xml" ContentType="application/vnd.openxmlformats-officedocument.presentationml.slide+xml"/>
  <Override PartName="/ppt/slides/slide181.xml" ContentType="application/vnd.openxmlformats-officedocument.presentationml.slide+xml"/>
  <Override PartName="/ppt/slides/slide347.xml" ContentType="application/vnd.openxmlformats-officedocument.presentationml.slide+xml"/>
  <Override PartName="/ppt/slides/slide58.xml" ContentType="application/vnd.openxmlformats-officedocument.presentationml.slide+xml"/>
  <Override PartName="/ppt/slides/slide154.xml" ContentType="application/vnd.openxmlformats-officedocument.presentationml.slide+xml"/>
  <Override PartName="/ppt/slides/slide171.xml" ContentType="application/vnd.openxmlformats-officedocument.presentationml.slide+xml"/>
  <Override PartName="/ppt/slides/slide337.xml" ContentType="application/vnd.openxmlformats-officedocument.presentationml.slide+xml"/>
  <Override PartName="/ppt/slides/slide48.xml" ContentType="application/vnd.openxmlformats-officedocument.presentationml.slide+xml"/>
  <Override PartName="/ppt/slides/slide144.xml" ContentType="application/vnd.openxmlformats-officedocument.presentationml.slide+xml"/>
  <Override PartName="/ppt/slides/slide79.xml" ContentType="application/vnd.openxmlformats-officedocument.presentationml.slide+xml"/>
  <Override PartName="/ppt/slides/slide107.xml" ContentType="application/vnd.openxmlformats-officedocument.presentationml.slide+xml"/>
  <Override PartName="/ppt/slides/slide170.xml" ContentType="application/vnd.openxmlformats-officedocument.presentationml.slide+xml"/>
  <Override PartName="/ppt/slides/slide336.xml" ContentType="application/vnd.openxmlformats-officedocument.presentationml.slide+xml"/>
  <Override PartName="/ppt/slides/slide47.xml" ContentType="application/vnd.openxmlformats-officedocument.presentationml.slide+xml"/>
  <Override PartName="/ppt/slides/slide309.xml" ContentType="application/vnd.openxmlformats-officedocument.presentationml.slide+xml"/>
  <Override PartName="/ppt/slides/slide143.xml" ContentType="application/vnd.openxmlformats-officedocument.presentationml.slide+xml"/>
  <Override PartName="/ppt/slides/slide190.xml" ContentType="application/vnd.openxmlformats-officedocument.presentationml.slide+xml"/>
  <Override PartName="/ppt/slides/slide356.xml" ContentType="application/vnd.openxmlformats-officedocument.presentationml.slide+xml"/>
  <Override PartName="/ppt/slides/slide67.xml" ContentType="application/vnd.openxmlformats-officedocument.presentationml.slide+xml"/>
  <Override PartName="/ppt/slides/slide69.xml" ContentType="application/vnd.openxmlformats-officedocument.presentationml.slide+xml"/>
  <Override PartName="/ppt/slides/slide93.xml" ContentType="application/vnd.openxmlformats-officedocument.presentationml.slide+xml"/>
  <Override PartName="/ppt/slides/slide259.xml" ContentType="application/vnd.openxmlformats-officedocument.presentationml.slide+xml"/>
  <Override PartName="/ppt/slides/slide92.xml" ContentType="application/vnd.openxmlformats-officedocument.presentationml.slide+xml"/>
  <Override PartName="/ppt/slides/slide258.xml" ContentType="application/vnd.openxmlformats-officedocument.presentationml.slide+xml"/>
  <Override PartName="/ppt/slides/slide180.xml" ContentType="application/vnd.openxmlformats-officedocument.presentationml.slide+xml"/>
  <Override PartName="/ppt/slides/slide346.xml" ContentType="application/vnd.openxmlformats-officedocument.presentationml.slide+xml"/>
  <Override PartName="/ppt/slides/slide57.xml" ContentType="application/vnd.openxmlformats-officedocument.presentationml.slide+xml"/>
  <Override PartName="/ppt/slides/slide319.xml" ContentType="application/vnd.openxmlformats-officedocument.presentationml.slide+xml"/>
  <Override PartName="/ppt/slides/slide153.xml" ContentType="application/vnd.openxmlformats-officedocument.presentationml.slide+xml"/>
  <Override PartName="/ppt/slides/slide59.xml" ContentType="application/vnd.openxmlformats-officedocument.presentationml.slide+xml"/>
  <Override PartName="/ppt/slides/slide155.xml" ContentType="application/vnd.openxmlformats-officedocument.presentationml.slide+xml"/>
  <Override PartName="/ppt/slides/slide119.xml" ContentType="application/vnd.openxmlformats-officedocument.presentationml.slide+xml"/>
  <Override PartName="/ppt/slides/slide1.xml" ContentType="application/vnd.openxmlformats-officedocument.presentationml.slide+xml"/>
  <Override PartName="/ppt/slides/slide108.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409.xml" ContentType="application/vnd.openxmlformats-officedocument.presentationml.slide+xml"/>
  <Override PartName="/ppt/slides/slide243.xml" ContentType="application/vnd.openxmlformats-officedocument.presentationml.slide+xml"/>
  <Override PartName="/ppt/slides/slide109.xml" ContentType="application/vnd.openxmlformats-officedocument.presentationml.slide+xml"/>
  <Override PartName="/ppt/slides/slide3.xml" ContentType="application/vnd.openxmlformats-officedocument.presentationml.slide+xml"/>
  <Override PartName="/ppt/slides/slide380.xml" ContentType="application/vnd.openxmlformats-officedocument.presentationml.slide+xml"/>
  <Override PartName="/ppt/slides/slide8.xml" ContentType="application/vnd.openxmlformats-officedocument.presentationml.slide+xml"/>
  <Override PartName="/ppt/slides/slide244.xml" ContentType="application/vnd.openxmlformats-officedocument.presentationml.slide+xml"/>
  <Override PartName="/ppt/slides/slide4.xml" ContentType="application/vnd.openxmlformats-officedocument.presentationml.slide+xml"/>
  <Override PartName="/ppt/slides/slide406.xml" ContentType="application/vnd.openxmlformats-officedocument.presentationml.slide+xml"/>
  <Override PartName="/ppt/slides/slide368.xml" ContentType="application/vnd.openxmlformats-officedocument.presentationml.slide+xml"/>
  <Override PartName="/ppt/slides/slide240.xml" ContentType="application/vnd.openxmlformats-officedocument.presentationml.slide+xml"/>
  <Override PartName="/ppt/slides/slide381.xml" ContentType="application/vnd.openxmlformats-officedocument.presentationml.slide+xml"/>
  <Override PartName="/ppt/slides/slide9.xml" ContentType="application/vnd.openxmlformats-officedocument.presentationml.slide+xml"/>
  <Override PartName="/ppt/slides/slide245.xml" ContentType="application/vnd.openxmlformats-officedocument.presentationml.slide+xml"/>
  <Override PartName="/ppt/slides/slide5.xml" ContentType="application/vnd.openxmlformats-officedocument.presentationml.slide+xml"/>
  <Override PartName="/ppt/slides/slide407.xml" ContentType="application/vnd.openxmlformats-officedocument.presentationml.slide+xml"/>
  <Override PartName="/ppt/slides/slide369.xml" ContentType="application/vnd.openxmlformats-officedocument.presentationml.slide+xml"/>
  <Override PartName="/ppt/slides/slide241.xml" ContentType="application/vnd.openxmlformats-officedocument.presentationml.slide+xml"/>
  <Override PartName="/ppt/slides/slide49.xml" ContentType="application/vnd.openxmlformats-officedocument.presentationml.slide+xml"/>
  <Override PartName="/ppt/slides/slide145.xml" ContentType="application/vnd.openxmlformats-officedocument.presentationml.slide+xml"/>
  <Override PartName="/ppt/slides/slide6.xml" ContentType="application/vnd.openxmlformats-officedocument.presentationml.slide+xml"/>
  <Override PartName="/ppt/slides/slide408.xml" ContentType="application/vnd.openxmlformats-officedocument.presentationml.slide+xml"/>
  <Override PartName="/ppt/slides/slide24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 id="377" r:id="rId126"/>
    <p:sldId id="378" r:id="rId127"/>
    <p:sldId id="379" r:id="rId128"/>
    <p:sldId id="380" r:id="rId129"/>
    <p:sldId id="381" r:id="rId130"/>
    <p:sldId id="382" r:id="rId131"/>
    <p:sldId id="383" r:id="rId132"/>
    <p:sldId id="384" r:id="rId133"/>
    <p:sldId id="385" r:id="rId134"/>
    <p:sldId id="386" r:id="rId135"/>
    <p:sldId id="387" r:id="rId136"/>
    <p:sldId id="388" r:id="rId137"/>
    <p:sldId id="389" r:id="rId138"/>
    <p:sldId id="390" r:id="rId139"/>
    <p:sldId id="391" r:id="rId140"/>
    <p:sldId id="392" r:id="rId141"/>
    <p:sldId id="393" r:id="rId142"/>
    <p:sldId id="394" r:id="rId143"/>
    <p:sldId id="395" r:id="rId144"/>
    <p:sldId id="396" r:id="rId145"/>
    <p:sldId id="397" r:id="rId146"/>
    <p:sldId id="398" r:id="rId147"/>
    <p:sldId id="399" r:id="rId148"/>
    <p:sldId id="400" r:id="rId149"/>
    <p:sldId id="401" r:id="rId150"/>
    <p:sldId id="402" r:id="rId151"/>
    <p:sldId id="403" r:id="rId152"/>
    <p:sldId id="404" r:id="rId153"/>
    <p:sldId id="405" r:id="rId154"/>
    <p:sldId id="406" r:id="rId155"/>
    <p:sldId id="407" r:id="rId156"/>
    <p:sldId id="408" r:id="rId157"/>
    <p:sldId id="409" r:id="rId158"/>
    <p:sldId id="410" r:id="rId159"/>
    <p:sldId id="411" r:id="rId160"/>
    <p:sldId id="412" r:id="rId161"/>
    <p:sldId id="413" r:id="rId162"/>
    <p:sldId id="414" r:id="rId163"/>
    <p:sldId id="415" r:id="rId164"/>
    <p:sldId id="416" r:id="rId165"/>
    <p:sldId id="417" r:id="rId166"/>
    <p:sldId id="418" r:id="rId167"/>
    <p:sldId id="419" r:id="rId168"/>
    <p:sldId id="420" r:id="rId169"/>
    <p:sldId id="421" r:id="rId170"/>
    <p:sldId id="422" r:id="rId171"/>
    <p:sldId id="423" r:id="rId172"/>
    <p:sldId id="424" r:id="rId173"/>
    <p:sldId id="425" r:id="rId174"/>
    <p:sldId id="426" r:id="rId175"/>
    <p:sldId id="427" r:id="rId176"/>
    <p:sldId id="428" r:id="rId177"/>
    <p:sldId id="429" r:id="rId178"/>
    <p:sldId id="430" r:id="rId179"/>
    <p:sldId id="431" r:id="rId180"/>
    <p:sldId id="432" r:id="rId181"/>
    <p:sldId id="433" r:id="rId182"/>
    <p:sldId id="434" r:id="rId183"/>
    <p:sldId id="435" r:id="rId184"/>
    <p:sldId id="436" r:id="rId185"/>
    <p:sldId id="437" r:id="rId186"/>
    <p:sldId id="438" r:id="rId187"/>
    <p:sldId id="439" r:id="rId188"/>
    <p:sldId id="440" r:id="rId189"/>
    <p:sldId id="441" r:id="rId190"/>
    <p:sldId id="442" r:id="rId191"/>
    <p:sldId id="443" r:id="rId192"/>
    <p:sldId id="444" r:id="rId193"/>
    <p:sldId id="445" r:id="rId194"/>
    <p:sldId id="446" r:id="rId195"/>
    <p:sldId id="447" r:id="rId196"/>
    <p:sldId id="448" r:id="rId197"/>
    <p:sldId id="449" r:id="rId198"/>
    <p:sldId id="450" r:id="rId199"/>
    <p:sldId id="451" r:id="rId200"/>
    <p:sldId id="452" r:id="rId201"/>
    <p:sldId id="453" r:id="rId202"/>
    <p:sldId id="454" r:id="rId203"/>
    <p:sldId id="455" r:id="rId204"/>
    <p:sldId id="456" r:id="rId205"/>
    <p:sldId id="457" r:id="rId206"/>
    <p:sldId id="458" r:id="rId207"/>
    <p:sldId id="459" r:id="rId208"/>
    <p:sldId id="460" r:id="rId209"/>
    <p:sldId id="461" r:id="rId210"/>
    <p:sldId id="462" r:id="rId211"/>
    <p:sldId id="463" r:id="rId212"/>
    <p:sldId id="464" r:id="rId213"/>
    <p:sldId id="465" r:id="rId214"/>
    <p:sldId id="466" r:id="rId215"/>
    <p:sldId id="467" r:id="rId216"/>
    <p:sldId id="468" r:id="rId217"/>
    <p:sldId id="469" r:id="rId218"/>
    <p:sldId id="470" r:id="rId219"/>
    <p:sldId id="471" r:id="rId220"/>
    <p:sldId id="472" r:id="rId221"/>
    <p:sldId id="473" r:id="rId222"/>
    <p:sldId id="474" r:id="rId223"/>
    <p:sldId id="475" r:id="rId224"/>
    <p:sldId id="476" r:id="rId225"/>
    <p:sldId id="477" r:id="rId226"/>
    <p:sldId id="478" r:id="rId227"/>
    <p:sldId id="479" r:id="rId228"/>
    <p:sldId id="480" r:id="rId229"/>
    <p:sldId id="481" r:id="rId230"/>
    <p:sldId id="482" r:id="rId231"/>
    <p:sldId id="483" r:id="rId232"/>
    <p:sldId id="484" r:id="rId233"/>
    <p:sldId id="485" r:id="rId234"/>
    <p:sldId id="486" r:id="rId235"/>
    <p:sldId id="487" r:id="rId236"/>
    <p:sldId id="488" r:id="rId237"/>
    <p:sldId id="489" r:id="rId238"/>
    <p:sldId id="490" r:id="rId239"/>
    <p:sldId id="491" r:id="rId240"/>
    <p:sldId id="492" r:id="rId241"/>
    <p:sldId id="493" r:id="rId242"/>
    <p:sldId id="494" r:id="rId243"/>
    <p:sldId id="495" r:id="rId244"/>
    <p:sldId id="496" r:id="rId245"/>
    <p:sldId id="497" r:id="rId246"/>
    <p:sldId id="498" r:id="rId247"/>
    <p:sldId id="499" r:id="rId248"/>
    <p:sldId id="500" r:id="rId249"/>
    <p:sldId id="501" r:id="rId250"/>
    <p:sldId id="502" r:id="rId251"/>
    <p:sldId id="503" r:id="rId252"/>
    <p:sldId id="504" r:id="rId253"/>
    <p:sldId id="505" r:id="rId254"/>
    <p:sldId id="506" r:id="rId255"/>
    <p:sldId id="507" r:id="rId256"/>
    <p:sldId id="508" r:id="rId257"/>
    <p:sldId id="509" r:id="rId258"/>
    <p:sldId id="510" r:id="rId259"/>
    <p:sldId id="511" r:id="rId260"/>
    <p:sldId id="512" r:id="rId261"/>
    <p:sldId id="513" r:id="rId262"/>
    <p:sldId id="514" r:id="rId263"/>
    <p:sldId id="515" r:id="rId264"/>
    <p:sldId id="516" r:id="rId265"/>
    <p:sldId id="517" r:id="rId266"/>
    <p:sldId id="518" r:id="rId267"/>
    <p:sldId id="519" r:id="rId268"/>
    <p:sldId id="520" r:id="rId269"/>
    <p:sldId id="521" r:id="rId270"/>
    <p:sldId id="522" r:id="rId271"/>
    <p:sldId id="523" r:id="rId272"/>
    <p:sldId id="524" r:id="rId273"/>
    <p:sldId id="525" r:id="rId274"/>
    <p:sldId id="526" r:id="rId275"/>
    <p:sldId id="527" r:id="rId276"/>
    <p:sldId id="528" r:id="rId277"/>
    <p:sldId id="529" r:id="rId278"/>
    <p:sldId id="530" r:id="rId279"/>
    <p:sldId id="531" r:id="rId280"/>
    <p:sldId id="532" r:id="rId281"/>
    <p:sldId id="533" r:id="rId282"/>
    <p:sldId id="534" r:id="rId283"/>
    <p:sldId id="535" r:id="rId284"/>
    <p:sldId id="536" r:id="rId285"/>
    <p:sldId id="537" r:id="rId286"/>
    <p:sldId id="538" r:id="rId287"/>
    <p:sldId id="539" r:id="rId288"/>
    <p:sldId id="540" r:id="rId289"/>
    <p:sldId id="541" r:id="rId290"/>
    <p:sldId id="542" r:id="rId291"/>
    <p:sldId id="543" r:id="rId292"/>
    <p:sldId id="544" r:id="rId293"/>
    <p:sldId id="545" r:id="rId294"/>
    <p:sldId id="546" r:id="rId295"/>
    <p:sldId id="547" r:id="rId296"/>
    <p:sldId id="548" r:id="rId297"/>
    <p:sldId id="549" r:id="rId298"/>
    <p:sldId id="550" r:id="rId299"/>
    <p:sldId id="551" r:id="rId300"/>
    <p:sldId id="552" r:id="rId301"/>
    <p:sldId id="553" r:id="rId302"/>
    <p:sldId id="554" r:id="rId303"/>
    <p:sldId id="555" r:id="rId304"/>
    <p:sldId id="556" r:id="rId305"/>
    <p:sldId id="557" r:id="rId306"/>
    <p:sldId id="558" r:id="rId307"/>
    <p:sldId id="559" r:id="rId308"/>
    <p:sldId id="560" r:id="rId309"/>
    <p:sldId id="561" r:id="rId310"/>
    <p:sldId id="562" r:id="rId311"/>
    <p:sldId id="563" r:id="rId312"/>
    <p:sldId id="564" r:id="rId313"/>
    <p:sldId id="565" r:id="rId314"/>
    <p:sldId id="566" r:id="rId315"/>
    <p:sldId id="567" r:id="rId316"/>
    <p:sldId id="568" r:id="rId317"/>
    <p:sldId id="569" r:id="rId318"/>
    <p:sldId id="570" r:id="rId319"/>
    <p:sldId id="571" r:id="rId320"/>
    <p:sldId id="572" r:id="rId321"/>
    <p:sldId id="573" r:id="rId322"/>
    <p:sldId id="574" r:id="rId323"/>
    <p:sldId id="575" r:id="rId324"/>
    <p:sldId id="576" r:id="rId325"/>
    <p:sldId id="577" r:id="rId326"/>
    <p:sldId id="578" r:id="rId327"/>
    <p:sldId id="579" r:id="rId328"/>
    <p:sldId id="580" r:id="rId329"/>
    <p:sldId id="581" r:id="rId330"/>
    <p:sldId id="582" r:id="rId331"/>
    <p:sldId id="583" r:id="rId332"/>
    <p:sldId id="584" r:id="rId333"/>
    <p:sldId id="585" r:id="rId334"/>
    <p:sldId id="586" r:id="rId335"/>
    <p:sldId id="587" r:id="rId336"/>
    <p:sldId id="588" r:id="rId337"/>
    <p:sldId id="589" r:id="rId338"/>
    <p:sldId id="590" r:id="rId339"/>
    <p:sldId id="591" r:id="rId340"/>
    <p:sldId id="592" r:id="rId341"/>
    <p:sldId id="593" r:id="rId342"/>
    <p:sldId id="594" r:id="rId343"/>
    <p:sldId id="595" r:id="rId344"/>
    <p:sldId id="596" r:id="rId345"/>
    <p:sldId id="597" r:id="rId346"/>
    <p:sldId id="598" r:id="rId347"/>
    <p:sldId id="599" r:id="rId348"/>
    <p:sldId id="600" r:id="rId349"/>
    <p:sldId id="601" r:id="rId350"/>
    <p:sldId id="602" r:id="rId351"/>
    <p:sldId id="603" r:id="rId352"/>
    <p:sldId id="604" r:id="rId353"/>
    <p:sldId id="605" r:id="rId354"/>
    <p:sldId id="606" r:id="rId355"/>
    <p:sldId id="607" r:id="rId356"/>
    <p:sldId id="608" r:id="rId357"/>
    <p:sldId id="609" r:id="rId358"/>
    <p:sldId id="610" r:id="rId359"/>
    <p:sldId id="611" r:id="rId360"/>
    <p:sldId id="612" r:id="rId361"/>
    <p:sldId id="613" r:id="rId362"/>
    <p:sldId id="614" r:id="rId363"/>
    <p:sldId id="615" r:id="rId364"/>
    <p:sldId id="616" r:id="rId365"/>
    <p:sldId id="617" r:id="rId366"/>
    <p:sldId id="618" r:id="rId367"/>
    <p:sldId id="619" r:id="rId368"/>
    <p:sldId id="620" r:id="rId369"/>
    <p:sldId id="621" r:id="rId370"/>
    <p:sldId id="622" r:id="rId371"/>
    <p:sldId id="623" r:id="rId372"/>
    <p:sldId id="624" r:id="rId373"/>
    <p:sldId id="625" r:id="rId374"/>
    <p:sldId id="626" r:id="rId375"/>
    <p:sldId id="627" r:id="rId376"/>
    <p:sldId id="628" r:id="rId377"/>
    <p:sldId id="629" r:id="rId378"/>
    <p:sldId id="630" r:id="rId379"/>
    <p:sldId id="631" r:id="rId380"/>
    <p:sldId id="632" r:id="rId381"/>
    <p:sldId id="633" r:id="rId382"/>
    <p:sldId id="634" r:id="rId383"/>
    <p:sldId id="635" r:id="rId384"/>
    <p:sldId id="636" r:id="rId385"/>
    <p:sldId id="637" r:id="rId386"/>
    <p:sldId id="638" r:id="rId387"/>
    <p:sldId id="639" r:id="rId388"/>
    <p:sldId id="640" r:id="rId389"/>
    <p:sldId id="641" r:id="rId390"/>
    <p:sldId id="642" r:id="rId391"/>
    <p:sldId id="643" r:id="rId392"/>
    <p:sldId id="644" r:id="rId393"/>
    <p:sldId id="645" r:id="rId394"/>
    <p:sldId id="646" r:id="rId395"/>
    <p:sldId id="647" r:id="rId396"/>
    <p:sldId id="648" r:id="rId397"/>
    <p:sldId id="649" r:id="rId398"/>
    <p:sldId id="650" r:id="rId399"/>
    <p:sldId id="651" r:id="rId400"/>
    <p:sldId id="652" r:id="rId401"/>
    <p:sldId id="653" r:id="rId402"/>
    <p:sldId id="654" r:id="rId403"/>
    <p:sldId id="655" r:id="rId404"/>
    <p:sldId id="656" r:id="rId405"/>
    <p:sldId id="657" r:id="rId406"/>
    <p:sldId id="658" r:id="rId407"/>
    <p:sldId id="659" r:id="rId408"/>
    <p:sldId id="660" r:id="rId409"/>
    <p:sldId id="661" r:id="rId410"/>
    <p:sldId id="662" r:id="rId411"/>
    <p:sldId id="663" r:id="rId412"/>
    <p:sldId id="664" r:id="rId413"/>
    <p:sldId id="665" r:id="rId414"/>
    <p:sldId id="666" r:id="rId415"/>
    <p:sldId id="667" r:id="rId416"/>
    <p:sldId id="668" r:id="rId417"/>
    <p:sldId id="669" r:id="rId418"/>
    <p:sldId id="670" r:id="rId419"/>
  </p:sldIdLst>
  <p:sldSz cx="9144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50" Type="http://schemas.openxmlformats.org/officeDocument/2006/relationships/slide" Target="slides/slide46.xml"/><Relationship Id="rId51" Type="http://schemas.openxmlformats.org/officeDocument/2006/relationships/slide" Target="slides/slide47.xml"/><Relationship Id="rId52" Type="http://schemas.openxmlformats.org/officeDocument/2006/relationships/slide" Target="slides/slide48.xml"/><Relationship Id="rId53" Type="http://schemas.openxmlformats.org/officeDocument/2006/relationships/slide" Target="slides/slide49.xml"/><Relationship Id="rId54" Type="http://schemas.openxmlformats.org/officeDocument/2006/relationships/slide" Target="slides/slide50.xml"/><Relationship Id="rId55" Type="http://schemas.openxmlformats.org/officeDocument/2006/relationships/slide" Target="slides/slide51.xml"/><Relationship Id="rId56" Type="http://schemas.openxmlformats.org/officeDocument/2006/relationships/slide" Target="slides/slide52.xml"/><Relationship Id="rId57" Type="http://schemas.openxmlformats.org/officeDocument/2006/relationships/slide" Target="slides/slide53.xml"/><Relationship Id="rId58" Type="http://schemas.openxmlformats.org/officeDocument/2006/relationships/slide" Target="slides/slide54.xml"/><Relationship Id="rId59" Type="http://schemas.openxmlformats.org/officeDocument/2006/relationships/slide" Target="slides/slide55.xml"/><Relationship Id="rId60" Type="http://schemas.openxmlformats.org/officeDocument/2006/relationships/slide" Target="slides/slide56.xml"/><Relationship Id="rId61" Type="http://schemas.openxmlformats.org/officeDocument/2006/relationships/slide" Target="slides/slide57.xml"/><Relationship Id="rId62" Type="http://schemas.openxmlformats.org/officeDocument/2006/relationships/slide" Target="slides/slide58.xml"/><Relationship Id="rId63" Type="http://schemas.openxmlformats.org/officeDocument/2006/relationships/slide" Target="slides/slide59.xml"/><Relationship Id="rId64" Type="http://schemas.openxmlformats.org/officeDocument/2006/relationships/slide" Target="slides/slide60.xml"/><Relationship Id="rId65" Type="http://schemas.openxmlformats.org/officeDocument/2006/relationships/slide" Target="slides/slide61.xml"/><Relationship Id="rId66" Type="http://schemas.openxmlformats.org/officeDocument/2006/relationships/slide" Target="slides/slide62.xml"/><Relationship Id="rId67" Type="http://schemas.openxmlformats.org/officeDocument/2006/relationships/slide" Target="slides/slide63.xml"/><Relationship Id="rId68" Type="http://schemas.openxmlformats.org/officeDocument/2006/relationships/slide" Target="slides/slide64.xml"/><Relationship Id="rId69" Type="http://schemas.openxmlformats.org/officeDocument/2006/relationships/slide" Target="slides/slide65.xml"/><Relationship Id="rId70" Type="http://schemas.openxmlformats.org/officeDocument/2006/relationships/slide" Target="slides/slide66.xml"/><Relationship Id="rId71" Type="http://schemas.openxmlformats.org/officeDocument/2006/relationships/slide" Target="slides/slide67.xml"/><Relationship Id="rId72" Type="http://schemas.openxmlformats.org/officeDocument/2006/relationships/slide" Target="slides/slide68.xml"/><Relationship Id="rId73" Type="http://schemas.openxmlformats.org/officeDocument/2006/relationships/slide" Target="slides/slide69.xml"/><Relationship Id="rId74" Type="http://schemas.openxmlformats.org/officeDocument/2006/relationships/slide" Target="slides/slide70.xml"/><Relationship Id="rId75" Type="http://schemas.openxmlformats.org/officeDocument/2006/relationships/slide" Target="slides/slide71.xml"/><Relationship Id="rId76" Type="http://schemas.openxmlformats.org/officeDocument/2006/relationships/slide" Target="slides/slide72.xml"/><Relationship Id="rId77" Type="http://schemas.openxmlformats.org/officeDocument/2006/relationships/slide" Target="slides/slide73.xml"/><Relationship Id="rId78" Type="http://schemas.openxmlformats.org/officeDocument/2006/relationships/slide" Target="slides/slide74.xml"/><Relationship Id="rId79" Type="http://schemas.openxmlformats.org/officeDocument/2006/relationships/slide" Target="slides/slide75.xml"/><Relationship Id="rId80" Type="http://schemas.openxmlformats.org/officeDocument/2006/relationships/slide" Target="slides/slide76.xml"/><Relationship Id="rId81" Type="http://schemas.openxmlformats.org/officeDocument/2006/relationships/slide" Target="slides/slide77.xml"/><Relationship Id="rId82" Type="http://schemas.openxmlformats.org/officeDocument/2006/relationships/slide" Target="slides/slide78.xml"/><Relationship Id="rId83" Type="http://schemas.openxmlformats.org/officeDocument/2006/relationships/slide" Target="slides/slide79.xml"/><Relationship Id="rId84" Type="http://schemas.openxmlformats.org/officeDocument/2006/relationships/slide" Target="slides/slide80.xml"/><Relationship Id="rId85" Type="http://schemas.openxmlformats.org/officeDocument/2006/relationships/slide" Target="slides/slide81.xml"/><Relationship Id="rId86" Type="http://schemas.openxmlformats.org/officeDocument/2006/relationships/slide" Target="slides/slide82.xml"/><Relationship Id="rId87" Type="http://schemas.openxmlformats.org/officeDocument/2006/relationships/slide" Target="slides/slide83.xml"/><Relationship Id="rId88" Type="http://schemas.openxmlformats.org/officeDocument/2006/relationships/slide" Target="slides/slide84.xml"/><Relationship Id="rId89" Type="http://schemas.openxmlformats.org/officeDocument/2006/relationships/slide" Target="slides/slide85.xml"/><Relationship Id="rId90" Type="http://schemas.openxmlformats.org/officeDocument/2006/relationships/slide" Target="slides/slide86.xml"/><Relationship Id="rId91" Type="http://schemas.openxmlformats.org/officeDocument/2006/relationships/slide" Target="slides/slide87.xml"/><Relationship Id="rId92" Type="http://schemas.openxmlformats.org/officeDocument/2006/relationships/slide" Target="slides/slide88.xml"/><Relationship Id="rId93" Type="http://schemas.openxmlformats.org/officeDocument/2006/relationships/slide" Target="slides/slide89.xml"/><Relationship Id="rId94" Type="http://schemas.openxmlformats.org/officeDocument/2006/relationships/slide" Target="slides/slide90.xml"/><Relationship Id="rId95" Type="http://schemas.openxmlformats.org/officeDocument/2006/relationships/slide" Target="slides/slide91.xml"/><Relationship Id="rId96" Type="http://schemas.openxmlformats.org/officeDocument/2006/relationships/slide" Target="slides/slide92.xml"/><Relationship Id="rId97" Type="http://schemas.openxmlformats.org/officeDocument/2006/relationships/slide" Target="slides/slide93.xml"/><Relationship Id="rId98" Type="http://schemas.openxmlformats.org/officeDocument/2006/relationships/slide" Target="slides/slide94.xml"/><Relationship Id="rId99" Type="http://schemas.openxmlformats.org/officeDocument/2006/relationships/slide" Target="slides/slide95.xml"/><Relationship Id="rId100" Type="http://schemas.openxmlformats.org/officeDocument/2006/relationships/slide" Target="slides/slide96.xml"/><Relationship Id="rId101" Type="http://schemas.openxmlformats.org/officeDocument/2006/relationships/slide" Target="slides/slide97.xml"/><Relationship Id="rId102" Type="http://schemas.openxmlformats.org/officeDocument/2006/relationships/slide" Target="slides/slide98.xml"/><Relationship Id="rId103" Type="http://schemas.openxmlformats.org/officeDocument/2006/relationships/slide" Target="slides/slide99.xml"/><Relationship Id="rId104" Type="http://schemas.openxmlformats.org/officeDocument/2006/relationships/slide" Target="slides/slide100.xml"/><Relationship Id="rId105" Type="http://schemas.openxmlformats.org/officeDocument/2006/relationships/slide" Target="slides/slide101.xml"/><Relationship Id="rId106" Type="http://schemas.openxmlformats.org/officeDocument/2006/relationships/slide" Target="slides/slide102.xml"/><Relationship Id="rId107" Type="http://schemas.openxmlformats.org/officeDocument/2006/relationships/slide" Target="slides/slide103.xml"/><Relationship Id="rId108" Type="http://schemas.openxmlformats.org/officeDocument/2006/relationships/slide" Target="slides/slide104.xml"/><Relationship Id="rId109" Type="http://schemas.openxmlformats.org/officeDocument/2006/relationships/slide" Target="slides/slide105.xml"/><Relationship Id="rId110" Type="http://schemas.openxmlformats.org/officeDocument/2006/relationships/slide" Target="slides/slide106.xml"/><Relationship Id="rId111" Type="http://schemas.openxmlformats.org/officeDocument/2006/relationships/slide" Target="slides/slide107.xml"/><Relationship Id="rId112" Type="http://schemas.openxmlformats.org/officeDocument/2006/relationships/slide" Target="slides/slide108.xml"/><Relationship Id="rId113" Type="http://schemas.openxmlformats.org/officeDocument/2006/relationships/slide" Target="slides/slide109.xml"/><Relationship Id="rId114" Type="http://schemas.openxmlformats.org/officeDocument/2006/relationships/slide" Target="slides/slide110.xml"/><Relationship Id="rId115" Type="http://schemas.openxmlformats.org/officeDocument/2006/relationships/slide" Target="slides/slide111.xml"/><Relationship Id="rId116" Type="http://schemas.openxmlformats.org/officeDocument/2006/relationships/slide" Target="slides/slide112.xml"/><Relationship Id="rId117" Type="http://schemas.openxmlformats.org/officeDocument/2006/relationships/slide" Target="slides/slide113.xml"/><Relationship Id="rId118" Type="http://schemas.openxmlformats.org/officeDocument/2006/relationships/slide" Target="slides/slide114.xml"/><Relationship Id="rId119" Type="http://schemas.openxmlformats.org/officeDocument/2006/relationships/slide" Target="slides/slide115.xml"/><Relationship Id="rId120" Type="http://schemas.openxmlformats.org/officeDocument/2006/relationships/slide" Target="slides/slide116.xml"/><Relationship Id="rId121" Type="http://schemas.openxmlformats.org/officeDocument/2006/relationships/slide" Target="slides/slide117.xml"/><Relationship Id="rId122" Type="http://schemas.openxmlformats.org/officeDocument/2006/relationships/slide" Target="slides/slide118.xml"/><Relationship Id="rId123" Type="http://schemas.openxmlformats.org/officeDocument/2006/relationships/slide" Target="slides/slide119.xml"/><Relationship Id="rId124" Type="http://schemas.openxmlformats.org/officeDocument/2006/relationships/slide" Target="slides/slide120.xml"/><Relationship Id="rId125" Type="http://schemas.openxmlformats.org/officeDocument/2006/relationships/slide" Target="slides/slide121.xml"/><Relationship Id="rId126" Type="http://schemas.openxmlformats.org/officeDocument/2006/relationships/slide" Target="slides/slide122.xml"/><Relationship Id="rId127" Type="http://schemas.openxmlformats.org/officeDocument/2006/relationships/slide" Target="slides/slide123.xml"/><Relationship Id="rId128" Type="http://schemas.openxmlformats.org/officeDocument/2006/relationships/slide" Target="slides/slide124.xml"/><Relationship Id="rId129" Type="http://schemas.openxmlformats.org/officeDocument/2006/relationships/slide" Target="slides/slide125.xml"/><Relationship Id="rId130" Type="http://schemas.openxmlformats.org/officeDocument/2006/relationships/slide" Target="slides/slide126.xml"/><Relationship Id="rId131" Type="http://schemas.openxmlformats.org/officeDocument/2006/relationships/slide" Target="slides/slide127.xml"/><Relationship Id="rId132" Type="http://schemas.openxmlformats.org/officeDocument/2006/relationships/slide" Target="slides/slide128.xml"/><Relationship Id="rId133" Type="http://schemas.openxmlformats.org/officeDocument/2006/relationships/slide" Target="slides/slide129.xml"/><Relationship Id="rId134" Type="http://schemas.openxmlformats.org/officeDocument/2006/relationships/slide" Target="slides/slide130.xml"/><Relationship Id="rId135" Type="http://schemas.openxmlformats.org/officeDocument/2006/relationships/slide" Target="slides/slide131.xml"/><Relationship Id="rId136" Type="http://schemas.openxmlformats.org/officeDocument/2006/relationships/slide" Target="slides/slide132.xml"/><Relationship Id="rId137" Type="http://schemas.openxmlformats.org/officeDocument/2006/relationships/slide" Target="slides/slide133.xml"/><Relationship Id="rId138" Type="http://schemas.openxmlformats.org/officeDocument/2006/relationships/slide" Target="slides/slide134.xml"/><Relationship Id="rId139" Type="http://schemas.openxmlformats.org/officeDocument/2006/relationships/slide" Target="slides/slide135.xml"/><Relationship Id="rId140" Type="http://schemas.openxmlformats.org/officeDocument/2006/relationships/slide" Target="slides/slide136.xml"/><Relationship Id="rId141" Type="http://schemas.openxmlformats.org/officeDocument/2006/relationships/slide" Target="slides/slide137.xml"/><Relationship Id="rId142" Type="http://schemas.openxmlformats.org/officeDocument/2006/relationships/slide" Target="slides/slide138.xml"/><Relationship Id="rId143" Type="http://schemas.openxmlformats.org/officeDocument/2006/relationships/slide" Target="slides/slide139.xml"/><Relationship Id="rId144" Type="http://schemas.openxmlformats.org/officeDocument/2006/relationships/slide" Target="slides/slide140.xml"/><Relationship Id="rId145" Type="http://schemas.openxmlformats.org/officeDocument/2006/relationships/slide" Target="slides/slide141.xml"/><Relationship Id="rId146" Type="http://schemas.openxmlformats.org/officeDocument/2006/relationships/slide" Target="slides/slide142.xml"/><Relationship Id="rId147" Type="http://schemas.openxmlformats.org/officeDocument/2006/relationships/slide" Target="slides/slide143.xml"/><Relationship Id="rId148" Type="http://schemas.openxmlformats.org/officeDocument/2006/relationships/slide" Target="slides/slide144.xml"/><Relationship Id="rId149" Type="http://schemas.openxmlformats.org/officeDocument/2006/relationships/slide" Target="slides/slide145.xml"/><Relationship Id="rId150" Type="http://schemas.openxmlformats.org/officeDocument/2006/relationships/slide" Target="slides/slide146.xml"/><Relationship Id="rId151" Type="http://schemas.openxmlformats.org/officeDocument/2006/relationships/slide" Target="slides/slide147.xml"/><Relationship Id="rId152" Type="http://schemas.openxmlformats.org/officeDocument/2006/relationships/slide" Target="slides/slide148.xml"/><Relationship Id="rId153" Type="http://schemas.openxmlformats.org/officeDocument/2006/relationships/slide" Target="slides/slide149.xml"/><Relationship Id="rId154" Type="http://schemas.openxmlformats.org/officeDocument/2006/relationships/slide" Target="slides/slide150.xml"/><Relationship Id="rId155" Type="http://schemas.openxmlformats.org/officeDocument/2006/relationships/slide" Target="slides/slide151.xml"/><Relationship Id="rId156" Type="http://schemas.openxmlformats.org/officeDocument/2006/relationships/slide" Target="slides/slide152.xml"/><Relationship Id="rId157" Type="http://schemas.openxmlformats.org/officeDocument/2006/relationships/slide" Target="slides/slide153.xml"/><Relationship Id="rId158" Type="http://schemas.openxmlformats.org/officeDocument/2006/relationships/slide" Target="slides/slide154.xml"/><Relationship Id="rId159" Type="http://schemas.openxmlformats.org/officeDocument/2006/relationships/slide" Target="slides/slide155.xml"/><Relationship Id="rId160" Type="http://schemas.openxmlformats.org/officeDocument/2006/relationships/slide" Target="slides/slide156.xml"/><Relationship Id="rId161" Type="http://schemas.openxmlformats.org/officeDocument/2006/relationships/slide" Target="slides/slide157.xml"/><Relationship Id="rId162" Type="http://schemas.openxmlformats.org/officeDocument/2006/relationships/slide" Target="slides/slide158.xml"/><Relationship Id="rId163" Type="http://schemas.openxmlformats.org/officeDocument/2006/relationships/slide" Target="slides/slide159.xml"/><Relationship Id="rId164" Type="http://schemas.openxmlformats.org/officeDocument/2006/relationships/slide" Target="slides/slide160.xml"/><Relationship Id="rId165" Type="http://schemas.openxmlformats.org/officeDocument/2006/relationships/slide" Target="slides/slide161.xml"/><Relationship Id="rId166" Type="http://schemas.openxmlformats.org/officeDocument/2006/relationships/slide" Target="slides/slide162.xml"/><Relationship Id="rId167" Type="http://schemas.openxmlformats.org/officeDocument/2006/relationships/slide" Target="slides/slide163.xml"/><Relationship Id="rId168" Type="http://schemas.openxmlformats.org/officeDocument/2006/relationships/slide" Target="slides/slide164.xml"/><Relationship Id="rId169" Type="http://schemas.openxmlformats.org/officeDocument/2006/relationships/slide" Target="slides/slide165.xml"/><Relationship Id="rId170" Type="http://schemas.openxmlformats.org/officeDocument/2006/relationships/slide" Target="slides/slide166.xml"/><Relationship Id="rId171" Type="http://schemas.openxmlformats.org/officeDocument/2006/relationships/slide" Target="slides/slide167.xml"/><Relationship Id="rId172" Type="http://schemas.openxmlformats.org/officeDocument/2006/relationships/slide" Target="slides/slide168.xml"/><Relationship Id="rId173" Type="http://schemas.openxmlformats.org/officeDocument/2006/relationships/slide" Target="slides/slide169.xml"/><Relationship Id="rId174" Type="http://schemas.openxmlformats.org/officeDocument/2006/relationships/slide" Target="slides/slide170.xml"/><Relationship Id="rId175" Type="http://schemas.openxmlformats.org/officeDocument/2006/relationships/slide" Target="slides/slide171.xml"/><Relationship Id="rId176" Type="http://schemas.openxmlformats.org/officeDocument/2006/relationships/slide" Target="slides/slide172.xml"/><Relationship Id="rId177" Type="http://schemas.openxmlformats.org/officeDocument/2006/relationships/slide" Target="slides/slide173.xml"/><Relationship Id="rId178" Type="http://schemas.openxmlformats.org/officeDocument/2006/relationships/slide" Target="slides/slide174.xml"/><Relationship Id="rId179" Type="http://schemas.openxmlformats.org/officeDocument/2006/relationships/slide" Target="slides/slide175.xml"/><Relationship Id="rId180" Type="http://schemas.openxmlformats.org/officeDocument/2006/relationships/slide" Target="slides/slide176.xml"/><Relationship Id="rId181" Type="http://schemas.openxmlformats.org/officeDocument/2006/relationships/slide" Target="slides/slide177.xml"/><Relationship Id="rId182" Type="http://schemas.openxmlformats.org/officeDocument/2006/relationships/slide" Target="slides/slide178.xml"/><Relationship Id="rId183" Type="http://schemas.openxmlformats.org/officeDocument/2006/relationships/slide" Target="slides/slide179.xml"/><Relationship Id="rId184" Type="http://schemas.openxmlformats.org/officeDocument/2006/relationships/slide" Target="slides/slide180.xml"/><Relationship Id="rId185" Type="http://schemas.openxmlformats.org/officeDocument/2006/relationships/slide" Target="slides/slide181.xml"/><Relationship Id="rId186" Type="http://schemas.openxmlformats.org/officeDocument/2006/relationships/slide" Target="slides/slide182.xml"/><Relationship Id="rId187" Type="http://schemas.openxmlformats.org/officeDocument/2006/relationships/slide" Target="slides/slide183.xml"/><Relationship Id="rId188" Type="http://schemas.openxmlformats.org/officeDocument/2006/relationships/slide" Target="slides/slide184.xml"/><Relationship Id="rId189" Type="http://schemas.openxmlformats.org/officeDocument/2006/relationships/slide" Target="slides/slide185.xml"/><Relationship Id="rId190" Type="http://schemas.openxmlformats.org/officeDocument/2006/relationships/slide" Target="slides/slide186.xml"/><Relationship Id="rId191" Type="http://schemas.openxmlformats.org/officeDocument/2006/relationships/slide" Target="slides/slide187.xml"/><Relationship Id="rId192" Type="http://schemas.openxmlformats.org/officeDocument/2006/relationships/slide" Target="slides/slide188.xml"/><Relationship Id="rId193" Type="http://schemas.openxmlformats.org/officeDocument/2006/relationships/slide" Target="slides/slide189.xml"/><Relationship Id="rId194" Type="http://schemas.openxmlformats.org/officeDocument/2006/relationships/slide" Target="slides/slide190.xml"/><Relationship Id="rId195" Type="http://schemas.openxmlformats.org/officeDocument/2006/relationships/slide" Target="slides/slide191.xml"/><Relationship Id="rId196" Type="http://schemas.openxmlformats.org/officeDocument/2006/relationships/slide" Target="slides/slide192.xml"/><Relationship Id="rId197" Type="http://schemas.openxmlformats.org/officeDocument/2006/relationships/slide" Target="slides/slide193.xml"/><Relationship Id="rId198" Type="http://schemas.openxmlformats.org/officeDocument/2006/relationships/slide" Target="slides/slide194.xml"/><Relationship Id="rId199" Type="http://schemas.openxmlformats.org/officeDocument/2006/relationships/slide" Target="slides/slide195.xml"/><Relationship Id="rId200" Type="http://schemas.openxmlformats.org/officeDocument/2006/relationships/slide" Target="slides/slide196.xml"/><Relationship Id="rId201" Type="http://schemas.openxmlformats.org/officeDocument/2006/relationships/slide" Target="slides/slide197.xml"/><Relationship Id="rId202" Type="http://schemas.openxmlformats.org/officeDocument/2006/relationships/slide" Target="slides/slide198.xml"/><Relationship Id="rId203" Type="http://schemas.openxmlformats.org/officeDocument/2006/relationships/slide" Target="slides/slide199.xml"/><Relationship Id="rId204" Type="http://schemas.openxmlformats.org/officeDocument/2006/relationships/slide" Target="slides/slide200.xml"/><Relationship Id="rId205" Type="http://schemas.openxmlformats.org/officeDocument/2006/relationships/slide" Target="slides/slide201.xml"/><Relationship Id="rId206" Type="http://schemas.openxmlformats.org/officeDocument/2006/relationships/slide" Target="slides/slide202.xml"/><Relationship Id="rId207" Type="http://schemas.openxmlformats.org/officeDocument/2006/relationships/slide" Target="slides/slide203.xml"/><Relationship Id="rId208" Type="http://schemas.openxmlformats.org/officeDocument/2006/relationships/slide" Target="slides/slide204.xml"/><Relationship Id="rId209" Type="http://schemas.openxmlformats.org/officeDocument/2006/relationships/slide" Target="slides/slide205.xml"/><Relationship Id="rId210" Type="http://schemas.openxmlformats.org/officeDocument/2006/relationships/slide" Target="slides/slide206.xml"/><Relationship Id="rId211" Type="http://schemas.openxmlformats.org/officeDocument/2006/relationships/slide" Target="slides/slide207.xml"/><Relationship Id="rId212" Type="http://schemas.openxmlformats.org/officeDocument/2006/relationships/slide" Target="slides/slide208.xml"/><Relationship Id="rId213" Type="http://schemas.openxmlformats.org/officeDocument/2006/relationships/slide" Target="slides/slide209.xml"/><Relationship Id="rId214" Type="http://schemas.openxmlformats.org/officeDocument/2006/relationships/slide" Target="slides/slide210.xml"/><Relationship Id="rId215" Type="http://schemas.openxmlformats.org/officeDocument/2006/relationships/slide" Target="slides/slide211.xml"/><Relationship Id="rId216" Type="http://schemas.openxmlformats.org/officeDocument/2006/relationships/slide" Target="slides/slide212.xml"/><Relationship Id="rId217" Type="http://schemas.openxmlformats.org/officeDocument/2006/relationships/slide" Target="slides/slide213.xml"/><Relationship Id="rId218" Type="http://schemas.openxmlformats.org/officeDocument/2006/relationships/slide" Target="slides/slide214.xml"/><Relationship Id="rId219" Type="http://schemas.openxmlformats.org/officeDocument/2006/relationships/slide" Target="slides/slide215.xml"/><Relationship Id="rId220" Type="http://schemas.openxmlformats.org/officeDocument/2006/relationships/slide" Target="slides/slide216.xml"/><Relationship Id="rId221" Type="http://schemas.openxmlformats.org/officeDocument/2006/relationships/slide" Target="slides/slide217.xml"/><Relationship Id="rId222" Type="http://schemas.openxmlformats.org/officeDocument/2006/relationships/slide" Target="slides/slide218.xml"/><Relationship Id="rId223" Type="http://schemas.openxmlformats.org/officeDocument/2006/relationships/slide" Target="slides/slide219.xml"/><Relationship Id="rId224" Type="http://schemas.openxmlformats.org/officeDocument/2006/relationships/slide" Target="slides/slide220.xml"/><Relationship Id="rId225" Type="http://schemas.openxmlformats.org/officeDocument/2006/relationships/slide" Target="slides/slide221.xml"/><Relationship Id="rId226" Type="http://schemas.openxmlformats.org/officeDocument/2006/relationships/slide" Target="slides/slide222.xml"/><Relationship Id="rId227" Type="http://schemas.openxmlformats.org/officeDocument/2006/relationships/slide" Target="slides/slide223.xml"/><Relationship Id="rId228" Type="http://schemas.openxmlformats.org/officeDocument/2006/relationships/slide" Target="slides/slide224.xml"/><Relationship Id="rId229" Type="http://schemas.openxmlformats.org/officeDocument/2006/relationships/slide" Target="slides/slide225.xml"/><Relationship Id="rId230" Type="http://schemas.openxmlformats.org/officeDocument/2006/relationships/slide" Target="slides/slide226.xml"/><Relationship Id="rId231" Type="http://schemas.openxmlformats.org/officeDocument/2006/relationships/slide" Target="slides/slide227.xml"/><Relationship Id="rId232" Type="http://schemas.openxmlformats.org/officeDocument/2006/relationships/slide" Target="slides/slide228.xml"/><Relationship Id="rId233" Type="http://schemas.openxmlformats.org/officeDocument/2006/relationships/slide" Target="slides/slide229.xml"/><Relationship Id="rId234" Type="http://schemas.openxmlformats.org/officeDocument/2006/relationships/slide" Target="slides/slide230.xml"/><Relationship Id="rId235" Type="http://schemas.openxmlformats.org/officeDocument/2006/relationships/slide" Target="slides/slide231.xml"/><Relationship Id="rId236" Type="http://schemas.openxmlformats.org/officeDocument/2006/relationships/slide" Target="slides/slide232.xml"/><Relationship Id="rId237" Type="http://schemas.openxmlformats.org/officeDocument/2006/relationships/slide" Target="slides/slide233.xml"/><Relationship Id="rId238" Type="http://schemas.openxmlformats.org/officeDocument/2006/relationships/slide" Target="slides/slide234.xml"/><Relationship Id="rId239" Type="http://schemas.openxmlformats.org/officeDocument/2006/relationships/slide" Target="slides/slide235.xml"/><Relationship Id="rId240" Type="http://schemas.openxmlformats.org/officeDocument/2006/relationships/slide" Target="slides/slide236.xml"/><Relationship Id="rId241" Type="http://schemas.openxmlformats.org/officeDocument/2006/relationships/slide" Target="slides/slide237.xml"/><Relationship Id="rId242" Type="http://schemas.openxmlformats.org/officeDocument/2006/relationships/slide" Target="slides/slide238.xml"/><Relationship Id="rId243" Type="http://schemas.openxmlformats.org/officeDocument/2006/relationships/slide" Target="slides/slide239.xml"/><Relationship Id="rId244" Type="http://schemas.openxmlformats.org/officeDocument/2006/relationships/slide" Target="slides/slide240.xml"/><Relationship Id="rId245" Type="http://schemas.openxmlformats.org/officeDocument/2006/relationships/slide" Target="slides/slide241.xml"/><Relationship Id="rId246" Type="http://schemas.openxmlformats.org/officeDocument/2006/relationships/slide" Target="slides/slide242.xml"/><Relationship Id="rId247" Type="http://schemas.openxmlformats.org/officeDocument/2006/relationships/slide" Target="slides/slide243.xml"/><Relationship Id="rId248" Type="http://schemas.openxmlformats.org/officeDocument/2006/relationships/slide" Target="slides/slide244.xml"/><Relationship Id="rId249" Type="http://schemas.openxmlformats.org/officeDocument/2006/relationships/slide" Target="slides/slide245.xml"/><Relationship Id="rId250" Type="http://schemas.openxmlformats.org/officeDocument/2006/relationships/slide" Target="slides/slide246.xml"/><Relationship Id="rId251" Type="http://schemas.openxmlformats.org/officeDocument/2006/relationships/slide" Target="slides/slide247.xml"/><Relationship Id="rId252" Type="http://schemas.openxmlformats.org/officeDocument/2006/relationships/slide" Target="slides/slide248.xml"/><Relationship Id="rId253" Type="http://schemas.openxmlformats.org/officeDocument/2006/relationships/slide" Target="slides/slide249.xml"/><Relationship Id="rId254" Type="http://schemas.openxmlformats.org/officeDocument/2006/relationships/slide" Target="slides/slide250.xml"/><Relationship Id="rId255" Type="http://schemas.openxmlformats.org/officeDocument/2006/relationships/slide" Target="slides/slide251.xml"/><Relationship Id="rId256" Type="http://schemas.openxmlformats.org/officeDocument/2006/relationships/slide" Target="slides/slide252.xml"/><Relationship Id="rId257" Type="http://schemas.openxmlformats.org/officeDocument/2006/relationships/slide" Target="slides/slide253.xml"/><Relationship Id="rId258" Type="http://schemas.openxmlformats.org/officeDocument/2006/relationships/slide" Target="slides/slide254.xml"/><Relationship Id="rId259" Type="http://schemas.openxmlformats.org/officeDocument/2006/relationships/slide" Target="slides/slide255.xml"/><Relationship Id="rId260" Type="http://schemas.openxmlformats.org/officeDocument/2006/relationships/slide" Target="slides/slide256.xml"/><Relationship Id="rId261" Type="http://schemas.openxmlformats.org/officeDocument/2006/relationships/slide" Target="slides/slide257.xml"/><Relationship Id="rId262" Type="http://schemas.openxmlformats.org/officeDocument/2006/relationships/slide" Target="slides/slide258.xml"/><Relationship Id="rId263" Type="http://schemas.openxmlformats.org/officeDocument/2006/relationships/slide" Target="slides/slide259.xml"/><Relationship Id="rId264" Type="http://schemas.openxmlformats.org/officeDocument/2006/relationships/slide" Target="slides/slide260.xml"/><Relationship Id="rId265" Type="http://schemas.openxmlformats.org/officeDocument/2006/relationships/slide" Target="slides/slide261.xml"/><Relationship Id="rId266" Type="http://schemas.openxmlformats.org/officeDocument/2006/relationships/slide" Target="slides/slide262.xml"/><Relationship Id="rId267" Type="http://schemas.openxmlformats.org/officeDocument/2006/relationships/slide" Target="slides/slide263.xml"/><Relationship Id="rId268" Type="http://schemas.openxmlformats.org/officeDocument/2006/relationships/slide" Target="slides/slide264.xml"/><Relationship Id="rId269" Type="http://schemas.openxmlformats.org/officeDocument/2006/relationships/slide" Target="slides/slide265.xml"/><Relationship Id="rId270" Type="http://schemas.openxmlformats.org/officeDocument/2006/relationships/slide" Target="slides/slide266.xml"/><Relationship Id="rId271" Type="http://schemas.openxmlformats.org/officeDocument/2006/relationships/slide" Target="slides/slide267.xml"/><Relationship Id="rId272" Type="http://schemas.openxmlformats.org/officeDocument/2006/relationships/slide" Target="slides/slide268.xml"/><Relationship Id="rId273" Type="http://schemas.openxmlformats.org/officeDocument/2006/relationships/slide" Target="slides/slide269.xml"/><Relationship Id="rId274" Type="http://schemas.openxmlformats.org/officeDocument/2006/relationships/slide" Target="slides/slide270.xml"/><Relationship Id="rId275" Type="http://schemas.openxmlformats.org/officeDocument/2006/relationships/slide" Target="slides/slide271.xml"/><Relationship Id="rId276" Type="http://schemas.openxmlformats.org/officeDocument/2006/relationships/slide" Target="slides/slide272.xml"/><Relationship Id="rId277" Type="http://schemas.openxmlformats.org/officeDocument/2006/relationships/slide" Target="slides/slide273.xml"/><Relationship Id="rId278" Type="http://schemas.openxmlformats.org/officeDocument/2006/relationships/slide" Target="slides/slide274.xml"/><Relationship Id="rId279" Type="http://schemas.openxmlformats.org/officeDocument/2006/relationships/slide" Target="slides/slide275.xml"/><Relationship Id="rId280" Type="http://schemas.openxmlformats.org/officeDocument/2006/relationships/slide" Target="slides/slide276.xml"/><Relationship Id="rId281" Type="http://schemas.openxmlformats.org/officeDocument/2006/relationships/slide" Target="slides/slide277.xml"/><Relationship Id="rId282" Type="http://schemas.openxmlformats.org/officeDocument/2006/relationships/slide" Target="slides/slide278.xml"/><Relationship Id="rId283" Type="http://schemas.openxmlformats.org/officeDocument/2006/relationships/slide" Target="slides/slide279.xml"/><Relationship Id="rId284" Type="http://schemas.openxmlformats.org/officeDocument/2006/relationships/slide" Target="slides/slide280.xml"/><Relationship Id="rId285" Type="http://schemas.openxmlformats.org/officeDocument/2006/relationships/slide" Target="slides/slide281.xml"/><Relationship Id="rId286" Type="http://schemas.openxmlformats.org/officeDocument/2006/relationships/slide" Target="slides/slide282.xml"/><Relationship Id="rId287" Type="http://schemas.openxmlformats.org/officeDocument/2006/relationships/slide" Target="slides/slide283.xml"/><Relationship Id="rId288" Type="http://schemas.openxmlformats.org/officeDocument/2006/relationships/slide" Target="slides/slide284.xml"/><Relationship Id="rId289" Type="http://schemas.openxmlformats.org/officeDocument/2006/relationships/slide" Target="slides/slide285.xml"/><Relationship Id="rId290" Type="http://schemas.openxmlformats.org/officeDocument/2006/relationships/slide" Target="slides/slide286.xml"/><Relationship Id="rId291" Type="http://schemas.openxmlformats.org/officeDocument/2006/relationships/slide" Target="slides/slide287.xml"/><Relationship Id="rId292" Type="http://schemas.openxmlformats.org/officeDocument/2006/relationships/slide" Target="slides/slide288.xml"/><Relationship Id="rId293" Type="http://schemas.openxmlformats.org/officeDocument/2006/relationships/slide" Target="slides/slide289.xml"/><Relationship Id="rId294" Type="http://schemas.openxmlformats.org/officeDocument/2006/relationships/slide" Target="slides/slide290.xml"/><Relationship Id="rId295" Type="http://schemas.openxmlformats.org/officeDocument/2006/relationships/slide" Target="slides/slide291.xml"/><Relationship Id="rId296" Type="http://schemas.openxmlformats.org/officeDocument/2006/relationships/slide" Target="slides/slide292.xml"/><Relationship Id="rId297" Type="http://schemas.openxmlformats.org/officeDocument/2006/relationships/slide" Target="slides/slide293.xml"/><Relationship Id="rId298" Type="http://schemas.openxmlformats.org/officeDocument/2006/relationships/slide" Target="slides/slide294.xml"/><Relationship Id="rId299" Type="http://schemas.openxmlformats.org/officeDocument/2006/relationships/slide" Target="slides/slide295.xml"/><Relationship Id="rId300" Type="http://schemas.openxmlformats.org/officeDocument/2006/relationships/slide" Target="slides/slide296.xml"/><Relationship Id="rId301" Type="http://schemas.openxmlformats.org/officeDocument/2006/relationships/slide" Target="slides/slide297.xml"/><Relationship Id="rId302" Type="http://schemas.openxmlformats.org/officeDocument/2006/relationships/slide" Target="slides/slide298.xml"/><Relationship Id="rId303" Type="http://schemas.openxmlformats.org/officeDocument/2006/relationships/slide" Target="slides/slide299.xml"/><Relationship Id="rId304" Type="http://schemas.openxmlformats.org/officeDocument/2006/relationships/slide" Target="slides/slide300.xml"/><Relationship Id="rId305" Type="http://schemas.openxmlformats.org/officeDocument/2006/relationships/slide" Target="slides/slide301.xml"/><Relationship Id="rId306" Type="http://schemas.openxmlformats.org/officeDocument/2006/relationships/slide" Target="slides/slide302.xml"/><Relationship Id="rId307" Type="http://schemas.openxmlformats.org/officeDocument/2006/relationships/slide" Target="slides/slide303.xml"/><Relationship Id="rId308" Type="http://schemas.openxmlformats.org/officeDocument/2006/relationships/slide" Target="slides/slide304.xml"/><Relationship Id="rId309" Type="http://schemas.openxmlformats.org/officeDocument/2006/relationships/slide" Target="slides/slide305.xml"/><Relationship Id="rId310" Type="http://schemas.openxmlformats.org/officeDocument/2006/relationships/slide" Target="slides/slide306.xml"/><Relationship Id="rId311" Type="http://schemas.openxmlformats.org/officeDocument/2006/relationships/slide" Target="slides/slide307.xml"/><Relationship Id="rId312" Type="http://schemas.openxmlformats.org/officeDocument/2006/relationships/slide" Target="slides/slide308.xml"/><Relationship Id="rId313" Type="http://schemas.openxmlformats.org/officeDocument/2006/relationships/slide" Target="slides/slide309.xml"/><Relationship Id="rId314" Type="http://schemas.openxmlformats.org/officeDocument/2006/relationships/slide" Target="slides/slide310.xml"/><Relationship Id="rId315" Type="http://schemas.openxmlformats.org/officeDocument/2006/relationships/slide" Target="slides/slide311.xml"/><Relationship Id="rId316" Type="http://schemas.openxmlformats.org/officeDocument/2006/relationships/slide" Target="slides/slide312.xml"/><Relationship Id="rId317" Type="http://schemas.openxmlformats.org/officeDocument/2006/relationships/slide" Target="slides/slide313.xml"/><Relationship Id="rId318" Type="http://schemas.openxmlformats.org/officeDocument/2006/relationships/slide" Target="slides/slide314.xml"/><Relationship Id="rId319" Type="http://schemas.openxmlformats.org/officeDocument/2006/relationships/slide" Target="slides/slide315.xml"/><Relationship Id="rId320" Type="http://schemas.openxmlformats.org/officeDocument/2006/relationships/slide" Target="slides/slide316.xml"/><Relationship Id="rId321" Type="http://schemas.openxmlformats.org/officeDocument/2006/relationships/slide" Target="slides/slide317.xml"/><Relationship Id="rId322" Type="http://schemas.openxmlformats.org/officeDocument/2006/relationships/slide" Target="slides/slide318.xml"/><Relationship Id="rId323" Type="http://schemas.openxmlformats.org/officeDocument/2006/relationships/slide" Target="slides/slide319.xml"/><Relationship Id="rId324" Type="http://schemas.openxmlformats.org/officeDocument/2006/relationships/slide" Target="slides/slide320.xml"/><Relationship Id="rId325" Type="http://schemas.openxmlformats.org/officeDocument/2006/relationships/slide" Target="slides/slide321.xml"/><Relationship Id="rId326" Type="http://schemas.openxmlformats.org/officeDocument/2006/relationships/slide" Target="slides/slide322.xml"/><Relationship Id="rId327" Type="http://schemas.openxmlformats.org/officeDocument/2006/relationships/slide" Target="slides/slide323.xml"/><Relationship Id="rId328" Type="http://schemas.openxmlformats.org/officeDocument/2006/relationships/slide" Target="slides/slide324.xml"/><Relationship Id="rId329" Type="http://schemas.openxmlformats.org/officeDocument/2006/relationships/slide" Target="slides/slide325.xml"/><Relationship Id="rId330" Type="http://schemas.openxmlformats.org/officeDocument/2006/relationships/slide" Target="slides/slide326.xml"/><Relationship Id="rId331" Type="http://schemas.openxmlformats.org/officeDocument/2006/relationships/slide" Target="slides/slide327.xml"/><Relationship Id="rId332" Type="http://schemas.openxmlformats.org/officeDocument/2006/relationships/slide" Target="slides/slide328.xml"/><Relationship Id="rId333" Type="http://schemas.openxmlformats.org/officeDocument/2006/relationships/slide" Target="slides/slide329.xml"/><Relationship Id="rId334" Type="http://schemas.openxmlformats.org/officeDocument/2006/relationships/slide" Target="slides/slide330.xml"/><Relationship Id="rId335" Type="http://schemas.openxmlformats.org/officeDocument/2006/relationships/slide" Target="slides/slide331.xml"/><Relationship Id="rId336" Type="http://schemas.openxmlformats.org/officeDocument/2006/relationships/slide" Target="slides/slide332.xml"/><Relationship Id="rId337" Type="http://schemas.openxmlformats.org/officeDocument/2006/relationships/slide" Target="slides/slide333.xml"/><Relationship Id="rId338" Type="http://schemas.openxmlformats.org/officeDocument/2006/relationships/slide" Target="slides/slide334.xml"/><Relationship Id="rId339" Type="http://schemas.openxmlformats.org/officeDocument/2006/relationships/slide" Target="slides/slide335.xml"/><Relationship Id="rId340" Type="http://schemas.openxmlformats.org/officeDocument/2006/relationships/slide" Target="slides/slide336.xml"/><Relationship Id="rId341" Type="http://schemas.openxmlformats.org/officeDocument/2006/relationships/slide" Target="slides/slide337.xml"/><Relationship Id="rId342" Type="http://schemas.openxmlformats.org/officeDocument/2006/relationships/slide" Target="slides/slide338.xml"/><Relationship Id="rId343" Type="http://schemas.openxmlformats.org/officeDocument/2006/relationships/slide" Target="slides/slide339.xml"/><Relationship Id="rId344" Type="http://schemas.openxmlformats.org/officeDocument/2006/relationships/slide" Target="slides/slide340.xml"/><Relationship Id="rId345" Type="http://schemas.openxmlformats.org/officeDocument/2006/relationships/slide" Target="slides/slide341.xml"/><Relationship Id="rId346" Type="http://schemas.openxmlformats.org/officeDocument/2006/relationships/slide" Target="slides/slide342.xml"/><Relationship Id="rId347" Type="http://schemas.openxmlformats.org/officeDocument/2006/relationships/slide" Target="slides/slide343.xml"/><Relationship Id="rId348" Type="http://schemas.openxmlformats.org/officeDocument/2006/relationships/slide" Target="slides/slide344.xml"/><Relationship Id="rId349" Type="http://schemas.openxmlformats.org/officeDocument/2006/relationships/slide" Target="slides/slide345.xml"/><Relationship Id="rId350" Type="http://schemas.openxmlformats.org/officeDocument/2006/relationships/slide" Target="slides/slide346.xml"/><Relationship Id="rId351" Type="http://schemas.openxmlformats.org/officeDocument/2006/relationships/slide" Target="slides/slide347.xml"/><Relationship Id="rId352" Type="http://schemas.openxmlformats.org/officeDocument/2006/relationships/slide" Target="slides/slide348.xml"/><Relationship Id="rId353" Type="http://schemas.openxmlformats.org/officeDocument/2006/relationships/slide" Target="slides/slide349.xml"/><Relationship Id="rId354" Type="http://schemas.openxmlformats.org/officeDocument/2006/relationships/slide" Target="slides/slide350.xml"/><Relationship Id="rId355" Type="http://schemas.openxmlformats.org/officeDocument/2006/relationships/slide" Target="slides/slide351.xml"/><Relationship Id="rId356" Type="http://schemas.openxmlformats.org/officeDocument/2006/relationships/slide" Target="slides/slide352.xml"/><Relationship Id="rId357" Type="http://schemas.openxmlformats.org/officeDocument/2006/relationships/slide" Target="slides/slide353.xml"/><Relationship Id="rId358" Type="http://schemas.openxmlformats.org/officeDocument/2006/relationships/slide" Target="slides/slide354.xml"/><Relationship Id="rId359" Type="http://schemas.openxmlformats.org/officeDocument/2006/relationships/slide" Target="slides/slide355.xml"/><Relationship Id="rId360" Type="http://schemas.openxmlformats.org/officeDocument/2006/relationships/slide" Target="slides/slide356.xml"/><Relationship Id="rId361" Type="http://schemas.openxmlformats.org/officeDocument/2006/relationships/slide" Target="slides/slide357.xml"/><Relationship Id="rId362" Type="http://schemas.openxmlformats.org/officeDocument/2006/relationships/slide" Target="slides/slide358.xml"/><Relationship Id="rId363" Type="http://schemas.openxmlformats.org/officeDocument/2006/relationships/slide" Target="slides/slide359.xml"/><Relationship Id="rId364" Type="http://schemas.openxmlformats.org/officeDocument/2006/relationships/slide" Target="slides/slide360.xml"/><Relationship Id="rId365" Type="http://schemas.openxmlformats.org/officeDocument/2006/relationships/slide" Target="slides/slide361.xml"/><Relationship Id="rId366" Type="http://schemas.openxmlformats.org/officeDocument/2006/relationships/slide" Target="slides/slide362.xml"/><Relationship Id="rId367" Type="http://schemas.openxmlformats.org/officeDocument/2006/relationships/slide" Target="slides/slide363.xml"/><Relationship Id="rId368" Type="http://schemas.openxmlformats.org/officeDocument/2006/relationships/slide" Target="slides/slide364.xml"/><Relationship Id="rId369" Type="http://schemas.openxmlformats.org/officeDocument/2006/relationships/slide" Target="slides/slide365.xml"/><Relationship Id="rId370" Type="http://schemas.openxmlformats.org/officeDocument/2006/relationships/slide" Target="slides/slide366.xml"/><Relationship Id="rId371" Type="http://schemas.openxmlformats.org/officeDocument/2006/relationships/slide" Target="slides/slide367.xml"/><Relationship Id="rId372" Type="http://schemas.openxmlformats.org/officeDocument/2006/relationships/slide" Target="slides/slide368.xml"/><Relationship Id="rId373" Type="http://schemas.openxmlformats.org/officeDocument/2006/relationships/slide" Target="slides/slide369.xml"/><Relationship Id="rId374" Type="http://schemas.openxmlformats.org/officeDocument/2006/relationships/slide" Target="slides/slide370.xml"/><Relationship Id="rId375" Type="http://schemas.openxmlformats.org/officeDocument/2006/relationships/slide" Target="slides/slide371.xml"/><Relationship Id="rId376" Type="http://schemas.openxmlformats.org/officeDocument/2006/relationships/slide" Target="slides/slide372.xml"/><Relationship Id="rId377" Type="http://schemas.openxmlformats.org/officeDocument/2006/relationships/slide" Target="slides/slide373.xml"/><Relationship Id="rId378" Type="http://schemas.openxmlformats.org/officeDocument/2006/relationships/slide" Target="slides/slide374.xml"/><Relationship Id="rId379" Type="http://schemas.openxmlformats.org/officeDocument/2006/relationships/slide" Target="slides/slide375.xml"/><Relationship Id="rId380" Type="http://schemas.openxmlformats.org/officeDocument/2006/relationships/slide" Target="slides/slide376.xml"/><Relationship Id="rId381" Type="http://schemas.openxmlformats.org/officeDocument/2006/relationships/slide" Target="slides/slide377.xml"/><Relationship Id="rId382" Type="http://schemas.openxmlformats.org/officeDocument/2006/relationships/slide" Target="slides/slide378.xml"/><Relationship Id="rId383" Type="http://schemas.openxmlformats.org/officeDocument/2006/relationships/slide" Target="slides/slide379.xml"/><Relationship Id="rId384" Type="http://schemas.openxmlformats.org/officeDocument/2006/relationships/slide" Target="slides/slide380.xml"/><Relationship Id="rId385" Type="http://schemas.openxmlformats.org/officeDocument/2006/relationships/slide" Target="slides/slide381.xml"/><Relationship Id="rId386" Type="http://schemas.openxmlformats.org/officeDocument/2006/relationships/slide" Target="slides/slide382.xml"/><Relationship Id="rId387" Type="http://schemas.openxmlformats.org/officeDocument/2006/relationships/slide" Target="slides/slide383.xml"/><Relationship Id="rId388" Type="http://schemas.openxmlformats.org/officeDocument/2006/relationships/slide" Target="slides/slide384.xml"/><Relationship Id="rId389" Type="http://schemas.openxmlformats.org/officeDocument/2006/relationships/slide" Target="slides/slide385.xml"/><Relationship Id="rId390" Type="http://schemas.openxmlformats.org/officeDocument/2006/relationships/slide" Target="slides/slide386.xml"/><Relationship Id="rId391" Type="http://schemas.openxmlformats.org/officeDocument/2006/relationships/slide" Target="slides/slide387.xml"/><Relationship Id="rId392" Type="http://schemas.openxmlformats.org/officeDocument/2006/relationships/slide" Target="slides/slide388.xml"/><Relationship Id="rId393" Type="http://schemas.openxmlformats.org/officeDocument/2006/relationships/slide" Target="slides/slide389.xml"/><Relationship Id="rId394" Type="http://schemas.openxmlformats.org/officeDocument/2006/relationships/slide" Target="slides/slide390.xml"/><Relationship Id="rId395" Type="http://schemas.openxmlformats.org/officeDocument/2006/relationships/slide" Target="slides/slide391.xml"/><Relationship Id="rId396" Type="http://schemas.openxmlformats.org/officeDocument/2006/relationships/slide" Target="slides/slide392.xml"/><Relationship Id="rId397" Type="http://schemas.openxmlformats.org/officeDocument/2006/relationships/slide" Target="slides/slide393.xml"/><Relationship Id="rId398" Type="http://schemas.openxmlformats.org/officeDocument/2006/relationships/slide" Target="slides/slide394.xml"/><Relationship Id="rId399" Type="http://schemas.openxmlformats.org/officeDocument/2006/relationships/slide" Target="slides/slide395.xml"/><Relationship Id="rId400" Type="http://schemas.openxmlformats.org/officeDocument/2006/relationships/slide" Target="slides/slide396.xml"/><Relationship Id="rId401" Type="http://schemas.openxmlformats.org/officeDocument/2006/relationships/slide" Target="slides/slide397.xml"/><Relationship Id="rId402" Type="http://schemas.openxmlformats.org/officeDocument/2006/relationships/slide" Target="slides/slide398.xml"/><Relationship Id="rId403" Type="http://schemas.openxmlformats.org/officeDocument/2006/relationships/slide" Target="slides/slide399.xml"/><Relationship Id="rId404" Type="http://schemas.openxmlformats.org/officeDocument/2006/relationships/slide" Target="slides/slide400.xml"/><Relationship Id="rId405" Type="http://schemas.openxmlformats.org/officeDocument/2006/relationships/slide" Target="slides/slide401.xml"/><Relationship Id="rId406" Type="http://schemas.openxmlformats.org/officeDocument/2006/relationships/slide" Target="slides/slide402.xml"/><Relationship Id="rId407" Type="http://schemas.openxmlformats.org/officeDocument/2006/relationships/slide" Target="slides/slide403.xml"/><Relationship Id="rId408" Type="http://schemas.openxmlformats.org/officeDocument/2006/relationships/slide" Target="slides/slide404.xml"/><Relationship Id="rId409" Type="http://schemas.openxmlformats.org/officeDocument/2006/relationships/slide" Target="slides/slide405.xml"/><Relationship Id="rId410" Type="http://schemas.openxmlformats.org/officeDocument/2006/relationships/slide" Target="slides/slide406.xml"/><Relationship Id="rId411" Type="http://schemas.openxmlformats.org/officeDocument/2006/relationships/slide" Target="slides/slide407.xml"/><Relationship Id="rId412" Type="http://schemas.openxmlformats.org/officeDocument/2006/relationships/slide" Target="slides/slide408.xml"/><Relationship Id="rId413" Type="http://schemas.openxmlformats.org/officeDocument/2006/relationships/slide" Target="slides/slide409.xml"/><Relationship Id="rId414" Type="http://schemas.openxmlformats.org/officeDocument/2006/relationships/slide" Target="slides/slide410.xml"/><Relationship Id="rId415" Type="http://schemas.openxmlformats.org/officeDocument/2006/relationships/slide" Target="slides/slide411.xml"/><Relationship Id="rId416" Type="http://schemas.openxmlformats.org/officeDocument/2006/relationships/slide" Target="slides/slide412.xml"/><Relationship Id="rId417" Type="http://schemas.openxmlformats.org/officeDocument/2006/relationships/slide" Target="slides/slide413.xml"/><Relationship Id="rId418" Type="http://schemas.openxmlformats.org/officeDocument/2006/relationships/slide" Target="slides/slide414.xml"/><Relationship Id="rId419" Type="http://schemas.openxmlformats.org/officeDocument/2006/relationships/slide" Target="slides/slide415.xml"/><Relationship Id="rId420"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
          <p:cNvSpPr/>
          <p:nvPr/>
        </p:nvSpPr>
        <p:spPr>
          <a:xfrm>
            <a:off x="0" y="0"/>
            <a:ext cx="6858000" cy="9144000"/>
          </a:xfrm>
          <a:prstGeom prst="rect">
            <a:avLst/>
          </a:prstGeom>
          <a:solidFill>
            <a:srgbClr val="ffffff"/>
          </a:solidFill>
          <a:ln w="0">
            <a:noFill/>
          </a:ln>
        </p:spPr>
      </p:sp>
      <p:sp>
        <p:nvSpPr>
          <p:cNvPr id="109" name="PlaceHolder 1"/>
          <p:cNvSpPr>
            <a:spLocks noGrp="1"/>
          </p:cNvSpPr>
          <p:nvPr>
            <p:ph type="hdr"/>
          </p:nvPr>
        </p:nvSpPr>
        <p:spPr>
          <a:xfrm>
            <a:off x="-360" y="0"/>
            <a:ext cx="2971800" cy="457200"/>
          </a:xfrm>
          <a:prstGeom prst="rect">
            <a:avLst/>
          </a:prstGeom>
          <a:noFill/>
          <a:ln w="0">
            <a:noFill/>
          </a:ln>
        </p:spPr>
        <p:txBody>
          <a:bodyPr lIns="90000" rIns="90000" tIns="46800" bIns="46800" anchor="t">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
        <p:nvSpPr>
          <p:cNvPr id="110" name="PlaceHolder 2"/>
          <p:cNvSpPr>
            <a:spLocks noGrp="1"/>
          </p:cNvSpPr>
          <p:nvPr>
            <p:ph type="dt" idx="7"/>
          </p:nvPr>
        </p:nvSpPr>
        <p:spPr>
          <a:xfrm>
            <a:off x="3884400" y="0"/>
            <a:ext cx="2971800" cy="457200"/>
          </a:xfrm>
          <a:prstGeom prst="rect">
            <a:avLst/>
          </a:prstGeom>
          <a:noFill/>
          <a:ln w="0">
            <a:noFill/>
          </a:ln>
        </p:spPr>
        <p:txBody>
          <a:bodyPr lIns="90000" rIns="90000" tIns="46800" bIns="46800" anchor="t">
            <a:noAutofit/>
          </a:bodyPr>
          <a:lstStyle>
            <a:lvl1pPr>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sz="1200" spc="-1" strike="noStrike">
                <a:solidFill>
                  <a:srgbClr val="000000"/>
                </a:solidFill>
                <a:latin typeface="Arial"/>
              </a:defRPr>
            </a:lvl1pPr>
          </a:lstStyle>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
        <p:nvSpPr>
          <p:cNvPr id="111" name="PlaceHolder 3"/>
          <p:cNvSpPr>
            <a:spLocks noGrp="1"/>
          </p:cNvSpPr>
          <p:nvPr>
            <p:ph type="sldImg"/>
          </p:nvPr>
        </p:nvSpPr>
        <p:spPr>
          <a:xfrm>
            <a:off x="1143000" y="685440"/>
            <a:ext cx="4572000" cy="3429000"/>
          </a:xfrm>
          <a:prstGeom prst="rect">
            <a:avLst/>
          </a:prstGeom>
          <a:noFill/>
          <a:ln w="9360">
            <a:solidFill>
              <a:srgbClr val="000000"/>
            </a:solidFill>
            <a:miter/>
          </a:ln>
        </p:spPr>
        <p:txBody>
          <a:bodyPr lIns="90000" rIns="90000" tIns="46800" bIns="46800" anchor="t">
            <a:noAutofit/>
          </a:bodyPr>
          <a:p>
            <a:r>
              <a:rPr b="0" lang="en-US" sz="4400" spc="-1" strike="noStrike">
                <a:solidFill>
                  <a:srgbClr val="000000"/>
                </a:solidFill>
                <a:latin typeface="Arial"/>
              </a:rPr>
              <a:t>Click to move the slide</a:t>
            </a:r>
            <a:endParaRPr b="0" lang="en-US" sz="4400" spc="-1" strike="noStrike">
              <a:solidFill>
                <a:srgbClr val="000000"/>
              </a:solidFill>
              <a:latin typeface="Arial"/>
            </a:endParaRPr>
          </a:p>
        </p:txBody>
      </p:sp>
      <p:sp>
        <p:nvSpPr>
          <p:cNvPr id="112" name="PlaceHolder 4"/>
          <p:cNvSpPr>
            <a:spLocks noGrp="1"/>
          </p:cNvSpPr>
          <p:nvPr>
            <p:ph type="body"/>
          </p:nvPr>
        </p:nvSpPr>
        <p:spPr>
          <a:xfrm>
            <a:off x="685800" y="4343400"/>
            <a:ext cx="5486400" cy="4114800"/>
          </a:xfrm>
          <a:prstGeom prst="rect">
            <a:avLst/>
          </a:prstGeom>
          <a:noFill/>
          <a:ln w="0">
            <a:noFill/>
          </a:ln>
        </p:spPr>
        <p:txBody>
          <a:bodyPr lIns="90000" rIns="90000" tIns="46800" bIns="46800" anchor="t">
            <a:noAutofit/>
          </a:bodyPr>
          <a:p>
            <a:r>
              <a:rPr b="0" lang="en-US" sz="1200" spc="-1" strike="noStrike">
                <a:solidFill>
                  <a:srgbClr val="000000"/>
                </a:solidFill>
                <a:latin typeface="Arial"/>
              </a:rPr>
              <a:t>Click to edit the notes format</a:t>
            </a:r>
            <a:endParaRPr b="0" lang="en-US" sz="1200" spc="-1" strike="noStrike">
              <a:solidFill>
                <a:srgbClr val="000000"/>
              </a:solidFill>
              <a:latin typeface="Arial"/>
            </a:endParaRPr>
          </a:p>
        </p:txBody>
      </p:sp>
      <p:sp>
        <p:nvSpPr>
          <p:cNvPr id="113" name="PlaceHolder 5"/>
          <p:cNvSpPr>
            <a:spLocks noGrp="1"/>
          </p:cNvSpPr>
          <p:nvPr>
            <p:ph type="ftr" idx="8"/>
          </p:nvPr>
        </p:nvSpPr>
        <p:spPr>
          <a:xfrm>
            <a:off x="-360" y="8685360"/>
            <a:ext cx="2971800" cy="457200"/>
          </a:xfrm>
          <a:prstGeom prst="rect">
            <a:avLst/>
          </a:prstGeom>
          <a:noFill/>
          <a:ln w="0">
            <a:noFill/>
          </a:ln>
        </p:spPr>
        <p:txBody>
          <a:bodyPr lIns="90000" rIns="90000" tIns="46800" bIns="46800" anchor="b">
            <a:noAutofit/>
          </a:bodyPr>
          <a:lstStyle>
            <a:lvl1pPr>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sz="1200" spc="-1" strike="noStrike">
                <a:solidFill>
                  <a:srgbClr val="000000"/>
                </a:solidFill>
                <a:latin typeface="Arial"/>
              </a:defRPr>
            </a:lvl1pPr>
          </a:lstStyle>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
        <p:nvSpPr>
          <p:cNvPr id="114" name="PlaceHolder 6"/>
          <p:cNvSpPr>
            <a:spLocks noGrp="1"/>
          </p:cNvSpPr>
          <p:nvPr>
            <p:ph type="sldNum" idx="9"/>
          </p:nvPr>
        </p:nvSpPr>
        <p:spPr>
          <a:xfrm>
            <a:off x="3884400" y="8685360"/>
            <a:ext cx="2971800" cy="457200"/>
          </a:xfrm>
          <a:prstGeom prst="rect">
            <a:avLst/>
          </a:prstGeom>
          <a:noFill/>
          <a:ln w="0">
            <a:noFill/>
          </a:ln>
        </p:spPr>
        <p:txBody>
          <a:bodyPr lIns="90000" rIns="90000" tIns="46800" bIns="46800" anchor="b">
            <a:noAutofit/>
          </a:bodyPr>
          <a:lstStyle>
            <a:lvl1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zh-CN" sz="1200" spc="-1" strike="noStrike">
                <a:solidFill>
                  <a:srgbClr val="000000"/>
                </a:solidFill>
                <a:latin typeface="Arial"/>
              </a:defRPr>
            </a:lvl1pPr>
          </a:lstStyle>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9A6C94BA-0FB3-464C-BF69-1743323B4FA7}"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notesMaster>
</file>

<file path=ppt/notesSlides/_rels/notesSlide199.xml.rels><?xml version="1.0" encoding="UTF-8"?>
<Relationships xmlns="http://schemas.openxmlformats.org/package/2006/relationships"><Relationship Id="rId1" Type="http://schemas.openxmlformats.org/officeDocument/2006/relationships/slide" Target="../slides/slide199.xml"/><Relationship Id="rId2" Type="http://schemas.openxmlformats.org/officeDocument/2006/relationships/notesMaster" Target="../notesMasters/notesMaster1.xml"/>
</Relationships>
</file>

<file path=ppt/notesSlides/_rels/notesSlide202.xml.rels><?xml version="1.0" encoding="UTF-8"?>
<Relationships xmlns="http://schemas.openxmlformats.org/package/2006/relationships"><Relationship Id="rId1" Type="http://schemas.openxmlformats.org/officeDocument/2006/relationships/slide" Target="../slides/slide202.xml"/><Relationship Id="rId2" Type="http://schemas.openxmlformats.org/officeDocument/2006/relationships/notesMaster" Target="../notesMasters/notesMaster1.xml"/>
</Relationships>
</file>

<file path=ppt/notesSlides/_rels/notesSlide209.xml.rels><?xml version="1.0" encoding="UTF-8"?>
<Relationships xmlns="http://schemas.openxmlformats.org/package/2006/relationships"><Relationship Id="rId1" Type="http://schemas.openxmlformats.org/officeDocument/2006/relationships/slide" Target="../slides/slide209.xml"/><Relationship Id="rId2" Type="http://schemas.openxmlformats.org/officeDocument/2006/relationships/notesMaster" Target="../notesMasters/notesMaster1.xml"/>
</Relationships>
</file>

<file path=ppt/notesSlides/_rels/notesSlide240.xml.rels><?xml version="1.0" encoding="UTF-8"?>
<Relationships xmlns="http://schemas.openxmlformats.org/package/2006/relationships"><Relationship Id="rId1" Type="http://schemas.openxmlformats.org/officeDocument/2006/relationships/slide" Target="../slides/slide240.xml"/><Relationship Id="rId2" Type="http://schemas.openxmlformats.org/officeDocument/2006/relationships/notesMaster" Target="../notesMasters/notesMaster1.xml"/>
</Relationships>
</file>

<file path=ppt/notesSlides/_rels/notesSlide241.xml.rels><?xml version="1.0" encoding="UTF-8"?>
<Relationships xmlns="http://schemas.openxmlformats.org/package/2006/relationships"><Relationship Id="rId1" Type="http://schemas.openxmlformats.org/officeDocument/2006/relationships/slide" Target="../slides/slide241.xml"/><Relationship Id="rId2" Type="http://schemas.openxmlformats.org/officeDocument/2006/relationships/notesMaster" Target="../notesMasters/notesMaster1.xml"/>
</Relationships>
</file>

<file path=ppt/notesSlides/_rels/notesSlide247.xml.rels><?xml version="1.0" encoding="UTF-8"?>
<Relationships xmlns="http://schemas.openxmlformats.org/package/2006/relationships"><Relationship Id="rId1" Type="http://schemas.openxmlformats.org/officeDocument/2006/relationships/slide" Target="../slides/slide247.xml"/><Relationship Id="rId2" Type="http://schemas.openxmlformats.org/officeDocument/2006/relationships/notesMaster" Target="../notesMasters/notesMaster1.xml"/>
</Relationships>
</file>

<file path=ppt/notesSlides/_rels/notesSlide248.xml.rels><?xml version="1.0" encoding="UTF-8"?>
<Relationships xmlns="http://schemas.openxmlformats.org/package/2006/relationships"><Relationship Id="rId1" Type="http://schemas.openxmlformats.org/officeDocument/2006/relationships/slide" Target="../slides/slide248.xml"/><Relationship Id="rId2" Type="http://schemas.openxmlformats.org/officeDocument/2006/relationships/notesMaster" Target="../notesMasters/notesMaster1.xml"/>
</Relationships>
</file>

<file path=ppt/notesSlides/_rels/notesSlide249.xml.rels><?xml version="1.0" encoding="UTF-8"?>
<Relationships xmlns="http://schemas.openxmlformats.org/package/2006/relationships"><Relationship Id="rId1" Type="http://schemas.openxmlformats.org/officeDocument/2006/relationships/slide" Target="../slides/slide249.xml"/><Relationship Id="rId2" Type="http://schemas.openxmlformats.org/officeDocument/2006/relationships/notesMaster" Target="../notesMasters/notesMaster1.xml"/>
</Relationships>
</file>

<file path=ppt/notesSlides/_rels/notesSlide250.xml.rels><?xml version="1.0" encoding="UTF-8"?>
<Relationships xmlns="http://schemas.openxmlformats.org/package/2006/relationships"><Relationship Id="rId1" Type="http://schemas.openxmlformats.org/officeDocument/2006/relationships/slide" Target="../slides/slide250.xml"/><Relationship Id="rId2" Type="http://schemas.openxmlformats.org/officeDocument/2006/relationships/notesMaster" Target="../notesMasters/notesMaster1.xml"/>
</Relationships>
</file>

<file path=ppt/notesSlides/_rels/notesSlide251.xml.rels><?xml version="1.0" encoding="UTF-8"?>
<Relationships xmlns="http://schemas.openxmlformats.org/package/2006/relationships"><Relationship Id="rId1" Type="http://schemas.openxmlformats.org/officeDocument/2006/relationships/slide" Target="../slides/slide251.xml"/><Relationship Id="rId2" Type="http://schemas.openxmlformats.org/officeDocument/2006/relationships/notesMaster" Target="../notesMasters/notesMaster1.xml"/>
</Relationships>
</file>

<file path=ppt/notesSlides/_rels/notesSlide252.xml.rels><?xml version="1.0" encoding="UTF-8"?>
<Relationships xmlns="http://schemas.openxmlformats.org/package/2006/relationships"><Relationship Id="rId1" Type="http://schemas.openxmlformats.org/officeDocument/2006/relationships/slide" Target="../slides/slide252.xml"/><Relationship Id="rId2" Type="http://schemas.openxmlformats.org/officeDocument/2006/relationships/notesMaster" Target="../notesMasters/notesMaster1.xml"/>
</Relationships>
</file>

<file path=ppt/notesSlides/_rels/notesSlide253.xml.rels><?xml version="1.0" encoding="UTF-8"?>
<Relationships xmlns="http://schemas.openxmlformats.org/package/2006/relationships"><Relationship Id="rId1" Type="http://schemas.openxmlformats.org/officeDocument/2006/relationships/slide" Target="../slides/slide253.xml"/><Relationship Id="rId2" Type="http://schemas.openxmlformats.org/officeDocument/2006/relationships/notesMaster" Target="../notesMasters/notesMaster1.xml"/>
</Relationships>
</file>

<file path=ppt/notesSlides/_rels/notesSlide254.xml.rels><?xml version="1.0" encoding="UTF-8"?>
<Relationships xmlns="http://schemas.openxmlformats.org/package/2006/relationships"><Relationship Id="rId1" Type="http://schemas.openxmlformats.org/officeDocument/2006/relationships/slide" Target="../slides/slide254.xml"/><Relationship Id="rId2" Type="http://schemas.openxmlformats.org/officeDocument/2006/relationships/notesMaster" Target="../notesMasters/notesMaster1.xml"/>
</Relationships>
</file>

<file path=ppt/notesSlides/_rels/notesSlide255.xml.rels><?xml version="1.0" encoding="UTF-8"?>
<Relationships xmlns="http://schemas.openxmlformats.org/package/2006/relationships"><Relationship Id="rId1" Type="http://schemas.openxmlformats.org/officeDocument/2006/relationships/slide" Target="../slides/slide255.xml"/><Relationship Id="rId2" Type="http://schemas.openxmlformats.org/officeDocument/2006/relationships/notesMaster" Target="../notesMasters/notesMaster1.xml"/>
</Relationships>
</file>

<file path=ppt/notesSlides/_rels/notesSlide256.xml.rels><?xml version="1.0" encoding="UTF-8"?>
<Relationships xmlns="http://schemas.openxmlformats.org/package/2006/relationships"><Relationship Id="rId1" Type="http://schemas.openxmlformats.org/officeDocument/2006/relationships/slide" Target="../slides/slide256.xml"/><Relationship Id="rId2" Type="http://schemas.openxmlformats.org/officeDocument/2006/relationships/notesMaster" Target="../notesMasters/notesMaster1.xml"/>
</Relationships>
</file>

<file path=ppt/notesSlides/_rels/notesSlide258.xml.rels><?xml version="1.0" encoding="UTF-8"?>
<Relationships xmlns="http://schemas.openxmlformats.org/package/2006/relationships"><Relationship Id="rId1" Type="http://schemas.openxmlformats.org/officeDocument/2006/relationships/slide" Target="../slides/slide258.xml"/><Relationship Id="rId2" Type="http://schemas.openxmlformats.org/officeDocument/2006/relationships/notesMaster" Target="../notesMasters/notesMaster1.xml"/>
</Relationships>
</file>

<file path=ppt/notesSlides/_rels/notesSlide259.xml.rels><?xml version="1.0" encoding="UTF-8"?>
<Relationships xmlns="http://schemas.openxmlformats.org/package/2006/relationships"><Relationship Id="rId1" Type="http://schemas.openxmlformats.org/officeDocument/2006/relationships/slide" Target="../slides/slide259.xml"/><Relationship Id="rId2" Type="http://schemas.openxmlformats.org/officeDocument/2006/relationships/notesMaster" Target="../notesMasters/notesMaster1.xml"/>
</Relationships>
</file>

<file path=ppt/notesSlides/_rels/notesSlide274.xml.rels><?xml version="1.0" encoding="UTF-8"?>
<Relationships xmlns="http://schemas.openxmlformats.org/package/2006/relationships"><Relationship Id="rId1" Type="http://schemas.openxmlformats.org/officeDocument/2006/relationships/slide" Target="../slides/slide274.xml"/><Relationship Id="rId2" Type="http://schemas.openxmlformats.org/officeDocument/2006/relationships/notesMaster" Target="../notesMasters/notesMaster1.xml"/>
</Relationships>
</file>

<file path=ppt/notesSlides/_rels/notesSlide275.xml.rels><?xml version="1.0" encoding="UTF-8"?>
<Relationships xmlns="http://schemas.openxmlformats.org/package/2006/relationships"><Relationship Id="rId1" Type="http://schemas.openxmlformats.org/officeDocument/2006/relationships/slide" Target="../slides/slide275.xml"/><Relationship Id="rId2" Type="http://schemas.openxmlformats.org/officeDocument/2006/relationships/notesMaster" Target="../notesMasters/notesMaster1.xml"/>
</Relationships>
</file>

<file path=ppt/notesSlides/_rels/notesSlide277.xml.rels><?xml version="1.0" encoding="UTF-8"?>
<Relationships xmlns="http://schemas.openxmlformats.org/package/2006/relationships"><Relationship Id="rId1" Type="http://schemas.openxmlformats.org/officeDocument/2006/relationships/slide" Target="../slides/slide277.xml"/><Relationship Id="rId2" Type="http://schemas.openxmlformats.org/officeDocument/2006/relationships/notesMaster" Target="../notesMasters/notesMaster1.xml"/>
</Relationships>
</file>

<file path=ppt/notesSlides/_rels/notesSlide287.xml.rels><?xml version="1.0" encoding="UTF-8"?>
<Relationships xmlns="http://schemas.openxmlformats.org/package/2006/relationships"><Relationship Id="rId1" Type="http://schemas.openxmlformats.org/officeDocument/2006/relationships/slide" Target="../slides/slide287.xml"/><Relationship Id="rId2" Type="http://schemas.openxmlformats.org/officeDocument/2006/relationships/notesMaster" Target="../notesMasters/notesMaster1.xml"/>
</Relationships>
</file>

<file path=ppt/notesSlides/notesSlide19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6" name="PlaceHolder 1"/>
          <p:cNvSpPr>
            <a:spLocks noGrp="1"/>
          </p:cNvSpPr>
          <p:nvPr>
            <p:ph type="sldImg"/>
          </p:nvPr>
        </p:nvSpPr>
        <p:spPr>
          <a:xfrm>
            <a:off x="1144440" y="687240"/>
            <a:ext cx="4569120" cy="3426120"/>
          </a:xfrm>
          <a:prstGeom prst="rect">
            <a:avLst/>
          </a:prstGeom>
          <a:ln w="0">
            <a:noFill/>
          </a:ln>
        </p:spPr>
      </p:sp>
      <p:sp>
        <p:nvSpPr>
          <p:cNvPr id="1307" name="PlaceHolder 2"/>
          <p:cNvSpPr>
            <a:spLocks noGrp="1"/>
          </p:cNvSpPr>
          <p:nvPr>
            <p:ph type="body"/>
          </p:nvPr>
        </p:nvSpPr>
        <p:spPr>
          <a:xfrm>
            <a:off x="685800" y="4343400"/>
            <a:ext cx="5486400" cy="411480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08"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EAC7E6EC-CBF8-4DF0-9407-4EB944E76E9B}"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0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9" name="PlaceHolder 1"/>
          <p:cNvSpPr>
            <a:spLocks noGrp="1"/>
          </p:cNvSpPr>
          <p:nvPr>
            <p:ph type="sldImg"/>
          </p:nvPr>
        </p:nvSpPr>
        <p:spPr>
          <a:xfrm>
            <a:off x="1144440" y="687240"/>
            <a:ext cx="4569120" cy="3426120"/>
          </a:xfrm>
          <a:prstGeom prst="rect">
            <a:avLst/>
          </a:prstGeom>
          <a:ln w="0">
            <a:noFill/>
          </a:ln>
        </p:spPr>
      </p:sp>
      <p:sp>
        <p:nvSpPr>
          <p:cNvPr id="1310" name="PlaceHolder 2"/>
          <p:cNvSpPr>
            <a:spLocks noGrp="1"/>
          </p:cNvSpPr>
          <p:nvPr>
            <p:ph type="body"/>
          </p:nvPr>
        </p:nvSpPr>
        <p:spPr>
          <a:xfrm>
            <a:off x="685800" y="4343400"/>
            <a:ext cx="5486400" cy="411480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11"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5F138794-89C1-41A4-9A34-259C49C0492E}"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0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2" name="PlaceHolder 1"/>
          <p:cNvSpPr>
            <a:spLocks noGrp="1"/>
          </p:cNvSpPr>
          <p:nvPr>
            <p:ph type="sldImg"/>
          </p:nvPr>
        </p:nvSpPr>
        <p:spPr>
          <a:xfrm>
            <a:off x="1144440" y="687240"/>
            <a:ext cx="4569120" cy="3426120"/>
          </a:xfrm>
          <a:prstGeom prst="rect">
            <a:avLst/>
          </a:prstGeom>
          <a:ln w="0">
            <a:noFill/>
          </a:ln>
        </p:spPr>
      </p:sp>
      <p:sp>
        <p:nvSpPr>
          <p:cNvPr id="1313" name="PlaceHolder 2"/>
          <p:cNvSpPr>
            <a:spLocks noGrp="1"/>
          </p:cNvSpPr>
          <p:nvPr>
            <p:ph type="body"/>
          </p:nvPr>
        </p:nvSpPr>
        <p:spPr>
          <a:xfrm>
            <a:off x="685800" y="4343400"/>
            <a:ext cx="5486400" cy="411480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14"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0E647E55-B6E7-416C-99F7-E0F36814110A}"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4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5" name="PlaceHolder 1"/>
          <p:cNvSpPr>
            <a:spLocks noGrp="1"/>
          </p:cNvSpPr>
          <p:nvPr>
            <p:ph type="sldImg"/>
          </p:nvPr>
        </p:nvSpPr>
        <p:spPr>
          <a:xfrm>
            <a:off x="1143000" y="685800"/>
            <a:ext cx="4572000" cy="3429000"/>
          </a:xfrm>
          <a:prstGeom prst="rect">
            <a:avLst/>
          </a:prstGeom>
          <a:ln w="0">
            <a:noFill/>
          </a:ln>
        </p:spPr>
      </p:sp>
      <p:sp>
        <p:nvSpPr>
          <p:cNvPr id="1316" name="PlaceHolder 2"/>
          <p:cNvSpPr>
            <a:spLocks noGrp="1"/>
          </p:cNvSpPr>
          <p:nvPr>
            <p:ph type="body"/>
          </p:nvPr>
        </p:nvSpPr>
        <p:spPr>
          <a:xfrm>
            <a:off x="685800" y="4343400"/>
            <a:ext cx="5486400" cy="411480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17"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52064637-75E8-4509-B428-FF14CA0F95FF}"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4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8" name="PlaceHolder 1"/>
          <p:cNvSpPr>
            <a:spLocks noGrp="1"/>
          </p:cNvSpPr>
          <p:nvPr>
            <p:ph type="sldImg"/>
          </p:nvPr>
        </p:nvSpPr>
        <p:spPr>
          <a:xfrm>
            <a:off x="1143000" y="685800"/>
            <a:ext cx="4572000" cy="3429000"/>
          </a:xfrm>
          <a:prstGeom prst="rect">
            <a:avLst/>
          </a:prstGeom>
          <a:ln w="0">
            <a:noFill/>
          </a:ln>
        </p:spPr>
      </p:sp>
      <p:sp>
        <p:nvSpPr>
          <p:cNvPr id="1319" name="PlaceHolder 2"/>
          <p:cNvSpPr>
            <a:spLocks noGrp="1"/>
          </p:cNvSpPr>
          <p:nvPr>
            <p:ph type="body"/>
          </p:nvPr>
        </p:nvSpPr>
        <p:spPr>
          <a:xfrm>
            <a:off x="685800" y="4343400"/>
            <a:ext cx="5486400" cy="411480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20"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6D16EAAF-C7D6-4355-BB56-FC725EB7D508}"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4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1" name="PlaceHolder 1"/>
          <p:cNvSpPr>
            <a:spLocks noGrp="1"/>
          </p:cNvSpPr>
          <p:nvPr>
            <p:ph type="sldImg"/>
          </p:nvPr>
        </p:nvSpPr>
        <p:spPr>
          <a:xfrm>
            <a:off x="1000080" y="539640"/>
            <a:ext cx="4859280" cy="3645000"/>
          </a:xfrm>
          <a:prstGeom prst="rect">
            <a:avLst/>
          </a:prstGeom>
          <a:ln w="0">
            <a:noFill/>
          </a:ln>
        </p:spPr>
      </p:sp>
      <p:sp>
        <p:nvSpPr>
          <p:cNvPr id="1322" name="PlaceHolder 2"/>
          <p:cNvSpPr>
            <a:spLocks noGrp="1"/>
          </p:cNvSpPr>
          <p:nvPr>
            <p:ph type="body"/>
          </p:nvPr>
        </p:nvSpPr>
        <p:spPr>
          <a:xfrm>
            <a:off x="914400" y="4356000"/>
            <a:ext cx="5027760" cy="413568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23"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9E39E973-7989-4009-B3C4-04432BCFB1E4}"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4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4" name="PlaceHolder 1"/>
          <p:cNvSpPr>
            <a:spLocks noGrp="1"/>
          </p:cNvSpPr>
          <p:nvPr>
            <p:ph type="sldImg"/>
          </p:nvPr>
        </p:nvSpPr>
        <p:spPr>
          <a:xfrm>
            <a:off x="1000080" y="539640"/>
            <a:ext cx="4859280" cy="3645000"/>
          </a:xfrm>
          <a:prstGeom prst="rect">
            <a:avLst/>
          </a:prstGeom>
          <a:ln w="0">
            <a:noFill/>
          </a:ln>
        </p:spPr>
      </p:sp>
      <p:sp>
        <p:nvSpPr>
          <p:cNvPr id="1325" name="PlaceHolder 2"/>
          <p:cNvSpPr>
            <a:spLocks noGrp="1"/>
          </p:cNvSpPr>
          <p:nvPr>
            <p:ph type="body"/>
          </p:nvPr>
        </p:nvSpPr>
        <p:spPr>
          <a:xfrm>
            <a:off x="914400" y="4356000"/>
            <a:ext cx="5027760" cy="413568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26"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A0D2F322-0258-495C-8B9B-3A1549083340}"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4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7" name="PlaceHolder 1"/>
          <p:cNvSpPr>
            <a:spLocks noGrp="1"/>
          </p:cNvSpPr>
          <p:nvPr>
            <p:ph type="sldImg"/>
          </p:nvPr>
        </p:nvSpPr>
        <p:spPr>
          <a:xfrm>
            <a:off x="1000080" y="539640"/>
            <a:ext cx="4859280" cy="3645000"/>
          </a:xfrm>
          <a:prstGeom prst="rect">
            <a:avLst/>
          </a:prstGeom>
          <a:ln w="0">
            <a:noFill/>
          </a:ln>
        </p:spPr>
      </p:sp>
      <p:sp>
        <p:nvSpPr>
          <p:cNvPr id="1328" name="PlaceHolder 2"/>
          <p:cNvSpPr>
            <a:spLocks noGrp="1"/>
          </p:cNvSpPr>
          <p:nvPr>
            <p:ph type="body"/>
          </p:nvPr>
        </p:nvSpPr>
        <p:spPr>
          <a:xfrm>
            <a:off x="914400" y="4356000"/>
            <a:ext cx="5027760" cy="413568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29"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8335E895-556A-4BF1-9E4D-B54CB23BD8EB}"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5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0" name="PlaceHolder 1"/>
          <p:cNvSpPr>
            <a:spLocks noGrp="1"/>
          </p:cNvSpPr>
          <p:nvPr>
            <p:ph type="sldImg"/>
          </p:nvPr>
        </p:nvSpPr>
        <p:spPr>
          <a:xfrm>
            <a:off x="1000080" y="539640"/>
            <a:ext cx="4859280" cy="3645000"/>
          </a:xfrm>
          <a:prstGeom prst="rect">
            <a:avLst/>
          </a:prstGeom>
          <a:ln w="0">
            <a:noFill/>
          </a:ln>
        </p:spPr>
      </p:sp>
      <p:sp>
        <p:nvSpPr>
          <p:cNvPr id="1331" name="PlaceHolder 2"/>
          <p:cNvSpPr>
            <a:spLocks noGrp="1"/>
          </p:cNvSpPr>
          <p:nvPr>
            <p:ph type="body"/>
          </p:nvPr>
        </p:nvSpPr>
        <p:spPr>
          <a:xfrm>
            <a:off x="914400" y="4356000"/>
            <a:ext cx="5027760" cy="413568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32"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28E422DF-A695-4431-B257-5ACBE0032863}"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5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3" name="PlaceHolder 1"/>
          <p:cNvSpPr>
            <a:spLocks noGrp="1"/>
          </p:cNvSpPr>
          <p:nvPr>
            <p:ph type="sldImg"/>
          </p:nvPr>
        </p:nvSpPr>
        <p:spPr>
          <a:xfrm>
            <a:off x="1000080" y="539640"/>
            <a:ext cx="4859280" cy="3645000"/>
          </a:xfrm>
          <a:prstGeom prst="rect">
            <a:avLst/>
          </a:prstGeom>
          <a:ln w="0">
            <a:noFill/>
          </a:ln>
        </p:spPr>
      </p:sp>
      <p:sp>
        <p:nvSpPr>
          <p:cNvPr id="1334" name="PlaceHolder 2"/>
          <p:cNvSpPr>
            <a:spLocks noGrp="1"/>
          </p:cNvSpPr>
          <p:nvPr>
            <p:ph type="body"/>
          </p:nvPr>
        </p:nvSpPr>
        <p:spPr>
          <a:xfrm>
            <a:off x="914400" y="4356000"/>
            <a:ext cx="5027760" cy="413568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35"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1C56E9E2-EF93-4A1F-8FCD-FEA2ED0E7B95}"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5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6" name="PlaceHolder 1"/>
          <p:cNvSpPr>
            <a:spLocks noGrp="1"/>
          </p:cNvSpPr>
          <p:nvPr>
            <p:ph type="sldImg"/>
          </p:nvPr>
        </p:nvSpPr>
        <p:spPr>
          <a:xfrm>
            <a:off x="1000080" y="539640"/>
            <a:ext cx="4859280" cy="3645000"/>
          </a:xfrm>
          <a:prstGeom prst="rect">
            <a:avLst/>
          </a:prstGeom>
          <a:ln w="0">
            <a:noFill/>
          </a:ln>
        </p:spPr>
      </p:sp>
      <p:sp>
        <p:nvSpPr>
          <p:cNvPr id="1337" name="PlaceHolder 2"/>
          <p:cNvSpPr>
            <a:spLocks noGrp="1"/>
          </p:cNvSpPr>
          <p:nvPr>
            <p:ph type="body"/>
          </p:nvPr>
        </p:nvSpPr>
        <p:spPr>
          <a:xfrm>
            <a:off x="914400" y="4356000"/>
            <a:ext cx="5027760" cy="413568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38"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ACBB7C74-C898-4AEE-96B4-B60B3AD940BF}"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5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9" name="PlaceHolder 1"/>
          <p:cNvSpPr>
            <a:spLocks noGrp="1"/>
          </p:cNvSpPr>
          <p:nvPr>
            <p:ph type="sldImg"/>
          </p:nvPr>
        </p:nvSpPr>
        <p:spPr>
          <a:xfrm>
            <a:off x="1000080" y="539640"/>
            <a:ext cx="4859280" cy="3645000"/>
          </a:xfrm>
          <a:prstGeom prst="rect">
            <a:avLst/>
          </a:prstGeom>
          <a:ln w="0">
            <a:noFill/>
          </a:ln>
        </p:spPr>
      </p:sp>
      <p:sp>
        <p:nvSpPr>
          <p:cNvPr id="1340" name="PlaceHolder 2"/>
          <p:cNvSpPr>
            <a:spLocks noGrp="1"/>
          </p:cNvSpPr>
          <p:nvPr>
            <p:ph type="body"/>
          </p:nvPr>
        </p:nvSpPr>
        <p:spPr>
          <a:xfrm>
            <a:off x="914400" y="4356000"/>
            <a:ext cx="5027760" cy="413568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41"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A9C74530-BAC3-4027-AC56-DBC34FF919A8}"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5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2" name="PlaceHolder 1"/>
          <p:cNvSpPr>
            <a:spLocks noGrp="1"/>
          </p:cNvSpPr>
          <p:nvPr>
            <p:ph type="sldImg"/>
          </p:nvPr>
        </p:nvSpPr>
        <p:spPr>
          <a:xfrm>
            <a:off x="1000080" y="539640"/>
            <a:ext cx="4859280" cy="3645000"/>
          </a:xfrm>
          <a:prstGeom prst="rect">
            <a:avLst/>
          </a:prstGeom>
          <a:ln w="0">
            <a:noFill/>
          </a:ln>
        </p:spPr>
      </p:sp>
      <p:sp>
        <p:nvSpPr>
          <p:cNvPr id="1343" name="PlaceHolder 2"/>
          <p:cNvSpPr>
            <a:spLocks noGrp="1"/>
          </p:cNvSpPr>
          <p:nvPr>
            <p:ph type="body"/>
          </p:nvPr>
        </p:nvSpPr>
        <p:spPr>
          <a:xfrm>
            <a:off x="914400" y="4356000"/>
            <a:ext cx="5027760" cy="413568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44"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9E81913C-DBFE-4F15-8710-CE5CD0340215}"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5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5" name="PlaceHolder 1"/>
          <p:cNvSpPr>
            <a:spLocks noGrp="1"/>
          </p:cNvSpPr>
          <p:nvPr>
            <p:ph type="sldImg"/>
          </p:nvPr>
        </p:nvSpPr>
        <p:spPr>
          <a:xfrm>
            <a:off x="1000080" y="539640"/>
            <a:ext cx="4859280" cy="3645000"/>
          </a:xfrm>
          <a:prstGeom prst="rect">
            <a:avLst/>
          </a:prstGeom>
          <a:ln w="0">
            <a:noFill/>
          </a:ln>
        </p:spPr>
      </p:sp>
      <p:sp>
        <p:nvSpPr>
          <p:cNvPr id="1346" name="PlaceHolder 2"/>
          <p:cNvSpPr>
            <a:spLocks noGrp="1"/>
          </p:cNvSpPr>
          <p:nvPr>
            <p:ph type="body"/>
          </p:nvPr>
        </p:nvSpPr>
        <p:spPr>
          <a:xfrm>
            <a:off x="914400" y="4356000"/>
            <a:ext cx="5027760" cy="413568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47"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1AA9C8E6-6528-4CEC-8099-C277EAECF7E9}"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5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8" name="PlaceHolder 1"/>
          <p:cNvSpPr>
            <a:spLocks noGrp="1"/>
          </p:cNvSpPr>
          <p:nvPr>
            <p:ph type="sldImg"/>
          </p:nvPr>
        </p:nvSpPr>
        <p:spPr>
          <a:xfrm>
            <a:off x="1000080" y="539640"/>
            <a:ext cx="4859280" cy="3645000"/>
          </a:xfrm>
          <a:prstGeom prst="rect">
            <a:avLst/>
          </a:prstGeom>
          <a:ln w="0">
            <a:noFill/>
          </a:ln>
        </p:spPr>
      </p:sp>
      <p:sp>
        <p:nvSpPr>
          <p:cNvPr id="1349" name="PlaceHolder 2"/>
          <p:cNvSpPr>
            <a:spLocks noGrp="1"/>
          </p:cNvSpPr>
          <p:nvPr>
            <p:ph type="body"/>
          </p:nvPr>
        </p:nvSpPr>
        <p:spPr>
          <a:xfrm>
            <a:off x="914400" y="4356000"/>
            <a:ext cx="5027760" cy="413568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50"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D62F66C4-E7C4-4A6A-8F31-90FF14BA3728}"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5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1" name="PlaceHolder 1"/>
          <p:cNvSpPr>
            <a:spLocks noGrp="1"/>
          </p:cNvSpPr>
          <p:nvPr>
            <p:ph type="sldImg"/>
          </p:nvPr>
        </p:nvSpPr>
        <p:spPr>
          <a:xfrm>
            <a:off x="1000080" y="539640"/>
            <a:ext cx="4859280" cy="3645000"/>
          </a:xfrm>
          <a:prstGeom prst="rect">
            <a:avLst/>
          </a:prstGeom>
          <a:ln w="0">
            <a:noFill/>
          </a:ln>
        </p:spPr>
      </p:sp>
      <p:sp>
        <p:nvSpPr>
          <p:cNvPr id="1352" name="PlaceHolder 2"/>
          <p:cNvSpPr>
            <a:spLocks noGrp="1"/>
          </p:cNvSpPr>
          <p:nvPr>
            <p:ph type="body"/>
          </p:nvPr>
        </p:nvSpPr>
        <p:spPr>
          <a:xfrm>
            <a:off x="914400" y="4356000"/>
            <a:ext cx="5027760" cy="413568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53"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06A30292-3403-4E0D-AFC4-FC11274621E1}"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5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4" name="PlaceHolder 1"/>
          <p:cNvSpPr>
            <a:spLocks noGrp="1"/>
          </p:cNvSpPr>
          <p:nvPr>
            <p:ph type="sldImg"/>
          </p:nvPr>
        </p:nvSpPr>
        <p:spPr>
          <a:xfrm>
            <a:off x="1000080" y="539640"/>
            <a:ext cx="4859280" cy="3645000"/>
          </a:xfrm>
          <a:prstGeom prst="rect">
            <a:avLst/>
          </a:prstGeom>
          <a:ln w="0">
            <a:noFill/>
          </a:ln>
        </p:spPr>
      </p:sp>
      <p:sp>
        <p:nvSpPr>
          <p:cNvPr id="1355" name="PlaceHolder 2"/>
          <p:cNvSpPr>
            <a:spLocks noGrp="1"/>
          </p:cNvSpPr>
          <p:nvPr>
            <p:ph type="body"/>
          </p:nvPr>
        </p:nvSpPr>
        <p:spPr>
          <a:xfrm>
            <a:off x="914400" y="4356000"/>
            <a:ext cx="5027760" cy="413568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56"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906DB154-42F0-4554-B299-1AABB97682CD}"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7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7" name="PlaceHolder 1"/>
          <p:cNvSpPr>
            <a:spLocks noGrp="1"/>
          </p:cNvSpPr>
          <p:nvPr>
            <p:ph type="sldImg"/>
          </p:nvPr>
        </p:nvSpPr>
        <p:spPr>
          <a:xfrm>
            <a:off x="1143000" y="685800"/>
            <a:ext cx="4572000" cy="3429000"/>
          </a:xfrm>
          <a:prstGeom prst="rect">
            <a:avLst/>
          </a:prstGeom>
          <a:ln w="0">
            <a:noFill/>
          </a:ln>
        </p:spPr>
      </p:sp>
      <p:sp>
        <p:nvSpPr>
          <p:cNvPr id="1358" name="PlaceHolder 2"/>
          <p:cNvSpPr>
            <a:spLocks noGrp="1"/>
          </p:cNvSpPr>
          <p:nvPr>
            <p:ph type="body"/>
          </p:nvPr>
        </p:nvSpPr>
        <p:spPr>
          <a:xfrm>
            <a:off x="685800" y="4343400"/>
            <a:ext cx="5486400" cy="411480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59"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D58C0F8F-A7EC-47F1-861F-5E80B2108416}"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7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0" name="PlaceHolder 1"/>
          <p:cNvSpPr>
            <a:spLocks noGrp="1"/>
          </p:cNvSpPr>
          <p:nvPr>
            <p:ph type="sldImg"/>
          </p:nvPr>
        </p:nvSpPr>
        <p:spPr>
          <a:xfrm>
            <a:off x="1143000" y="685800"/>
            <a:ext cx="4572000" cy="3429000"/>
          </a:xfrm>
          <a:prstGeom prst="rect">
            <a:avLst/>
          </a:prstGeom>
          <a:ln w="0">
            <a:noFill/>
          </a:ln>
        </p:spPr>
      </p:sp>
      <p:sp>
        <p:nvSpPr>
          <p:cNvPr id="1361" name="PlaceHolder 2"/>
          <p:cNvSpPr>
            <a:spLocks noGrp="1"/>
          </p:cNvSpPr>
          <p:nvPr>
            <p:ph type="body"/>
          </p:nvPr>
        </p:nvSpPr>
        <p:spPr>
          <a:xfrm>
            <a:off x="685800" y="4343400"/>
            <a:ext cx="5486400" cy="411480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62"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0BC1ACC8-41EE-479E-8235-F3AFA348268E}"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7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3" name="PlaceHolder 1"/>
          <p:cNvSpPr>
            <a:spLocks noGrp="1"/>
          </p:cNvSpPr>
          <p:nvPr>
            <p:ph type="sldImg"/>
          </p:nvPr>
        </p:nvSpPr>
        <p:spPr>
          <a:xfrm>
            <a:off x="1143000" y="685800"/>
            <a:ext cx="4572000" cy="3429000"/>
          </a:xfrm>
          <a:prstGeom prst="rect">
            <a:avLst/>
          </a:prstGeom>
          <a:ln w="0">
            <a:noFill/>
          </a:ln>
        </p:spPr>
      </p:sp>
      <p:sp>
        <p:nvSpPr>
          <p:cNvPr id="1364" name="PlaceHolder 2"/>
          <p:cNvSpPr>
            <a:spLocks noGrp="1"/>
          </p:cNvSpPr>
          <p:nvPr>
            <p:ph type="body"/>
          </p:nvPr>
        </p:nvSpPr>
        <p:spPr>
          <a:xfrm>
            <a:off x="685800" y="4343400"/>
            <a:ext cx="5486400" cy="411480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65"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BC613761-DB20-41FD-8048-E022AE4B8F73}"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notesSlides/notesSlide28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6" name="PlaceHolder 1"/>
          <p:cNvSpPr>
            <a:spLocks noGrp="1"/>
          </p:cNvSpPr>
          <p:nvPr>
            <p:ph type="sldImg"/>
          </p:nvPr>
        </p:nvSpPr>
        <p:spPr>
          <a:xfrm>
            <a:off x="1143000" y="685800"/>
            <a:ext cx="4572000" cy="3429000"/>
          </a:xfrm>
          <a:prstGeom prst="rect">
            <a:avLst/>
          </a:prstGeom>
          <a:ln w="0">
            <a:noFill/>
          </a:ln>
        </p:spPr>
      </p:sp>
      <p:sp>
        <p:nvSpPr>
          <p:cNvPr id="1367" name="PlaceHolder 2"/>
          <p:cNvSpPr>
            <a:spLocks noGrp="1"/>
          </p:cNvSpPr>
          <p:nvPr>
            <p:ph type="body"/>
          </p:nvPr>
        </p:nvSpPr>
        <p:spPr>
          <a:xfrm>
            <a:off x="685800" y="4343400"/>
            <a:ext cx="5486400" cy="4114800"/>
          </a:xfrm>
          <a:prstGeom prst="rect">
            <a:avLst/>
          </a:prstGeom>
          <a:noFill/>
          <a:ln w="0">
            <a:noFill/>
          </a:ln>
        </p:spPr>
        <p:txBody>
          <a:bodyPr lIns="0" rIns="0" tIns="0" bIns="0" anchor="t">
            <a:noAutofit/>
          </a:bodyPr>
          <a:p>
            <a:endParaRPr b="0" lang="en-US" sz="1200" spc="-1" strike="noStrike">
              <a:solidFill>
                <a:srgbClr val="000000"/>
              </a:solidFill>
              <a:latin typeface="Arial"/>
            </a:endParaRPr>
          </a:p>
        </p:txBody>
      </p:sp>
      <p:sp>
        <p:nvSpPr>
          <p:cNvPr id="1368" name="灯片编号占位符 1"/>
          <p:cNvSpPr/>
          <p:nvPr/>
        </p:nvSpPr>
        <p:spPr>
          <a:xfrm>
            <a:off x="3884760" y="8685360"/>
            <a:ext cx="2971800" cy="457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3BABC548-24A4-49B7-A516-E61F5EF93C2D}"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E272D2D1-D7ED-46A0-9B97-687ACAE236F7}" type="slidenum">
              <a:t>&lt;#&gt;</a:t>
            </a:fld>
          </a:p>
        </p:txBody>
      </p:sp>
      <p:sp>
        <p:nvSpPr>
          <p:cNvPr id="4" name="PlaceHolder 3"/>
          <p:cNvSpPr>
            <a:spLocks noGrp="1"/>
          </p:cNvSpPr>
          <p:nvPr>
            <p:ph type="dt" idx="3"/>
          </p:nvPr>
        </p:nvSpPr>
        <p:spPr/>
        <p:txBody>
          <a:bodyPr/>
          <a:p>
            <a:r>
              <a:rPr lang="zh-CN"/>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39" name="PlaceHolder 2"/>
          <p:cNvSpPr>
            <a:spLocks noGrp="1"/>
          </p:cNvSpPr>
          <p:nvPr>
            <p:ph/>
          </p:nvPr>
        </p:nvSpPr>
        <p:spPr>
          <a:xfrm>
            <a:off x="457200" y="1980720"/>
            <a:ext cx="822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40" name="PlaceHolder 3"/>
          <p:cNvSpPr>
            <a:spLocks noGrp="1"/>
          </p:cNvSpPr>
          <p:nvPr>
            <p:ph/>
          </p:nvPr>
        </p:nvSpPr>
        <p:spPr>
          <a:xfrm>
            <a:off x="457200" y="4010760"/>
            <a:ext cx="822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DF030FE0-C253-4291-8E7A-47834A103EB5}" type="slidenum">
              <a:t>&lt;#&gt;</a:t>
            </a:fld>
          </a:p>
        </p:txBody>
      </p:sp>
      <p:sp>
        <p:nvSpPr>
          <p:cNvPr id="7" name="PlaceHolder 6"/>
          <p:cNvSpPr>
            <a:spLocks noGrp="1"/>
          </p:cNvSpPr>
          <p:nvPr>
            <p:ph type="dt" idx="3"/>
          </p:nvPr>
        </p:nvSpPr>
        <p:spPr/>
        <p:txBody>
          <a:bodyPr/>
          <a:p>
            <a:r>
              <a:rPr lang="zh-CN"/>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42" name="PlaceHolder 2"/>
          <p:cNvSpPr>
            <a:spLocks noGrp="1"/>
          </p:cNvSpPr>
          <p:nvPr>
            <p:ph/>
          </p:nvPr>
        </p:nvSpPr>
        <p:spPr>
          <a:xfrm>
            <a:off x="457200" y="198072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43" name="PlaceHolder 3"/>
          <p:cNvSpPr>
            <a:spLocks noGrp="1"/>
          </p:cNvSpPr>
          <p:nvPr>
            <p:ph/>
          </p:nvPr>
        </p:nvSpPr>
        <p:spPr>
          <a:xfrm>
            <a:off x="4674240" y="198072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44" name="PlaceHolder 4"/>
          <p:cNvSpPr>
            <a:spLocks noGrp="1"/>
          </p:cNvSpPr>
          <p:nvPr>
            <p:ph/>
          </p:nvPr>
        </p:nvSpPr>
        <p:spPr>
          <a:xfrm>
            <a:off x="457200" y="401076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45" name="PlaceHolder 5"/>
          <p:cNvSpPr>
            <a:spLocks noGrp="1"/>
          </p:cNvSpPr>
          <p:nvPr>
            <p:ph/>
          </p:nvPr>
        </p:nvSpPr>
        <p:spPr>
          <a:xfrm>
            <a:off x="4674240" y="401076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6D78BA75-16BC-4756-B04B-6B03553A4FCE}" type="slidenum">
              <a:t>&lt;#&gt;</a:t>
            </a:fld>
          </a:p>
        </p:txBody>
      </p:sp>
      <p:sp>
        <p:nvSpPr>
          <p:cNvPr id="9" name="PlaceHolder 8"/>
          <p:cNvSpPr>
            <a:spLocks noGrp="1"/>
          </p:cNvSpPr>
          <p:nvPr>
            <p:ph type="dt" idx="3"/>
          </p:nvPr>
        </p:nvSpPr>
        <p:spPr/>
        <p:txBody>
          <a:bodyPr/>
          <a:p>
            <a:r>
              <a:rPr lang="zh-CN"/>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47" name="PlaceHolder 2"/>
          <p:cNvSpPr>
            <a:spLocks noGrp="1"/>
          </p:cNvSpPr>
          <p:nvPr>
            <p:ph/>
          </p:nvPr>
        </p:nvSpPr>
        <p:spPr>
          <a:xfrm>
            <a:off x="457200" y="1980720"/>
            <a:ext cx="264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48" name="PlaceHolder 3"/>
          <p:cNvSpPr>
            <a:spLocks noGrp="1"/>
          </p:cNvSpPr>
          <p:nvPr>
            <p:ph/>
          </p:nvPr>
        </p:nvSpPr>
        <p:spPr>
          <a:xfrm>
            <a:off x="3239640" y="1980720"/>
            <a:ext cx="264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49" name="PlaceHolder 4"/>
          <p:cNvSpPr>
            <a:spLocks noGrp="1"/>
          </p:cNvSpPr>
          <p:nvPr>
            <p:ph/>
          </p:nvPr>
        </p:nvSpPr>
        <p:spPr>
          <a:xfrm>
            <a:off x="6022080" y="1980720"/>
            <a:ext cx="264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50" name="PlaceHolder 5"/>
          <p:cNvSpPr>
            <a:spLocks noGrp="1"/>
          </p:cNvSpPr>
          <p:nvPr>
            <p:ph/>
          </p:nvPr>
        </p:nvSpPr>
        <p:spPr>
          <a:xfrm>
            <a:off x="457200" y="4010760"/>
            <a:ext cx="264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51" name="PlaceHolder 6"/>
          <p:cNvSpPr>
            <a:spLocks noGrp="1"/>
          </p:cNvSpPr>
          <p:nvPr>
            <p:ph/>
          </p:nvPr>
        </p:nvSpPr>
        <p:spPr>
          <a:xfrm>
            <a:off x="3239640" y="4010760"/>
            <a:ext cx="264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52" name="PlaceHolder 7"/>
          <p:cNvSpPr>
            <a:spLocks noGrp="1"/>
          </p:cNvSpPr>
          <p:nvPr>
            <p:ph/>
          </p:nvPr>
        </p:nvSpPr>
        <p:spPr>
          <a:xfrm>
            <a:off x="6022080" y="4010760"/>
            <a:ext cx="264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D139D7DB-37B0-4BAD-AA41-59776201D2C5}" type="slidenum">
              <a:t>&lt;#&gt;</a:t>
            </a:fld>
          </a:p>
        </p:txBody>
      </p:sp>
      <p:sp>
        <p:nvSpPr>
          <p:cNvPr id="11" name="PlaceHolder 10"/>
          <p:cNvSpPr>
            <a:spLocks noGrp="1"/>
          </p:cNvSpPr>
          <p:nvPr>
            <p:ph type="dt" idx="3"/>
          </p:nvPr>
        </p:nvSpPr>
        <p:spPr/>
        <p:txBody>
          <a:bodyPr/>
          <a:p>
            <a:r>
              <a:rPr lang="zh-CN"/>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043708FC-4F32-4708-BE7F-FE44601AD849}" type="slidenum">
              <a:t>&lt;#&gt;</a:t>
            </a:fld>
          </a:p>
        </p:txBody>
      </p:sp>
      <p:sp>
        <p:nvSpPr>
          <p:cNvPr id="4" name="PlaceHolder 3"/>
          <p:cNvSpPr>
            <a:spLocks noGrp="1"/>
          </p:cNvSpPr>
          <p:nvPr>
            <p:ph type="dt" idx="4"/>
          </p:nvPr>
        </p:nvSpPr>
        <p:spPr/>
        <p:txBody>
          <a:bodyPr/>
          <a:p>
            <a:r>
              <a:rPr lang="zh-CN"/>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73" name="PlaceHolder 2"/>
          <p:cNvSpPr>
            <a:spLocks noGrp="1"/>
          </p:cNvSpPr>
          <p:nvPr>
            <p:ph type="subTitle"/>
          </p:nvPr>
        </p:nvSpPr>
        <p:spPr>
          <a:xfrm>
            <a:off x="457200" y="1980720"/>
            <a:ext cx="8229600" cy="3886200"/>
          </a:xfrm>
          <a:prstGeom prst="rect">
            <a:avLst/>
          </a:prstGeom>
          <a:noFill/>
          <a:ln w="0">
            <a:noFill/>
          </a:ln>
        </p:spPr>
        <p:txBody>
          <a:bodyPr lIns="0" rIns="0" tIns="0" bIns="0" anchor="ctr">
            <a:noAutofit/>
          </a:bodyPr>
          <a:p>
            <a:pPr algn="ctr">
              <a:spcBef>
                <a:spcPts val="7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B7C3C7CE-5BBE-4EAA-AD2C-68D805D083D5}" type="slidenum">
              <a:t>&lt;#&gt;</a:t>
            </a:fld>
          </a:p>
        </p:txBody>
      </p:sp>
      <p:sp>
        <p:nvSpPr>
          <p:cNvPr id="6" name="PlaceHolder 5"/>
          <p:cNvSpPr>
            <a:spLocks noGrp="1"/>
          </p:cNvSpPr>
          <p:nvPr>
            <p:ph type="dt" idx="4"/>
          </p:nvPr>
        </p:nvSpPr>
        <p:spPr/>
        <p:txBody>
          <a:bodyPr/>
          <a:p>
            <a:r>
              <a:rPr lang="zh-CN"/>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75" name="PlaceHolder 2"/>
          <p:cNvSpPr>
            <a:spLocks noGrp="1"/>
          </p:cNvSpPr>
          <p:nvPr>
            <p:ph/>
          </p:nvPr>
        </p:nvSpPr>
        <p:spPr>
          <a:xfrm>
            <a:off x="457200" y="1980720"/>
            <a:ext cx="8229600" cy="388620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680340F9-E83A-49C1-9909-8619E6B89089}" type="slidenum">
              <a:t>&lt;#&gt;</a:t>
            </a:fld>
          </a:p>
        </p:txBody>
      </p:sp>
      <p:sp>
        <p:nvSpPr>
          <p:cNvPr id="6" name="PlaceHolder 5"/>
          <p:cNvSpPr>
            <a:spLocks noGrp="1"/>
          </p:cNvSpPr>
          <p:nvPr>
            <p:ph type="dt" idx="4"/>
          </p:nvPr>
        </p:nvSpPr>
        <p:spPr/>
        <p:txBody>
          <a:bodyPr/>
          <a:p>
            <a:r>
              <a:rPr lang="zh-CN"/>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77" name="PlaceHolder 2"/>
          <p:cNvSpPr>
            <a:spLocks noGrp="1"/>
          </p:cNvSpPr>
          <p:nvPr>
            <p:ph/>
          </p:nvPr>
        </p:nvSpPr>
        <p:spPr>
          <a:xfrm>
            <a:off x="457200" y="1980720"/>
            <a:ext cx="4015800" cy="388620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78" name="PlaceHolder 3"/>
          <p:cNvSpPr>
            <a:spLocks noGrp="1"/>
          </p:cNvSpPr>
          <p:nvPr>
            <p:ph/>
          </p:nvPr>
        </p:nvSpPr>
        <p:spPr>
          <a:xfrm>
            <a:off x="4674240" y="1980720"/>
            <a:ext cx="4015800" cy="388620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048C0A6B-033F-43D6-88BD-FE2E5A350823}" type="slidenum">
              <a:t>&lt;#&gt;</a:t>
            </a:fld>
          </a:p>
        </p:txBody>
      </p:sp>
      <p:sp>
        <p:nvSpPr>
          <p:cNvPr id="7" name="PlaceHolder 6"/>
          <p:cNvSpPr>
            <a:spLocks noGrp="1"/>
          </p:cNvSpPr>
          <p:nvPr>
            <p:ph type="dt" idx="4"/>
          </p:nvPr>
        </p:nvSpPr>
        <p:spPr/>
        <p:txBody>
          <a:bodyPr/>
          <a:p>
            <a:r>
              <a:rPr lang="zh-CN"/>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26517C42-E8E5-493F-9CD5-F73B71F6FA52}" type="slidenum">
              <a:t>&lt;#&gt;</a:t>
            </a:fld>
          </a:p>
        </p:txBody>
      </p:sp>
      <p:sp>
        <p:nvSpPr>
          <p:cNvPr id="5" name="PlaceHolder 4"/>
          <p:cNvSpPr>
            <a:spLocks noGrp="1"/>
          </p:cNvSpPr>
          <p:nvPr>
            <p:ph type="dt" idx="4"/>
          </p:nvPr>
        </p:nvSpPr>
        <p:spPr/>
        <p:txBody>
          <a:bodyPr/>
          <a:p>
            <a:r>
              <a:rPr lang="zh-CN"/>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80" name="PlaceHolder 1"/>
          <p:cNvSpPr>
            <a:spLocks noGrp="1"/>
          </p:cNvSpPr>
          <p:nvPr>
            <p:ph type="subTitle"/>
          </p:nvPr>
        </p:nvSpPr>
        <p:spPr>
          <a:xfrm>
            <a:off x="457200" y="457200"/>
            <a:ext cx="8229600" cy="6359400"/>
          </a:xfrm>
          <a:prstGeom prst="rect">
            <a:avLst/>
          </a:prstGeom>
          <a:noFill/>
          <a:ln w="0">
            <a:noFill/>
          </a:ln>
        </p:spPr>
        <p:txBody>
          <a:bodyPr lIns="0" rIns="0" tIns="0" bIns="0" anchor="ctr">
            <a:noAutofit/>
          </a:bodyPr>
          <a:p>
            <a:pPr algn="ctr">
              <a:spcBef>
                <a:spcPts val="7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A72F85C4-159B-4039-A806-5B2F1F0EAFDC}" type="slidenum">
              <a:t>&lt;#&gt;</a:t>
            </a:fld>
          </a:p>
        </p:txBody>
      </p:sp>
      <p:sp>
        <p:nvSpPr>
          <p:cNvPr id="5" name="PlaceHolder 4"/>
          <p:cNvSpPr>
            <a:spLocks noGrp="1"/>
          </p:cNvSpPr>
          <p:nvPr>
            <p:ph type="dt" idx="4"/>
          </p:nvPr>
        </p:nvSpPr>
        <p:spPr/>
        <p:txBody>
          <a:bodyPr/>
          <a:p>
            <a:r>
              <a:rPr lang="zh-CN"/>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82" name="PlaceHolder 2"/>
          <p:cNvSpPr>
            <a:spLocks noGrp="1"/>
          </p:cNvSpPr>
          <p:nvPr>
            <p:ph/>
          </p:nvPr>
        </p:nvSpPr>
        <p:spPr>
          <a:xfrm>
            <a:off x="457200" y="198072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83" name="PlaceHolder 3"/>
          <p:cNvSpPr>
            <a:spLocks noGrp="1"/>
          </p:cNvSpPr>
          <p:nvPr>
            <p:ph/>
          </p:nvPr>
        </p:nvSpPr>
        <p:spPr>
          <a:xfrm>
            <a:off x="4674240" y="1980720"/>
            <a:ext cx="4015800" cy="388620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84" name="PlaceHolder 4"/>
          <p:cNvSpPr>
            <a:spLocks noGrp="1"/>
          </p:cNvSpPr>
          <p:nvPr>
            <p:ph/>
          </p:nvPr>
        </p:nvSpPr>
        <p:spPr>
          <a:xfrm>
            <a:off x="457200" y="401076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540A151E-C90F-4774-B9E9-596A20ED664F}" type="slidenum">
              <a:t>&lt;#&gt;</a:t>
            </a:fld>
          </a:p>
        </p:txBody>
      </p:sp>
      <p:sp>
        <p:nvSpPr>
          <p:cNvPr id="8" name="PlaceHolder 7"/>
          <p:cNvSpPr>
            <a:spLocks noGrp="1"/>
          </p:cNvSpPr>
          <p:nvPr>
            <p:ph type="dt" idx="4"/>
          </p:nvPr>
        </p:nvSpPr>
        <p:spPr/>
        <p:txBody>
          <a:bodyPr/>
          <a:p>
            <a:r>
              <a:rPr lang="zh-CN"/>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18" name="PlaceHolder 2"/>
          <p:cNvSpPr>
            <a:spLocks noGrp="1"/>
          </p:cNvSpPr>
          <p:nvPr>
            <p:ph type="subTitle"/>
          </p:nvPr>
        </p:nvSpPr>
        <p:spPr>
          <a:xfrm>
            <a:off x="457200" y="1980720"/>
            <a:ext cx="8229600" cy="3886200"/>
          </a:xfrm>
          <a:prstGeom prst="rect">
            <a:avLst/>
          </a:prstGeom>
          <a:noFill/>
          <a:ln w="0">
            <a:noFill/>
          </a:ln>
        </p:spPr>
        <p:txBody>
          <a:bodyPr lIns="0" rIns="0" tIns="0" bIns="0" anchor="ctr">
            <a:noAutofit/>
          </a:bodyPr>
          <a:p>
            <a:pPr algn="ctr">
              <a:spcBef>
                <a:spcPts val="7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15980A28-8DDE-44FD-8189-BAF96849596E}" type="slidenum">
              <a:t>&lt;#&gt;</a:t>
            </a:fld>
          </a:p>
        </p:txBody>
      </p:sp>
      <p:sp>
        <p:nvSpPr>
          <p:cNvPr id="6" name="PlaceHolder 5"/>
          <p:cNvSpPr>
            <a:spLocks noGrp="1"/>
          </p:cNvSpPr>
          <p:nvPr>
            <p:ph type="dt" idx="3"/>
          </p:nvPr>
        </p:nvSpPr>
        <p:spPr/>
        <p:txBody>
          <a:bodyPr/>
          <a:p>
            <a:r>
              <a:rPr lang="zh-CN"/>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86" name="PlaceHolder 2"/>
          <p:cNvSpPr>
            <a:spLocks noGrp="1"/>
          </p:cNvSpPr>
          <p:nvPr>
            <p:ph/>
          </p:nvPr>
        </p:nvSpPr>
        <p:spPr>
          <a:xfrm>
            <a:off x="457200" y="1980720"/>
            <a:ext cx="4015800" cy="388620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87" name="PlaceHolder 3"/>
          <p:cNvSpPr>
            <a:spLocks noGrp="1"/>
          </p:cNvSpPr>
          <p:nvPr>
            <p:ph/>
          </p:nvPr>
        </p:nvSpPr>
        <p:spPr>
          <a:xfrm>
            <a:off x="4674240" y="198072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88" name="PlaceHolder 4"/>
          <p:cNvSpPr>
            <a:spLocks noGrp="1"/>
          </p:cNvSpPr>
          <p:nvPr>
            <p:ph/>
          </p:nvPr>
        </p:nvSpPr>
        <p:spPr>
          <a:xfrm>
            <a:off x="4674240" y="401076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43A28C2C-5EDB-4420-BF8F-F696F8A669AD}" type="slidenum">
              <a:t>&lt;#&gt;</a:t>
            </a:fld>
          </a:p>
        </p:txBody>
      </p:sp>
      <p:sp>
        <p:nvSpPr>
          <p:cNvPr id="8" name="PlaceHolder 7"/>
          <p:cNvSpPr>
            <a:spLocks noGrp="1"/>
          </p:cNvSpPr>
          <p:nvPr>
            <p:ph type="dt" idx="4"/>
          </p:nvPr>
        </p:nvSpPr>
        <p:spPr/>
        <p:txBody>
          <a:bodyPr/>
          <a:p>
            <a:r>
              <a:rPr lang="zh-CN"/>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90" name="PlaceHolder 2"/>
          <p:cNvSpPr>
            <a:spLocks noGrp="1"/>
          </p:cNvSpPr>
          <p:nvPr>
            <p:ph/>
          </p:nvPr>
        </p:nvSpPr>
        <p:spPr>
          <a:xfrm>
            <a:off x="457200" y="198072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91" name="PlaceHolder 3"/>
          <p:cNvSpPr>
            <a:spLocks noGrp="1"/>
          </p:cNvSpPr>
          <p:nvPr>
            <p:ph/>
          </p:nvPr>
        </p:nvSpPr>
        <p:spPr>
          <a:xfrm>
            <a:off x="4674240" y="198072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92" name="PlaceHolder 4"/>
          <p:cNvSpPr>
            <a:spLocks noGrp="1"/>
          </p:cNvSpPr>
          <p:nvPr>
            <p:ph/>
          </p:nvPr>
        </p:nvSpPr>
        <p:spPr>
          <a:xfrm>
            <a:off x="457200" y="4010760"/>
            <a:ext cx="822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1C55D307-2D72-433E-A100-BFE7D8376FA6}" type="slidenum">
              <a:t>&lt;#&gt;</a:t>
            </a:fld>
          </a:p>
        </p:txBody>
      </p:sp>
      <p:sp>
        <p:nvSpPr>
          <p:cNvPr id="8" name="PlaceHolder 7"/>
          <p:cNvSpPr>
            <a:spLocks noGrp="1"/>
          </p:cNvSpPr>
          <p:nvPr>
            <p:ph type="dt" idx="4"/>
          </p:nvPr>
        </p:nvSpPr>
        <p:spPr/>
        <p:txBody>
          <a:bodyPr/>
          <a:p>
            <a:r>
              <a:rPr lang="zh-CN"/>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94" name="PlaceHolder 2"/>
          <p:cNvSpPr>
            <a:spLocks noGrp="1"/>
          </p:cNvSpPr>
          <p:nvPr>
            <p:ph/>
          </p:nvPr>
        </p:nvSpPr>
        <p:spPr>
          <a:xfrm>
            <a:off x="457200" y="1980720"/>
            <a:ext cx="822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95" name="PlaceHolder 3"/>
          <p:cNvSpPr>
            <a:spLocks noGrp="1"/>
          </p:cNvSpPr>
          <p:nvPr>
            <p:ph/>
          </p:nvPr>
        </p:nvSpPr>
        <p:spPr>
          <a:xfrm>
            <a:off x="457200" y="4010760"/>
            <a:ext cx="822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33E6AA58-6AB7-4633-89DE-17384D7FE38E}" type="slidenum">
              <a:t>&lt;#&gt;</a:t>
            </a:fld>
          </a:p>
        </p:txBody>
      </p:sp>
      <p:sp>
        <p:nvSpPr>
          <p:cNvPr id="7" name="PlaceHolder 6"/>
          <p:cNvSpPr>
            <a:spLocks noGrp="1"/>
          </p:cNvSpPr>
          <p:nvPr>
            <p:ph type="dt" idx="4"/>
          </p:nvPr>
        </p:nvSpPr>
        <p:spPr/>
        <p:txBody>
          <a:bodyPr/>
          <a:p>
            <a:r>
              <a:rPr lang="zh-CN"/>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97" name="PlaceHolder 2"/>
          <p:cNvSpPr>
            <a:spLocks noGrp="1"/>
          </p:cNvSpPr>
          <p:nvPr>
            <p:ph/>
          </p:nvPr>
        </p:nvSpPr>
        <p:spPr>
          <a:xfrm>
            <a:off x="457200" y="198072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98" name="PlaceHolder 3"/>
          <p:cNvSpPr>
            <a:spLocks noGrp="1"/>
          </p:cNvSpPr>
          <p:nvPr>
            <p:ph/>
          </p:nvPr>
        </p:nvSpPr>
        <p:spPr>
          <a:xfrm>
            <a:off x="4674240" y="198072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99" name="PlaceHolder 4"/>
          <p:cNvSpPr>
            <a:spLocks noGrp="1"/>
          </p:cNvSpPr>
          <p:nvPr>
            <p:ph/>
          </p:nvPr>
        </p:nvSpPr>
        <p:spPr>
          <a:xfrm>
            <a:off x="457200" y="401076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100" name="PlaceHolder 5"/>
          <p:cNvSpPr>
            <a:spLocks noGrp="1"/>
          </p:cNvSpPr>
          <p:nvPr>
            <p:ph/>
          </p:nvPr>
        </p:nvSpPr>
        <p:spPr>
          <a:xfrm>
            <a:off x="4674240" y="401076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7" name="PlaceHolder 6"/>
          <p:cNvSpPr>
            <a:spLocks noGrp="1"/>
          </p:cNvSpPr>
          <p:nvPr>
            <p:ph type="ftr" idx="5"/>
          </p:nvPr>
        </p:nvSpPr>
        <p:spPr/>
        <p:txBody>
          <a:bodyPr/>
          <a:p>
            <a:r>
              <a:t>Footer</a:t>
            </a:r>
          </a:p>
        </p:txBody>
      </p:sp>
      <p:sp>
        <p:nvSpPr>
          <p:cNvPr id="8" name="PlaceHolder 7"/>
          <p:cNvSpPr>
            <a:spLocks noGrp="1"/>
          </p:cNvSpPr>
          <p:nvPr>
            <p:ph type="sldNum" idx="6"/>
          </p:nvPr>
        </p:nvSpPr>
        <p:spPr/>
        <p:txBody>
          <a:bodyPr/>
          <a:p>
            <a:fld id="{2E30820D-F684-48C6-A616-D5137C9C22EA}" type="slidenum">
              <a:t>&lt;#&gt;</a:t>
            </a:fld>
          </a:p>
        </p:txBody>
      </p:sp>
      <p:sp>
        <p:nvSpPr>
          <p:cNvPr id="9" name="PlaceHolder 8"/>
          <p:cNvSpPr>
            <a:spLocks noGrp="1"/>
          </p:cNvSpPr>
          <p:nvPr>
            <p:ph type="dt" idx="4"/>
          </p:nvPr>
        </p:nvSpPr>
        <p:spPr/>
        <p:txBody>
          <a:bodyPr/>
          <a:p>
            <a:r>
              <a:rPr lang="zh-CN"/>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102" name="PlaceHolder 2"/>
          <p:cNvSpPr>
            <a:spLocks noGrp="1"/>
          </p:cNvSpPr>
          <p:nvPr>
            <p:ph/>
          </p:nvPr>
        </p:nvSpPr>
        <p:spPr>
          <a:xfrm>
            <a:off x="457200" y="1980720"/>
            <a:ext cx="264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103" name="PlaceHolder 3"/>
          <p:cNvSpPr>
            <a:spLocks noGrp="1"/>
          </p:cNvSpPr>
          <p:nvPr>
            <p:ph/>
          </p:nvPr>
        </p:nvSpPr>
        <p:spPr>
          <a:xfrm>
            <a:off x="3239640" y="1980720"/>
            <a:ext cx="264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104" name="PlaceHolder 4"/>
          <p:cNvSpPr>
            <a:spLocks noGrp="1"/>
          </p:cNvSpPr>
          <p:nvPr>
            <p:ph/>
          </p:nvPr>
        </p:nvSpPr>
        <p:spPr>
          <a:xfrm>
            <a:off x="6022080" y="1980720"/>
            <a:ext cx="264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105" name="PlaceHolder 5"/>
          <p:cNvSpPr>
            <a:spLocks noGrp="1"/>
          </p:cNvSpPr>
          <p:nvPr>
            <p:ph/>
          </p:nvPr>
        </p:nvSpPr>
        <p:spPr>
          <a:xfrm>
            <a:off x="457200" y="4010760"/>
            <a:ext cx="264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106" name="PlaceHolder 6"/>
          <p:cNvSpPr>
            <a:spLocks noGrp="1"/>
          </p:cNvSpPr>
          <p:nvPr>
            <p:ph/>
          </p:nvPr>
        </p:nvSpPr>
        <p:spPr>
          <a:xfrm>
            <a:off x="3239640" y="4010760"/>
            <a:ext cx="264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107" name="PlaceHolder 7"/>
          <p:cNvSpPr>
            <a:spLocks noGrp="1"/>
          </p:cNvSpPr>
          <p:nvPr>
            <p:ph/>
          </p:nvPr>
        </p:nvSpPr>
        <p:spPr>
          <a:xfrm>
            <a:off x="6022080" y="4010760"/>
            <a:ext cx="264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9" name="PlaceHolder 8"/>
          <p:cNvSpPr>
            <a:spLocks noGrp="1"/>
          </p:cNvSpPr>
          <p:nvPr>
            <p:ph type="ftr" idx="5"/>
          </p:nvPr>
        </p:nvSpPr>
        <p:spPr/>
        <p:txBody>
          <a:bodyPr/>
          <a:p>
            <a:r>
              <a:t>Footer</a:t>
            </a:r>
          </a:p>
        </p:txBody>
      </p:sp>
      <p:sp>
        <p:nvSpPr>
          <p:cNvPr id="10" name="PlaceHolder 9"/>
          <p:cNvSpPr>
            <a:spLocks noGrp="1"/>
          </p:cNvSpPr>
          <p:nvPr>
            <p:ph type="sldNum" idx="6"/>
          </p:nvPr>
        </p:nvSpPr>
        <p:spPr/>
        <p:txBody>
          <a:bodyPr/>
          <a:p>
            <a:fld id="{05A642FB-372F-4B7C-82FB-3BEB963600DD}" type="slidenum">
              <a:t>&lt;#&gt;</a:t>
            </a:fld>
          </a:p>
        </p:txBody>
      </p:sp>
      <p:sp>
        <p:nvSpPr>
          <p:cNvPr id="11" name="PlaceHolder 10"/>
          <p:cNvSpPr>
            <a:spLocks noGrp="1"/>
          </p:cNvSpPr>
          <p:nvPr>
            <p:ph type="dt" idx="4"/>
          </p:nvPr>
        </p:nvSpPr>
        <p:spPr/>
        <p:txBody>
          <a:bodyPr/>
          <a:p>
            <a:r>
              <a:rPr lang="zh-CN"/>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20" name="PlaceHolder 2"/>
          <p:cNvSpPr>
            <a:spLocks noGrp="1"/>
          </p:cNvSpPr>
          <p:nvPr>
            <p:ph/>
          </p:nvPr>
        </p:nvSpPr>
        <p:spPr>
          <a:xfrm>
            <a:off x="457200" y="1980720"/>
            <a:ext cx="8229600" cy="388620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BCDA917B-DD68-4A80-BC0C-9C8AFCA21B10}" type="slidenum">
              <a:t>&lt;#&gt;</a:t>
            </a:fld>
          </a:p>
        </p:txBody>
      </p:sp>
      <p:sp>
        <p:nvSpPr>
          <p:cNvPr id="6" name="PlaceHolder 5"/>
          <p:cNvSpPr>
            <a:spLocks noGrp="1"/>
          </p:cNvSpPr>
          <p:nvPr>
            <p:ph type="dt" idx="3"/>
          </p:nvPr>
        </p:nvSpPr>
        <p:spPr/>
        <p:txBody>
          <a:bodyPr/>
          <a:p>
            <a:r>
              <a:rPr lang="zh-CN"/>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22" name="PlaceHolder 2"/>
          <p:cNvSpPr>
            <a:spLocks noGrp="1"/>
          </p:cNvSpPr>
          <p:nvPr>
            <p:ph/>
          </p:nvPr>
        </p:nvSpPr>
        <p:spPr>
          <a:xfrm>
            <a:off x="457200" y="1980720"/>
            <a:ext cx="4015800" cy="388620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23" name="PlaceHolder 3"/>
          <p:cNvSpPr>
            <a:spLocks noGrp="1"/>
          </p:cNvSpPr>
          <p:nvPr>
            <p:ph/>
          </p:nvPr>
        </p:nvSpPr>
        <p:spPr>
          <a:xfrm>
            <a:off x="4674240" y="1980720"/>
            <a:ext cx="4015800" cy="388620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2DD9EBA-6A41-47A9-AE96-D51DF958960C}" type="slidenum">
              <a:t>&lt;#&gt;</a:t>
            </a:fld>
          </a:p>
        </p:txBody>
      </p:sp>
      <p:sp>
        <p:nvSpPr>
          <p:cNvPr id="7" name="PlaceHolder 6"/>
          <p:cNvSpPr>
            <a:spLocks noGrp="1"/>
          </p:cNvSpPr>
          <p:nvPr>
            <p:ph type="dt" idx="3"/>
          </p:nvPr>
        </p:nvSpPr>
        <p:spPr/>
        <p:txBody>
          <a:bodyPr/>
          <a:p>
            <a:r>
              <a:rPr lang="zh-CN"/>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82833282-DF29-4B83-B33D-59CAB14FCE63}" type="slidenum">
              <a:t>&lt;#&gt;</a:t>
            </a:fld>
          </a:p>
        </p:txBody>
      </p:sp>
      <p:sp>
        <p:nvSpPr>
          <p:cNvPr id="5" name="PlaceHolder 4"/>
          <p:cNvSpPr>
            <a:spLocks noGrp="1"/>
          </p:cNvSpPr>
          <p:nvPr>
            <p:ph type="dt" idx="3"/>
          </p:nvPr>
        </p:nvSpPr>
        <p:spPr/>
        <p:txBody>
          <a:bodyPr/>
          <a:p>
            <a:r>
              <a:rPr lang="zh-CN"/>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5" name="PlaceHolder 1"/>
          <p:cNvSpPr>
            <a:spLocks noGrp="1"/>
          </p:cNvSpPr>
          <p:nvPr>
            <p:ph type="subTitle"/>
          </p:nvPr>
        </p:nvSpPr>
        <p:spPr>
          <a:xfrm>
            <a:off x="457200" y="457200"/>
            <a:ext cx="8229600" cy="6359400"/>
          </a:xfrm>
          <a:prstGeom prst="rect">
            <a:avLst/>
          </a:prstGeom>
          <a:noFill/>
          <a:ln w="0">
            <a:noFill/>
          </a:ln>
        </p:spPr>
        <p:txBody>
          <a:bodyPr lIns="0" rIns="0" tIns="0" bIns="0" anchor="ctr">
            <a:noAutofit/>
          </a:bodyPr>
          <a:p>
            <a:pPr algn="ctr">
              <a:spcBef>
                <a:spcPts val="7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5C15D0D-07E8-4620-8B3B-7A16B585F6A3}" type="slidenum">
              <a:t>&lt;#&gt;</a:t>
            </a:fld>
          </a:p>
        </p:txBody>
      </p:sp>
      <p:sp>
        <p:nvSpPr>
          <p:cNvPr id="5" name="PlaceHolder 4"/>
          <p:cNvSpPr>
            <a:spLocks noGrp="1"/>
          </p:cNvSpPr>
          <p:nvPr>
            <p:ph type="dt" idx="3"/>
          </p:nvPr>
        </p:nvSpPr>
        <p:spPr/>
        <p:txBody>
          <a:bodyPr/>
          <a:p>
            <a:r>
              <a:rPr lang="zh-CN"/>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27" name="PlaceHolder 2"/>
          <p:cNvSpPr>
            <a:spLocks noGrp="1"/>
          </p:cNvSpPr>
          <p:nvPr>
            <p:ph/>
          </p:nvPr>
        </p:nvSpPr>
        <p:spPr>
          <a:xfrm>
            <a:off x="457200" y="198072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28" name="PlaceHolder 3"/>
          <p:cNvSpPr>
            <a:spLocks noGrp="1"/>
          </p:cNvSpPr>
          <p:nvPr>
            <p:ph/>
          </p:nvPr>
        </p:nvSpPr>
        <p:spPr>
          <a:xfrm>
            <a:off x="4674240" y="1980720"/>
            <a:ext cx="4015800" cy="388620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29" name="PlaceHolder 4"/>
          <p:cNvSpPr>
            <a:spLocks noGrp="1"/>
          </p:cNvSpPr>
          <p:nvPr>
            <p:ph/>
          </p:nvPr>
        </p:nvSpPr>
        <p:spPr>
          <a:xfrm>
            <a:off x="457200" y="401076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6D69E64-65E9-464B-9389-31ADB3BA6DFB}" type="slidenum">
              <a:t>&lt;#&gt;</a:t>
            </a:fld>
          </a:p>
        </p:txBody>
      </p:sp>
      <p:sp>
        <p:nvSpPr>
          <p:cNvPr id="8" name="PlaceHolder 7"/>
          <p:cNvSpPr>
            <a:spLocks noGrp="1"/>
          </p:cNvSpPr>
          <p:nvPr>
            <p:ph type="dt" idx="3"/>
          </p:nvPr>
        </p:nvSpPr>
        <p:spPr/>
        <p:txBody>
          <a:bodyPr/>
          <a:p>
            <a:r>
              <a:rPr lang="zh-CN"/>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31" name="PlaceHolder 2"/>
          <p:cNvSpPr>
            <a:spLocks noGrp="1"/>
          </p:cNvSpPr>
          <p:nvPr>
            <p:ph/>
          </p:nvPr>
        </p:nvSpPr>
        <p:spPr>
          <a:xfrm>
            <a:off x="457200" y="1980720"/>
            <a:ext cx="4015800" cy="388620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32" name="PlaceHolder 3"/>
          <p:cNvSpPr>
            <a:spLocks noGrp="1"/>
          </p:cNvSpPr>
          <p:nvPr>
            <p:ph/>
          </p:nvPr>
        </p:nvSpPr>
        <p:spPr>
          <a:xfrm>
            <a:off x="4674240" y="198072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33" name="PlaceHolder 4"/>
          <p:cNvSpPr>
            <a:spLocks noGrp="1"/>
          </p:cNvSpPr>
          <p:nvPr>
            <p:ph/>
          </p:nvPr>
        </p:nvSpPr>
        <p:spPr>
          <a:xfrm>
            <a:off x="4674240" y="401076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270D2222-8555-4396-82E3-B5F09802AB1B}" type="slidenum">
              <a:t>&lt;#&gt;</a:t>
            </a:fld>
          </a:p>
        </p:txBody>
      </p:sp>
      <p:sp>
        <p:nvSpPr>
          <p:cNvPr id="8" name="PlaceHolder 7"/>
          <p:cNvSpPr>
            <a:spLocks noGrp="1"/>
          </p:cNvSpPr>
          <p:nvPr>
            <p:ph type="dt" idx="3"/>
          </p:nvPr>
        </p:nvSpPr>
        <p:spPr/>
        <p:txBody>
          <a:bodyPr/>
          <a:p>
            <a:r>
              <a:rPr lang="zh-CN"/>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35" name="PlaceHolder 2"/>
          <p:cNvSpPr>
            <a:spLocks noGrp="1"/>
          </p:cNvSpPr>
          <p:nvPr>
            <p:ph/>
          </p:nvPr>
        </p:nvSpPr>
        <p:spPr>
          <a:xfrm>
            <a:off x="457200" y="198072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36" name="PlaceHolder 3"/>
          <p:cNvSpPr>
            <a:spLocks noGrp="1"/>
          </p:cNvSpPr>
          <p:nvPr>
            <p:ph/>
          </p:nvPr>
        </p:nvSpPr>
        <p:spPr>
          <a:xfrm>
            <a:off x="4674240" y="1980720"/>
            <a:ext cx="40158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37" name="PlaceHolder 4"/>
          <p:cNvSpPr>
            <a:spLocks noGrp="1"/>
          </p:cNvSpPr>
          <p:nvPr>
            <p:ph/>
          </p:nvPr>
        </p:nvSpPr>
        <p:spPr>
          <a:xfrm>
            <a:off x="457200" y="4010760"/>
            <a:ext cx="8229600" cy="185364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A292E1A-CA44-4D9D-86C6-E44498945076}" type="slidenum">
              <a:t>&lt;#&gt;</a:t>
            </a:fld>
          </a:p>
        </p:txBody>
      </p:sp>
      <p:sp>
        <p:nvSpPr>
          <p:cNvPr id="8" name="PlaceHolder 7"/>
          <p:cNvSpPr>
            <a:spLocks noGrp="1"/>
          </p:cNvSpPr>
          <p:nvPr>
            <p:ph type="dt" idx="3"/>
          </p:nvPr>
        </p:nvSpPr>
        <p:spPr/>
        <p:txBody>
          <a:bodyPr/>
          <a:p>
            <a:r>
              <a:rPr lang="zh-CN"/>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oleObject" Target="../embeddings/oleObject1.bin"/><Relationship Id="rId3" Type="http://schemas.openxmlformats.org/officeDocument/2006/relationships/image" Target="../media/image1.wmf"/><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ftr" idx="1"/>
          </p:nvPr>
        </p:nvSpPr>
        <p:spPr>
          <a:xfrm>
            <a:off x="3124080" y="6248520"/>
            <a:ext cx="2895840" cy="457200"/>
          </a:xfrm>
          <a:prstGeom prst="rect">
            <a:avLst/>
          </a:prstGeom>
          <a:noFill/>
          <a:ln w="0">
            <a:noFill/>
          </a:ln>
        </p:spPr>
        <p:txBody>
          <a:bodyPr lIns="90000" rIns="90000" tIns="46800" bIns="46800" anchor="b">
            <a:noAutofit/>
          </a:bodyPr>
          <a:lstStyle>
            <a:lvl1pPr>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sz="1200" spc="-1" strike="noStrike">
                <a:solidFill>
                  <a:srgbClr val="000000"/>
                </a:solidFill>
                <a:latin typeface="Arial"/>
              </a:defRPr>
            </a:lvl1pPr>
          </a:lstStyle>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
        <p:nvSpPr>
          <p:cNvPr id="1" name="PlaceHolder 2"/>
          <p:cNvSpPr>
            <a:spLocks noGrp="1"/>
          </p:cNvSpPr>
          <p:nvPr>
            <p:ph type="sldNum" idx="2"/>
          </p:nvPr>
        </p:nvSpPr>
        <p:spPr>
          <a:xfrm>
            <a:off x="6552720" y="6248520"/>
            <a:ext cx="2133720" cy="457200"/>
          </a:xfrm>
          <a:prstGeom prst="rect">
            <a:avLst/>
          </a:prstGeom>
          <a:noFill/>
          <a:ln w="0">
            <a:noFill/>
          </a:ln>
        </p:spPr>
        <p:txBody>
          <a:bodyPr lIns="90000" rIns="90000" tIns="46800" bIns="46800" anchor="b">
            <a:noAutofit/>
          </a:bodyPr>
          <a:lstStyle>
            <a:lvl1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zh-CN" sz="1200" spc="-1" strike="noStrike">
                <a:solidFill>
                  <a:srgbClr val="000000"/>
                </a:solidFill>
                <a:latin typeface="Arial"/>
              </a:defRPr>
            </a:lvl1pPr>
          </a:lstStyle>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55722F8C-39AD-4151-A828-8B438236410D}" type="slidenum">
              <a:rPr b="0" lang="zh-CN" sz="1200" spc="-1" strike="noStrike">
                <a:solidFill>
                  <a:srgbClr val="000000"/>
                </a:solidFill>
                <a:latin typeface="Arial"/>
              </a:rPr>
              <a:t>&lt;number&gt;</a:t>
            </a:fld>
            <a:endParaRPr b="0" lang="en-US" sz="1200" spc="-1" strike="noStrike">
              <a:solidFill>
                <a:srgbClr val="000000"/>
              </a:solidFill>
              <a:latin typeface="Arial"/>
            </a:endParaRPr>
          </a:p>
        </p:txBody>
      </p:sp>
      <p:grpSp>
        <p:nvGrpSpPr>
          <p:cNvPr id="2" name="组合 881667"/>
          <p:cNvGrpSpPr/>
          <p:nvPr/>
        </p:nvGrpSpPr>
        <p:grpSpPr>
          <a:xfrm>
            <a:off x="0" y="0"/>
            <a:ext cx="9144000" cy="546120"/>
            <a:chOff x="0" y="0"/>
            <a:chExt cx="9144000" cy="546120"/>
          </a:xfrm>
        </p:grpSpPr>
        <p:sp>
          <p:nvSpPr>
            <p:cNvPr id="3" name="矩形 881668"/>
            <p:cNvSpPr/>
            <p:nvPr/>
          </p:nvSpPr>
          <p:spPr>
            <a:xfrm>
              <a:off x="0" y="0"/>
              <a:ext cx="285840" cy="533520"/>
            </a:xfrm>
            <a:prstGeom prst="rect">
              <a:avLst/>
            </a:prstGeom>
            <a:gradFill rotWithShape="0">
              <a:gsLst>
                <a:gs pos="0">
                  <a:srgbClr val="cccce6"/>
                </a:gs>
                <a:gs pos="100000">
                  <a:srgbClr val="ffffff"/>
                </a:gs>
              </a:gsLst>
              <a:lin ang="0"/>
            </a:gradFill>
            <a:ln w="0">
              <a:noFill/>
            </a:ln>
          </p:spPr>
          <p:style>
            <a:lnRef idx="0"/>
            <a:fillRef idx="0"/>
            <a:effectRef idx="0"/>
            <a:fontRef idx="minor"/>
          </p:style>
        </p:sp>
        <p:sp>
          <p:nvSpPr>
            <p:cNvPr id="4" name="矩形 881669"/>
            <p:cNvSpPr/>
            <p:nvPr/>
          </p:nvSpPr>
          <p:spPr>
            <a:xfrm>
              <a:off x="412920" y="135000"/>
              <a:ext cx="8731080" cy="274680"/>
            </a:xfrm>
            <a:prstGeom prst="rect">
              <a:avLst/>
            </a:prstGeom>
            <a:gradFill rotWithShape="0">
              <a:gsLst>
                <a:gs pos="0">
                  <a:srgbClr val="00007d"/>
                </a:gs>
                <a:gs pos="100000">
                  <a:srgbClr val="ffffff"/>
                </a:gs>
              </a:gsLst>
              <a:lin ang="0"/>
            </a:gradFill>
            <a:ln w="0">
              <a:noFill/>
            </a:ln>
          </p:spPr>
          <p:style>
            <a:lnRef idx="0"/>
            <a:fillRef idx="0"/>
            <a:effectRef idx="0"/>
            <a:fontRef idx="minor"/>
          </p:style>
        </p:sp>
        <p:sp>
          <p:nvSpPr>
            <p:cNvPr id="5" name="矩形 881670"/>
            <p:cNvSpPr/>
            <p:nvPr/>
          </p:nvSpPr>
          <p:spPr>
            <a:xfrm>
              <a:off x="409680" y="135000"/>
              <a:ext cx="137880" cy="141120"/>
            </a:xfrm>
            <a:prstGeom prst="rect">
              <a:avLst/>
            </a:prstGeom>
            <a:solidFill>
              <a:srgbClr val="cccce6"/>
            </a:solidFill>
            <a:ln w="0">
              <a:noFill/>
            </a:ln>
          </p:spPr>
          <p:style>
            <a:lnRef idx="0"/>
            <a:fillRef idx="0"/>
            <a:effectRef idx="0"/>
            <a:fontRef idx="minor"/>
          </p:style>
        </p:sp>
        <p:sp>
          <p:nvSpPr>
            <p:cNvPr id="6" name="矩形 881671"/>
            <p:cNvSpPr/>
            <p:nvPr/>
          </p:nvSpPr>
          <p:spPr>
            <a:xfrm>
              <a:off x="547560" y="0"/>
              <a:ext cx="139680" cy="138240"/>
            </a:xfrm>
            <a:prstGeom prst="rect">
              <a:avLst/>
            </a:prstGeom>
            <a:solidFill>
              <a:srgbClr val="cccce6"/>
            </a:solidFill>
            <a:ln w="0">
              <a:noFill/>
            </a:ln>
          </p:spPr>
          <p:style>
            <a:lnRef idx="0"/>
            <a:fillRef idx="0"/>
            <a:effectRef idx="0"/>
            <a:fontRef idx="minor"/>
          </p:style>
        </p:sp>
        <p:sp>
          <p:nvSpPr>
            <p:cNvPr id="7" name="矩形 881672"/>
            <p:cNvSpPr/>
            <p:nvPr/>
          </p:nvSpPr>
          <p:spPr>
            <a:xfrm>
              <a:off x="547560" y="135000"/>
              <a:ext cx="139680" cy="141120"/>
            </a:xfrm>
            <a:prstGeom prst="rect">
              <a:avLst/>
            </a:prstGeom>
            <a:solidFill>
              <a:srgbClr val="9999cc"/>
            </a:solidFill>
            <a:ln w="0">
              <a:noFill/>
            </a:ln>
          </p:spPr>
          <p:style>
            <a:lnRef idx="0"/>
            <a:fillRef idx="0"/>
            <a:effectRef idx="0"/>
            <a:fontRef idx="minor"/>
          </p:style>
        </p:sp>
        <p:sp>
          <p:nvSpPr>
            <p:cNvPr id="8" name="矩形 881673"/>
            <p:cNvSpPr/>
            <p:nvPr/>
          </p:nvSpPr>
          <p:spPr>
            <a:xfrm>
              <a:off x="274680" y="274680"/>
              <a:ext cx="136440" cy="138240"/>
            </a:xfrm>
            <a:prstGeom prst="rect">
              <a:avLst/>
            </a:prstGeom>
            <a:solidFill>
              <a:srgbClr val="cccce6"/>
            </a:solidFill>
            <a:ln w="0">
              <a:noFill/>
            </a:ln>
          </p:spPr>
          <p:style>
            <a:lnRef idx="0"/>
            <a:fillRef idx="0"/>
            <a:effectRef idx="0"/>
            <a:fontRef idx="minor"/>
          </p:style>
        </p:sp>
        <p:sp>
          <p:nvSpPr>
            <p:cNvPr id="9" name="矩形 881674"/>
            <p:cNvSpPr/>
            <p:nvPr/>
          </p:nvSpPr>
          <p:spPr>
            <a:xfrm>
              <a:off x="131760" y="136440"/>
              <a:ext cx="141120" cy="138240"/>
            </a:xfrm>
            <a:prstGeom prst="rect">
              <a:avLst/>
            </a:prstGeom>
            <a:solidFill>
              <a:srgbClr val="00007d"/>
            </a:solidFill>
            <a:ln w="0">
              <a:noFill/>
            </a:ln>
          </p:spPr>
          <p:style>
            <a:lnRef idx="0"/>
            <a:fillRef idx="0"/>
            <a:effectRef idx="0"/>
            <a:fontRef idx="minor"/>
          </p:style>
        </p:sp>
        <p:sp>
          <p:nvSpPr>
            <p:cNvPr id="10" name="矩形 881675"/>
            <p:cNvSpPr/>
            <p:nvPr/>
          </p:nvSpPr>
          <p:spPr>
            <a:xfrm>
              <a:off x="409680" y="271440"/>
              <a:ext cx="137880" cy="138240"/>
            </a:xfrm>
            <a:prstGeom prst="rect">
              <a:avLst/>
            </a:prstGeom>
            <a:solidFill>
              <a:srgbClr val="9999cc"/>
            </a:solidFill>
            <a:ln w="0">
              <a:noFill/>
            </a:ln>
          </p:spPr>
          <p:style>
            <a:lnRef idx="0"/>
            <a:fillRef idx="0"/>
            <a:effectRef idx="0"/>
            <a:fontRef idx="minor"/>
          </p:style>
        </p:sp>
        <p:sp>
          <p:nvSpPr>
            <p:cNvPr id="11" name="矩形 881676"/>
            <p:cNvSpPr/>
            <p:nvPr/>
          </p:nvSpPr>
          <p:spPr>
            <a:xfrm>
              <a:off x="274680" y="409680"/>
              <a:ext cx="136440" cy="136440"/>
            </a:xfrm>
            <a:prstGeom prst="rect">
              <a:avLst/>
            </a:prstGeom>
            <a:solidFill>
              <a:srgbClr val="9999cc"/>
            </a:solidFill>
            <a:ln w="0">
              <a:noFill/>
            </a:ln>
          </p:spPr>
          <p:style>
            <a:lnRef idx="0"/>
            <a:fillRef idx="0"/>
            <a:effectRef idx="0"/>
            <a:fontRef idx="minor"/>
          </p:style>
        </p:sp>
      </p:grpSp>
      <p:sp>
        <p:nvSpPr>
          <p:cNvPr id="12" name="PlaceHolder 3"/>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r>
              <a:rPr b="0" lang="en-US" sz="4400" spc="-1" strike="noStrike">
                <a:solidFill>
                  <a:srgbClr val="000000"/>
                </a:solidFill>
                <a:latin typeface="Arial"/>
              </a:rPr>
              <a:t>Click to edit the title text format</a:t>
            </a:r>
            <a:endParaRPr b="0" lang="en-US" sz="4400" spc="-1" strike="noStrike">
              <a:solidFill>
                <a:srgbClr val="000000"/>
              </a:solidFill>
              <a:latin typeface="Arial"/>
            </a:endParaRPr>
          </a:p>
        </p:txBody>
      </p:sp>
      <p:sp>
        <p:nvSpPr>
          <p:cNvPr id="13" name="PlaceHolder 4"/>
          <p:cNvSpPr>
            <a:spLocks noGrp="1"/>
          </p:cNvSpPr>
          <p:nvPr>
            <p:ph type="body"/>
          </p:nvPr>
        </p:nvSpPr>
        <p:spPr>
          <a:xfrm>
            <a:off x="457200" y="1980720"/>
            <a:ext cx="8229600" cy="3886200"/>
          </a:xfrm>
          <a:prstGeom prst="rect">
            <a:avLst/>
          </a:prstGeom>
          <a:noFill/>
          <a:ln w="0">
            <a:noFill/>
          </a:ln>
        </p:spPr>
        <p:txBody>
          <a:bodyPr lIns="90000" rIns="90000" tIns="46800" bIns="46800" anchor="t">
            <a:normAutofit fontScale="94000"/>
          </a:bodyPr>
          <a:p>
            <a:pPr marL="343080" indent="-343080">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Click to edit the outline text format</a:t>
            </a:r>
            <a:endParaRPr b="0" lang="en-US" sz="3200" spc="-1" strike="noStrike">
              <a:solidFill>
                <a:srgbClr val="000000"/>
              </a:solidFill>
              <a:latin typeface="Arial"/>
            </a:endParaRPr>
          </a:p>
          <a:p>
            <a:pPr lvl="1" marL="743040" indent="-285840">
              <a:spcBef>
                <a:spcPts val="799"/>
              </a:spcBef>
              <a:buClr>
                <a:srgbClr val="9999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Second Outline Level</a:t>
            </a:r>
            <a:endParaRPr b="0" lang="en-US" sz="3200" spc="-1" strike="noStrike">
              <a:solidFill>
                <a:srgbClr val="000000"/>
              </a:solidFill>
              <a:latin typeface="Arial"/>
            </a:endParaRPr>
          </a:p>
          <a:p>
            <a:pPr lvl="2" marL="1143000" indent="-228600">
              <a:spcBef>
                <a:spcPts val="799"/>
              </a:spcBef>
              <a:buClr>
                <a:srgbClr val="00007d"/>
              </a:buClr>
              <a:buSzPct val="6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Third Outline Level</a:t>
            </a:r>
            <a:endParaRPr b="0" lang="en-US" sz="3200" spc="-1" strike="noStrike">
              <a:solidFill>
                <a:srgbClr val="000000"/>
              </a:solidFill>
              <a:latin typeface="Arial"/>
            </a:endParaRPr>
          </a:p>
          <a:p>
            <a:pPr lvl="3" marL="1600200" indent="-228600">
              <a:spcBef>
                <a:spcPts val="799"/>
              </a:spcBef>
              <a:buClr>
                <a:srgbClr val="9999cc"/>
              </a:buClr>
              <a:buSzPct val="7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Fourth Outline Level</a:t>
            </a:r>
            <a:endParaRPr b="0" lang="en-US" sz="3200" spc="-1" strike="noStrike">
              <a:solidFill>
                <a:srgbClr val="000000"/>
              </a:solidFill>
              <a:latin typeface="Arial"/>
            </a:endParaRPr>
          </a:p>
          <a:p>
            <a:pPr lvl="4" marL="2057400" indent="-228600">
              <a:spcBef>
                <a:spcPts val="799"/>
              </a:spcBef>
              <a:buClr>
                <a:srgbClr val="00007d"/>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Fifth Outline Level</a:t>
            </a:r>
            <a:endParaRPr b="0" lang="en-US" sz="3200" spc="-1" strike="noStrike">
              <a:solidFill>
                <a:srgbClr val="000000"/>
              </a:solidFill>
              <a:latin typeface="Arial"/>
            </a:endParaRPr>
          </a:p>
          <a:p>
            <a:pPr lvl="5" marL="2057400" indent="-228600">
              <a:spcBef>
                <a:spcPts val="799"/>
              </a:spcBef>
              <a:buClr>
                <a:srgbClr val="000000"/>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Sixth Outline Level</a:t>
            </a:r>
            <a:endParaRPr b="0" lang="en-US" sz="3200" spc="-1" strike="noStrike">
              <a:solidFill>
                <a:srgbClr val="000000"/>
              </a:solidFill>
              <a:latin typeface="Arial"/>
            </a:endParaRPr>
          </a:p>
          <a:p>
            <a:pPr lvl="6" marL="2057400" indent="-228600">
              <a:spcBef>
                <a:spcPts val="799"/>
              </a:spcBef>
              <a:buClr>
                <a:srgbClr val="000000"/>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Seventh Outline Level</a:t>
            </a:r>
            <a:endParaRPr b="0" lang="en-US" sz="3200" spc="-1" strike="noStrike">
              <a:solidFill>
                <a:srgbClr val="000000"/>
              </a:solidFill>
              <a:latin typeface="Arial"/>
            </a:endParaRPr>
          </a:p>
        </p:txBody>
      </p:sp>
      <p:sp>
        <p:nvSpPr>
          <p:cNvPr id="14" name="PlaceHolder 5"/>
          <p:cNvSpPr>
            <a:spLocks noGrp="1"/>
          </p:cNvSpPr>
          <p:nvPr>
            <p:ph type="dt" idx="3"/>
          </p:nvPr>
        </p:nvSpPr>
        <p:spPr>
          <a:xfrm>
            <a:off x="456840" y="6244920"/>
            <a:ext cx="2133720" cy="476280"/>
          </a:xfrm>
          <a:prstGeom prst="rect">
            <a:avLst/>
          </a:prstGeom>
          <a:noFill/>
          <a:ln w="0">
            <a:noFill/>
          </a:ln>
        </p:spPr>
        <p:txBody>
          <a:bodyPr lIns="90000" rIns="90000" tIns="46800" bIns="46800" anchor="b">
            <a:noAutofit/>
          </a:bodyPr>
          <a:lstStyle>
            <a:lvl1pPr>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sz="1200" spc="-1" strike="noStrike">
                <a:solidFill>
                  <a:srgbClr val="000000"/>
                </a:solidFill>
                <a:latin typeface="Arial"/>
              </a:defRPr>
            </a:lvl1pPr>
          </a:lstStyle>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graphicFrame>
        <p:nvGraphicFramePr>
          <p:cNvPr id="15" name="ShockwaveFlash1"/>
          <p:cNvGraphicFramePr/>
          <p:nvPr/>
        </p:nvGraphicFramePr>
        <p:xfrm>
          <a:off x="0" y="5867280"/>
          <a:ext cx="2057400" cy="990720"/>
        </p:xfrm>
        <a:graphic>
          <a:graphicData uri="http://schemas.openxmlformats.org/presentationml/2006/ole">
            <p:oleObj r:id="rId2" spid="">
              <p:embed/>
              <p:pic>
                <p:nvPicPr>
                  <p:cNvPr id="16" name="ShockwaveFlash1" descr=""/>
                  <p:cNvPicPr/>
                  <p:nvPr/>
                </p:nvPicPr>
                <p:blipFill>
                  <a:blip r:embed="rId3"/>
                  <a:stretch/>
                </p:blipFill>
                <p:spPr>
                  <a:xfrm>
                    <a:off x="0" y="5867280"/>
                    <a:ext cx="2057400" cy="990720"/>
                  </a:xfrm>
                  <a:prstGeom prst="rect">
                    <a:avLst/>
                  </a:prstGeom>
                  <a:ln w="0">
                    <a:noFill/>
                  </a:ln>
                </p:spPr>
              </p:pic>
            </p:oleObj>
          </a:graphicData>
        </a:graphic>
      </p:graphicFrame>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53" name="组合 882689"/>
          <p:cNvGrpSpPr/>
          <p:nvPr/>
        </p:nvGrpSpPr>
        <p:grpSpPr>
          <a:xfrm>
            <a:off x="0" y="0"/>
            <a:ext cx="9144000" cy="6858000"/>
            <a:chOff x="0" y="0"/>
            <a:chExt cx="9144000" cy="6858000"/>
          </a:xfrm>
        </p:grpSpPr>
        <p:sp>
          <p:nvSpPr>
            <p:cNvPr id="54" name="矩形 882690"/>
            <p:cNvSpPr/>
            <p:nvPr/>
          </p:nvSpPr>
          <p:spPr>
            <a:xfrm>
              <a:off x="0" y="0"/>
              <a:ext cx="3505320" cy="6858000"/>
            </a:xfrm>
            <a:prstGeom prst="rect">
              <a:avLst/>
            </a:prstGeom>
            <a:gradFill rotWithShape="0">
              <a:gsLst>
                <a:gs pos="0">
                  <a:srgbClr val="cccce6"/>
                </a:gs>
                <a:gs pos="100000">
                  <a:srgbClr val="ffffff"/>
                </a:gs>
              </a:gsLst>
              <a:lin ang="0"/>
            </a:gradFill>
            <a:ln w="0">
              <a:noFill/>
            </a:ln>
          </p:spPr>
          <p:style>
            <a:lnRef idx="0"/>
            <a:fillRef idx="0"/>
            <a:effectRef idx="0"/>
            <a:fontRef idx="minor"/>
          </p:style>
        </p:sp>
        <p:sp>
          <p:nvSpPr>
            <p:cNvPr id="55" name="矩形 882691"/>
            <p:cNvSpPr/>
            <p:nvPr/>
          </p:nvSpPr>
          <p:spPr>
            <a:xfrm>
              <a:off x="1716120" y="1690560"/>
              <a:ext cx="7427880" cy="2533680"/>
            </a:xfrm>
            <a:prstGeom prst="rect">
              <a:avLst/>
            </a:prstGeom>
            <a:solidFill>
              <a:srgbClr val="00007d"/>
            </a:solidFill>
            <a:ln w="0">
              <a:noFill/>
            </a:ln>
          </p:spPr>
          <p:style>
            <a:lnRef idx="0"/>
            <a:fillRef idx="0"/>
            <a:effectRef idx="0"/>
            <a:fontRef idx="minor"/>
          </p:style>
        </p:sp>
        <p:grpSp>
          <p:nvGrpSpPr>
            <p:cNvPr id="56" name="组合 882692"/>
            <p:cNvGrpSpPr/>
            <p:nvPr/>
          </p:nvGrpSpPr>
          <p:grpSpPr>
            <a:xfrm>
              <a:off x="0" y="1066680"/>
              <a:ext cx="2867040" cy="3157560"/>
              <a:chOff x="0" y="1066680"/>
              <a:chExt cx="2867040" cy="3157560"/>
            </a:xfrm>
          </p:grpSpPr>
          <p:sp>
            <p:nvSpPr>
              <p:cNvPr id="57" name="矩形 882693"/>
              <p:cNvSpPr/>
              <p:nvPr/>
            </p:nvSpPr>
            <p:spPr>
              <a:xfrm>
                <a:off x="573120" y="3583080"/>
                <a:ext cx="576360" cy="641160"/>
              </a:xfrm>
              <a:prstGeom prst="rect">
                <a:avLst/>
              </a:prstGeom>
              <a:solidFill>
                <a:srgbClr val="9999cc"/>
              </a:solidFill>
              <a:ln w="0">
                <a:noFill/>
              </a:ln>
            </p:spPr>
            <p:style>
              <a:lnRef idx="0"/>
              <a:fillRef idx="0"/>
              <a:effectRef idx="0"/>
              <a:fontRef idx="minor"/>
            </p:style>
          </p:sp>
          <p:sp>
            <p:nvSpPr>
              <p:cNvPr id="58" name="矩形 882694"/>
              <p:cNvSpPr/>
              <p:nvPr/>
            </p:nvSpPr>
            <p:spPr>
              <a:xfrm>
                <a:off x="1716120" y="1690560"/>
                <a:ext cx="574560" cy="642960"/>
              </a:xfrm>
              <a:prstGeom prst="rect">
                <a:avLst/>
              </a:prstGeom>
              <a:solidFill>
                <a:srgbClr val="cccce6"/>
              </a:solidFill>
              <a:ln w="0">
                <a:noFill/>
              </a:ln>
            </p:spPr>
            <p:style>
              <a:lnRef idx="0"/>
              <a:fillRef idx="0"/>
              <a:effectRef idx="0"/>
              <a:fontRef idx="minor"/>
            </p:style>
          </p:sp>
          <p:sp>
            <p:nvSpPr>
              <p:cNvPr id="59" name="矩形 882695"/>
              <p:cNvSpPr/>
              <p:nvPr/>
            </p:nvSpPr>
            <p:spPr>
              <a:xfrm>
                <a:off x="2281320" y="1066680"/>
                <a:ext cx="585720" cy="635040"/>
              </a:xfrm>
              <a:prstGeom prst="rect">
                <a:avLst/>
              </a:prstGeom>
              <a:solidFill>
                <a:srgbClr val="cccce6"/>
              </a:solidFill>
              <a:ln w="0">
                <a:noFill/>
              </a:ln>
            </p:spPr>
            <p:style>
              <a:lnRef idx="0"/>
              <a:fillRef idx="0"/>
              <a:effectRef idx="0"/>
              <a:fontRef idx="minor"/>
            </p:style>
          </p:sp>
          <p:sp>
            <p:nvSpPr>
              <p:cNvPr id="60" name="矩形 882696"/>
              <p:cNvSpPr/>
              <p:nvPr/>
            </p:nvSpPr>
            <p:spPr>
              <a:xfrm>
                <a:off x="1141560" y="3583080"/>
                <a:ext cx="583920" cy="641160"/>
              </a:xfrm>
              <a:prstGeom prst="rect">
                <a:avLst/>
              </a:prstGeom>
              <a:solidFill>
                <a:srgbClr val="00007d"/>
              </a:solidFill>
              <a:ln w="0">
                <a:noFill/>
              </a:ln>
            </p:spPr>
            <p:style>
              <a:lnRef idx="0"/>
              <a:fillRef idx="0"/>
              <a:effectRef idx="0"/>
              <a:fontRef idx="minor"/>
            </p:style>
          </p:sp>
          <p:sp>
            <p:nvSpPr>
              <p:cNvPr id="61" name="矩形 882697"/>
              <p:cNvSpPr/>
              <p:nvPr/>
            </p:nvSpPr>
            <p:spPr>
              <a:xfrm>
                <a:off x="2281320" y="1690560"/>
                <a:ext cx="585720" cy="642960"/>
              </a:xfrm>
              <a:prstGeom prst="rect">
                <a:avLst/>
              </a:prstGeom>
              <a:solidFill>
                <a:srgbClr val="9999cc"/>
              </a:solidFill>
              <a:ln w="0">
                <a:noFill/>
              </a:ln>
            </p:spPr>
            <p:style>
              <a:lnRef idx="0"/>
              <a:fillRef idx="0"/>
              <a:effectRef idx="0"/>
              <a:fontRef idx="minor"/>
            </p:style>
          </p:sp>
          <p:sp>
            <p:nvSpPr>
              <p:cNvPr id="62" name="矩形 882698"/>
              <p:cNvSpPr/>
              <p:nvPr/>
            </p:nvSpPr>
            <p:spPr>
              <a:xfrm>
                <a:off x="1141560" y="2324160"/>
                <a:ext cx="583920" cy="633240"/>
              </a:xfrm>
              <a:prstGeom prst="rect">
                <a:avLst/>
              </a:prstGeom>
              <a:solidFill>
                <a:srgbClr val="cccce6"/>
              </a:solidFill>
              <a:ln w="0">
                <a:noFill/>
              </a:ln>
            </p:spPr>
            <p:style>
              <a:lnRef idx="0"/>
              <a:fillRef idx="0"/>
              <a:effectRef idx="0"/>
              <a:fontRef idx="minor"/>
            </p:style>
          </p:sp>
          <p:sp>
            <p:nvSpPr>
              <p:cNvPr id="63" name="矩形 882699"/>
              <p:cNvSpPr/>
              <p:nvPr/>
            </p:nvSpPr>
            <p:spPr>
              <a:xfrm>
                <a:off x="0" y="2324160"/>
                <a:ext cx="582480" cy="633240"/>
              </a:xfrm>
              <a:prstGeom prst="rect">
                <a:avLst/>
              </a:prstGeom>
              <a:solidFill>
                <a:srgbClr val="00007d"/>
              </a:solidFill>
              <a:ln w="0">
                <a:noFill/>
              </a:ln>
            </p:spPr>
            <p:style>
              <a:lnRef idx="0"/>
              <a:fillRef idx="0"/>
              <a:effectRef idx="0"/>
              <a:fontRef idx="minor"/>
            </p:style>
          </p:sp>
          <p:sp>
            <p:nvSpPr>
              <p:cNvPr id="64" name="矩形 882700"/>
              <p:cNvSpPr/>
              <p:nvPr/>
            </p:nvSpPr>
            <p:spPr>
              <a:xfrm>
                <a:off x="1716120" y="2324160"/>
                <a:ext cx="574560" cy="633240"/>
              </a:xfrm>
              <a:prstGeom prst="rect">
                <a:avLst/>
              </a:prstGeom>
              <a:solidFill>
                <a:srgbClr val="9999cc"/>
              </a:solidFill>
              <a:ln w="0">
                <a:noFill/>
              </a:ln>
            </p:spPr>
            <p:style>
              <a:lnRef idx="0"/>
              <a:fillRef idx="0"/>
              <a:effectRef idx="0"/>
              <a:fontRef idx="minor"/>
            </p:style>
          </p:sp>
          <p:sp>
            <p:nvSpPr>
              <p:cNvPr id="65" name="矩形 882701"/>
              <p:cNvSpPr/>
              <p:nvPr/>
            </p:nvSpPr>
            <p:spPr>
              <a:xfrm>
                <a:off x="573120" y="2948040"/>
                <a:ext cx="576360" cy="644400"/>
              </a:xfrm>
              <a:prstGeom prst="rect">
                <a:avLst/>
              </a:prstGeom>
              <a:solidFill>
                <a:srgbClr val="cccce6"/>
              </a:solidFill>
              <a:ln w="0">
                <a:noFill/>
              </a:ln>
            </p:spPr>
            <p:style>
              <a:lnRef idx="0"/>
              <a:fillRef idx="0"/>
              <a:effectRef idx="0"/>
              <a:fontRef idx="minor"/>
            </p:style>
          </p:sp>
          <p:sp>
            <p:nvSpPr>
              <p:cNvPr id="66" name="矩形 882702"/>
              <p:cNvSpPr/>
              <p:nvPr/>
            </p:nvSpPr>
            <p:spPr>
              <a:xfrm>
                <a:off x="1141560" y="2948040"/>
                <a:ext cx="583920" cy="644400"/>
              </a:xfrm>
              <a:prstGeom prst="rect">
                <a:avLst/>
              </a:prstGeom>
              <a:solidFill>
                <a:srgbClr val="9999cc"/>
              </a:solidFill>
              <a:ln w="0">
                <a:noFill/>
              </a:ln>
            </p:spPr>
            <p:style>
              <a:lnRef idx="0"/>
              <a:fillRef idx="0"/>
              <a:effectRef idx="0"/>
              <a:fontRef idx="minor"/>
            </p:style>
          </p:sp>
        </p:grpSp>
      </p:grpSp>
      <p:sp>
        <p:nvSpPr>
          <p:cNvPr id="67"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r>
              <a:rPr b="0" lang="en-US" sz="4400" spc="-1" strike="noStrike">
                <a:solidFill>
                  <a:srgbClr val="000000"/>
                </a:solidFill>
                <a:latin typeface="Arial"/>
              </a:rPr>
              <a:t>Click to edit the title text format</a:t>
            </a:r>
            <a:endParaRPr b="0" lang="en-US" sz="4400" spc="-1" strike="noStrike">
              <a:solidFill>
                <a:srgbClr val="000000"/>
              </a:solidFill>
              <a:latin typeface="Arial"/>
            </a:endParaRPr>
          </a:p>
        </p:txBody>
      </p:sp>
      <p:sp>
        <p:nvSpPr>
          <p:cNvPr id="68" name="PlaceHolder 2"/>
          <p:cNvSpPr>
            <a:spLocks noGrp="1"/>
          </p:cNvSpPr>
          <p:nvPr>
            <p:ph type="body"/>
          </p:nvPr>
        </p:nvSpPr>
        <p:spPr>
          <a:xfrm>
            <a:off x="457200" y="1980720"/>
            <a:ext cx="8229600" cy="3886200"/>
          </a:xfrm>
          <a:prstGeom prst="rect">
            <a:avLst/>
          </a:prstGeom>
          <a:noFill/>
          <a:ln w="0">
            <a:noFill/>
          </a:ln>
        </p:spPr>
        <p:txBody>
          <a:bodyPr lIns="90000" rIns="90000" tIns="46800" bIns="46800" anchor="t">
            <a:normAutofit fontScale="94000"/>
          </a:bodyPr>
          <a:p>
            <a:pPr marL="343080" indent="-343080">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Click to edit the outline text format</a:t>
            </a:r>
            <a:endParaRPr b="0" lang="en-US" sz="3200" spc="-1" strike="noStrike">
              <a:solidFill>
                <a:srgbClr val="000000"/>
              </a:solidFill>
              <a:latin typeface="Arial"/>
            </a:endParaRPr>
          </a:p>
          <a:p>
            <a:pPr lvl="1" marL="743040" indent="-285840">
              <a:spcBef>
                <a:spcPts val="799"/>
              </a:spcBef>
              <a:buClr>
                <a:srgbClr val="9999cc"/>
              </a:buClr>
              <a:buSzPct val="8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Second Outline Level</a:t>
            </a:r>
            <a:endParaRPr b="0" lang="en-US" sz="3200" spc="-1" strike="noStrike">
              <a:solidFill>
                <a:srgbClr val="000000"/>
              </a:solidFill>
              <a:latin typeface="Arial"/>
            </a:endParaRPr>
          </a:p>
          <a:p>
            <a:pPr lvl="2" marL="1143000" indent="-228600">
              <a:spcBef>
                <a:spcPts val="799"/>
              </a:spcBef>
              <a:buClr>
                <a:srgbClr val="00007d"/>
              </a:buClr>
              <a:buSzPct val="6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Third Outline Level</a:t>
            </a:r>
            <a:endParaRPr b="0" lang="en-US" sz="3200" spc="-1" strike="noStrike">
              <a:solidFill>
                <a:srgbClr val="000000"/>
              </a:solidFill>
              <a:latin typeface="Arial"/>
            </a:endParaRPr>
          </a:p>
          <a:p>
            <a:pPr lvl="3" marL="1600200" indent="-228600">
              <a:spcBef>
                <a:spcPts val="799"/>
              </a:spcBef>
              <a:buClr>
                <a:srgbClr val="9999cc"/>
              </a:buClr>
              <a:buSzPct val="70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Fourth Outline Level</a:t>
            </a:r>
            <a:endParaRPr b="0" lang="en-US" sz="3200" spc="-1" strike="noStrike">
              <a:solidFill>
                <a:srgbClr val="000000"/>
              </a:solidFill>
              <a:latin typeface="Arial"/>
            </a:endParaRPr>
          </a:p>
          <a:p>
            <a:pPr lvl="4" marL="2057400" indent="-228600">
              <a:spcBef>
                <a:spcPts val="799"/>
              </a:spcBef>
              <a:buClr>
                <a:srgbClr val="00007d"/>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Fifth Outline Level</a:t>
            </a:r>
            <a:endParaRPr b="0" lang="en-US" sz="3200" spc="-1" strike="noStrike">
              <a:solidFill>
                <a:srgbClr val="000000"/>
              </a:solidFill>
              <a:latin typeface="Arial"/>
            </a:endParaRPr>
          </a:p>
          <a:p>
            <a:pPr lvl="5" marL="2057400" indent="-228600">
              <a:spcBef>
                <a:spcPts val="799"/>
              </a:spcBef>
              <a:buClr>
                <a:srgbClr val="000000"/>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Sixth Outline Level</a:t>
            </a:r>
            <a:endParaRPr b="0" lang="en-US" sz="3200" spc="-1" strike="noStrike">
              <a:solidFill>
                <a:srgbClr val="000000"/>
              </a:solidFill>
              <a:latin typeface="Arial"/>
            </a:endParaRPr>
          </a:p>
          <a:p>
            <a:pPr lvl="6" marL="2057400" indent="-228600">
              <a:spcBef>
                <a:spcPts val="799"/>
              </a:spcBef>
              <a:buClr>
                <a:srgbClr val="000000"/>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Seventh Outline Level</a:t>
            </a:r>
            <a:endParaRPr b="0" lang="en-US" sz="3200" spc="-1" strike="noStrike">
              <a:solidFill>
                <a:srgbClr val="000000"/>
              </a:solidFill>
              <a:latin typeface="Arial"/>
            </a:endParaRPr>
          </a:p>
        </p:txBody>
      </p:sp>
      <p:sp>
        <p:nvSpPr>
          <p:cNvPr id="69" name="PlaceHolder 3"/>
          <p:cNvSpPr>
            <a:spLocks noGrp="1"/>
          </p:cNvSpPr>
          <p:nvPr>
            <p:ph type="dt" idx="4"/>
          </p:nvPr>
        </p:nvSpPr>
        <p:spPr>
          <a:xfrm>
            <a:off x="456840" y="6248520"/>
            <a:ext cx="2133720" cy="457200"/>
          </a:xfrm>
          <a:prstGeom prst="rect">
            <a:avLst/>
          </a:prstGeom>
          <a:noFill/>
          <a:ln w="0">
            <a:noFill/>
          </a:ln>
        </p:spPr>
        <p:txBody>
          <a:bodyPr lIns="90000" rIns="90000" tIns="46800" bIns="46800" anchor="b">
            <a:noAutofit/>
          </a:bodyPr>
          <a:lstStyle>
            <a:lvl1pPr>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sz="1200" spc="-1" strike="noStrike">
                <a:solidFill>
                  <a:srgbClr val="000000"/>
                </a:solidFill>
                <a:latin typeface="Arial"/>
              </a:defRPr>
            </a:lvl1pPr>
          </a:lstStyle>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
        <p:nvSpPr>
          <p:cNvPr id="70" name="PlaceHolder 4"/>
          <p:cNvSpPr>
            <a:spLocks noGrp="1"/>
          </p:cNvSpPr>
          <p:nvPr>
            <p:ph type="ftr" idx="5"/>
          </p:nvPr>
        </p:nvSpPr>
        <p:spPr>
          <a:xfrm>
            <a:off x="3124080" y="6248520"/>
            <a:ext cx="2895840" cy="457200"/>
          </a:xfrm>
          <a:prstGeom prst="rect">
            <a:avLst/>
          </a:prstGeom>
          <a:noFill/>
          <a:ln w="0">
            <a:noFill/>
          </a:ln>
        </p:spPr>
        <p:txBody>
          <a:bodyPr lIns="90000" rIns="90000" tIns="46800" bIns="46800" anchor="b">
            <a:noAutofit/>
          </a:bodyPr>
          <a:lstStyle>
            <a:lvl1pPr>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sz="1200" spc="-1" strike="noStrike">
                <a:solidFill>
                  <a:srgbClr val="000000"/>
                </a:solidFill>
                <a:latin typeface="Arial"/>
              </a:defRPr>
            </a:lvl1pPr>
          </a:lstStyle>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
        <p:nvSpPr>
          <p:cNvPr id="71" name="PlaceHolder 5"/>
          <p:cNvSpPr>
            <a:spLocks noGrp="1"/>
          </p:cNvSpPr>
          <p:nvPr>
            <p:ph type="sldNum" idx="6"/>
          </p:nvPr>
        </p:nvSpPr>
        <p:spPr>
          <a:xfrm>
            <a:off x="6552720" y="6248520"/>
            <a:ext cx="2133720" cy="457200"/>
          </a:xfrm>
          <a:prstGeom prst="rect">
            <a:avLst/>
          </a:prstGeom>
          <a:noFill/>
          <a:ln w="0">
            <a:noFill/>
          </a:ln>
        </p:spPr>
        <p:txBody>
          <a:bodyPr lIns="90000" rIns="90000" tIns="46800" bIns="46800" anchor="b">
            <a:noAutofit/>
          </a:bodyPr>
          <a:lstStyle>
            <a:lvl1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zh-CN" sz="1200" spc="-1" strike="noStrike">
                <a:solidFill>
                  <a:srgbClr val="000000"/>
                </a:solidFill>
                <a:latin typeface="Arial Black"/>
              </a:defRPr>
            </a:lvl1pPr>
          </a:lstStyle>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B2D4D0DA-E6A6-4E25-A461-CCD833E8A663}" type="slidenum">
              <a:rPr b="0" lang="zh-CN" sz="1200" spc="-1" strike="noStrike">
                <a:solidFill>
                  <a:srgbClr val="000000"/>
                </a:solidFill>
                <a:latin typeface="Arial Black"/>
              </a:rPr>
              <a:t>&lt;number&gt;</a:t>
            </a:fld>
            <a:endParaRPr b="0" lang="en-US" sz="12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2.wmf"/><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10.xml.rels><?xml version="1.0" encoding="UTF-8"?>
<Relationships xmlns="http://schemas.openxmlformats.org/package/2006/relationships"><Relationship Id="rId1" Type="http://schemas.openxmlformats.org/officeDocument/2006/relationships/hyperlink" Target="http://www.zjtcm.net/wljx/Medicine/kejian2/PART07/PD01.JPG" TargetMode="External"/><Relationship Id="rId2" Type="http://schemas.openxmlformats.org/officeDocument/2006/relationships/image" Target="../media/image45.jpeg"/><Relationship Id="rId3" Type="http://schemas.openxmlformats.org/officeDocument/2006/relationships/hyperlink" Target="http://www.zjtcm.net/wljx/Medicine/kejian2/PART07/PD02.JPG" TargetMode="External"/><Relationship Id="rId4" Type="http://schemas.openxmlformats.org/officeDocument/2006/relationships/image" Target="../media/image46.jpeg"/><Relationship Id="rId5" Type="http://schemas.openxmlformats.org/officeDocument/2006/relationships/hyperlink" Target="http://www.zjtcm.net/wljx/Medicine/kejian2/PART07/PD04.JPG" TargetMode="External"/><Relationship Id="rId6" Type="http://schemas.openxmlformats.org/officeDocument/2006/relationships/image" Target="../media/image47.jpeg"/><Relationship Id="rId7" Type="http://schemas.openxmlformats.org/officeDocument/2006/relationships/slideLayout" Target="../slideLayouts/slideLayout1.xml"/>
</Relationships>
</file>

<file path=ppt/slides/_rels/slide111.xml.rels><?xml version="1.0" encoding="UTF-8"?>
<Relationships xmlns="http://schemas.openxmlformats.org/package/2006/relationships"><Relationship Id="rId1" Type="http://schemas.openxmlformats.org/officeDocument/2006/relationships/image" Target="../media/image48.jpeg"/><Relationship Id="rId2" Type="http://schemas.openxmlformats.org/officeDocument/2006/relationships/slideLayout" Target="../slideLayouts/slideLayout1.xml"/>
</Relationships>
</file>

<file path=ppt/slides/_rels/slide11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1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1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1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1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1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1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1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2.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xml"/>
</Relationships>
</file>

<file path=ppt/slides/_rels/slide12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2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2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2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2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2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26.xml.rels><?xml version="1.0" encoding="UTF-8"?>
<Relationships xmlns="http://schemas.openxmlformats.org/package/2006/relationships"><Relationship Id="rId1" Type="http://schemas.openxmlformats.org/officeDocument/2006/relationships/hyperlink" Target="http://www.zjtcm.net/wljx/Medicine/kejian4/PART21/PD01.JPG" TargetMode="External"/><Relationship Id="rId2" Type="http://schemas.openxmlformats.org/officeDocument/2006/relationships/image" Target="../media/image49.jpeg"/><Relationship Id="rId3" Type="http://schemas.openxmlformats.org/officeDocument/2006/relationships/image" Target="../media/image50.jpeg"/><Relationship Id="rId4" Type="http://schemas.openxmlformats.org/officeDocument/2006/relationships/image" Target="../media/image51.jpeg"/><Relationship Id="rId5" Type="http://schemas.openxmlformats.org/officeDocument/2006/relationships/slideLayout" Target="../slideLayouts/slideLayout1.xml"/>
</Relationships>
</file>

<file path=ppt/slides/_rels/slide12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2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2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3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31.xml.rels><?xml version="1.0" encoding="UTF-8"?>
<Relationships xmlns="http://schemas.openxmlformats.org/package/2006/relationships"><Relationship Id="rId1" Type="http://schemas.openxmlformats.org/officeDocument/2006/relationships/hyperlink" Target="http://www.zjtcm.net/wljx/Medicine/kejian3/PART134/PD01.JPG" TargetMode="External"/><Relationship Id="rId2" Type="http://schemas.openxmlformats.org/officeDocument/2006/relationships/image" Target="../media/image52.jpeg"/><Relationship Id="rId3" Type="http://schemas.openxmlformats.org/officeDocument/2006/relationships/image" Target="../media/image53.jpeg"/><Relationship Id="rId4" Type="http://schemas.openxmlformats.org/officeDocument/2006/relationships/slideLayout" Target="../slideLayouts/slideLayout1.xml"/>
</Relationships>
</file>

<file path=ppt/slides/_rels/slide13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3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3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3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3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37.xml.rels><?xml version="1.0" encoding="UTF-8"?>
<Relationships xmlns="http://schemas.openxmlformats.org/package/2006/relationships"><Relationship Id="rId1" Type="http://schemas.openxmlformats.org/officeDocument/2006/relationships/image" Target="../media/image54.jpeg"/><Relationship Id="rId2" Type="http://schemas.openxmlformats.org/officeDocument/2006/relationships/hyperlink" Target="http://www.zjtcm.net/wljx/Medicine/kejian1/PART2/PD01.JPG" TargetMode="External"/><Relationship Id="rId3" Type="http://schemas.openxmlformats.org/officeDocument/2006/relationships/image" Target="../media/image55.jpeg"/><Relationship Id="rId4" Type="http://schemas.openxmlformats.org/officeDocument/2006/relationships/image" Target="../media/image56.jpeg"/><Relationship Id="rId5" Type="http://schemas.openxmlformats.org/officeDocument/2006/relationships/slideLayout" Target="../slideLayouts/slideLayout1.xml"/>
</Relationships>
</file>

<file path=ppt/slides/_rels/slide13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3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4.xml.rels><?xml version="1.0" encoding="UTF-8"?>
<Relationships xmlns="http://schemas.openxmlformats.org/package/2006/relationships"><Relationship Id="rId1" Type="http://schemas.openxmlformats.org/officeDocument/2006/relationships/hyperlink" Target="http://www.zjtcm.net/wljx/Medicine/kejian6/PART09/PD01.JPG" TargetMode="External"/><Relationship Id="rId2" Type="http://schemas.openxmlformats.org/officeDocument/2006/relationships/image" Target="../media/image6.jpeg"/><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slideLayout" Target="../slideLayouts/slideLayout1.xml"/>
</Relationships>
</file>

<file path=ppt/slides/_rels/slide14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4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42.xml.rels><?xml version="1.0" encoding="UTF-8"?>
<Relationships xmlns="http://schemas.openxmlformats.org/package/2006/relationships"><Relationship Id="rId1" Type="http://schemas.openxmlformats.org/officeDocument/2006/relationships/hyperlink" Target="http://www.zjtcm.net/wljx/Medicine/kejian1/PART33/PD01.JPG" TargetMode="External"/><Relationship Id="rId2" Type="http://schemas.openxmlformats.org/officeDocument/2006/relationships/image" Target="../media/image57.jpeg"/><Relationship Id="rId3" Type="http://schemas.openxmlformats.org/officeDocument/2006/relationships/image" Target="../media/image58.jpeg"/><Relationship Id="rId4" Type="http://schemas.openxmlformats.org/officeDocument/2006/relationships/slideLayout" Target="../slideLayouts/slideLayout1.xml"/>
</Relationships>
</file>

<file path=ppt/slides/_rels/slide14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4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4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4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4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48.xml.rels><?xml version="1.0" encoding="UTF-8"?>
<Relationships xmlns="http://schemas.openxmlformats.org/package/2006/relationships"><Relationship Id="rId1" Type="http://schemas.openxmlformats.org/officeDocument/2006/relationships/hyperlink" Target="http://www.zjtcm.net/wljx/Medicine/kejian5/PART54/PD01.JPG" TargetMode="External"/><Relationship Id="rId2" Type="http://schemas.openxmlformats.org/officeDocument/2006/relationships/image" Target="../media/image59.jpeg"/><Relationship Id="rId3" Type="http://schemas.openxmlformats.org/officeDocument/2006/relationships/image" Target="../media/image60.jpeg"/><Relationship Id="rId4" Type="http://schemas.openxmlformats.org/officeDocument/2006/relationships/image" Target="../media/image61.jpeg"/><Relationship Id="rId5" Type="http://schemas.openxmlformats.org/officeDocument/2006/relationships/image" Target="../media/image62.jpeg"/><Relationship Id="rId6" Type="http://schemas.openxmlformats.org/officeDocument/2006/relationships/slideLayout" Target="../slideLayouts/slideLayout1.xml"/>
</Relationships>
</file>

<file path=ppt/slides/_rels/slide14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5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5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52.xml.rels><?xml version="1.0" encoding="UTF-8"?>
<Relationships xmlns="http://schemas.openxmlformats.org/package/2006/relationships"><Relationship Id="rId1" Type="http://schemas.openxmlformats.org/officeDocument/2006/relationships/hyperlink" Target="http://www.zjtcm.net/wljx/Medicine/kejian6/PART10/PD01.JPG" TargetMode="External"/><Relationship Id="rId2" Type="http://schemas.openxmlformats.org/officeDocument/2006/relationships/image" Target="../media/image63.jpeg"/><Relationship Id="rId3" Type="http://schemas.openxmlformats.org/officeDocument/2006/relationships/image" Target="../media/image64.jpeg"/><Relationship Id="rId4" Type="http://schemas.openxmlformats.org/officeDocument/2006/relationships/slideLayout" Target="../slideLayouts/slideLayout1.xml"/>
</Relationships>
</file>

<file path=ppt/slides/_rels/slide15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5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5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5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5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58.xml.rels><?xml version="1.0" encoding="UTF-8"?>
<Relationships xmlns="http://schemas.openxmlformats.org/package/2006/relationships"><Relationship Id="rId1" Type="http://schemas.openxmlformats.org/officeDocument/2006/relationships/hyperlink" Target="http://www.zjtcm.net/wljx/Medicine/kejian1/PART10/PD01.JPG" TargetMode="External"/><Relationship Id="rId2" Type="http://schemas.openxmlformats.org/officeDocument/2006/relationships/image" Target="../media/image65.jpeg"/><Relationship Id="rId3" Type="http://schemas.openxmlformats.org/officeDocument/2006/relationships/image" Target="../media/image66.jpeg"/><Relationship Id="rId4" Type="http://schemas.openxmlformats.org/officeDocument/2006/relationships/slideLayout" Target="../slideLayouts/slideLayout1.xml"/>
</Relationships>
</file>

<file path=ppt/slides/_rels/slide15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6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6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6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6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6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6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66.xml.rels><?xml version="1.0" encoding="UTF-8"?>
<Relationships xmlns="http://schemas.openxmlformats.org/package/2006/relationships"><Relationship Id="rId1" Type="http://schemas.openxmlformats.org/officeDocument/2006/relationships/hyperlink" Target="http://www.zjtcm.net/wljx/Medicine/kejian1/PART55/PD01.JPG" TargetMode="External"/><Relationship Id="rId2" Type="http://schemas.openxmlformats.org/officeDocument/2006/relationships/image" Target="../media/image67.jpeg"/><Relationship Id="rId3" Type="http://schemas.openxmlformats.org/officeDocument/2006/relationships/image" Target="../media/image68.jpeg"/><Relationship Id="rId4" Type="http://schemas.openxmlformats.org/officeDocument/2006/relationships/slideLayout" Target="../slideLayouts/slideLayout1.xml"/>
</Relationships>
</file>

<file path=ppt/slides/_rels/slide16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6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6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7.xml.rels><?xml version="1.0" encoding="UTF-8"?>
<Relationships xmlns="http://schemas.openxmlformats.org/package/2006/relationships"><Relationship Id="rId1" Type="http://schemas.openxmlformats.org/officeDocument/2006/relationships/hyperlink" Target="http://www.zjtcm.net/wljx/Medicine/kejian1/PART10/PD01.JPG" TargetMode="External"/><Relationship Id="rId2" Type="http://schemas.openxmlformats.org/officeDocument/2006/relationships/image" Target="../media/image9.jpeg"/><Relationship Id="rId3" Type="http://schemas.openxmlformats.org/officeDocument/2006/relationships/image" Target="../media/image10.jpeg"/><Relationship Id="rId4" Type="http://schemas.openxmlformats.org/officeDocument/2006/relationships/hyperlink" Target="http://www.zjtcm.net/wljx/Medicine/kejian2/PART100/PD01.JPG" TargetMode="External"/><Relationship Id="rId5" Type="http://schemas.openxmlformats.org/officeDocument/2006/relationships/image" Target="../media/image11.jpeg"/><Relationship Id="rId6" Type="http://schemas.openxmlformats.org/officeDocument/2006/relationships/image" Target="../media/image12.jpeg"/><Relationship Id="rId7" Type="http://schemas.openxmlformats.org/officeDocument/2006/relationships/slideLayout" Target="../slideLayouts/slideLayout1.xml"/>
</Relationships>
</file>

<file path=ppt/slides/_rels/slide17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7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7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7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74.xml.rels><?xml version="1.0" encoding="UTF-8"?>
<Relationships xmlns="http://schemas.openxmlformats.org/package/2006/relationships"><Relationship Id="rId1" Type="http://schemas.openxmlformats.org/officeDocument/2006/relationships/hyperlink" Target="http://www.zjtcm.net/wljx/Medicine/kejian1/PART22/PD01.JPG" TargetMode="External"/><Relationship Id="rId2" Type="http://schemas.openxmlformats.org/officeDocument/2006/relationships/image" Target="../media/image69.jpeg"/><Relationship Id="rId3" Type="http://schemas.openxmlformats.org/officeDocument/2006/relationships/image" Target="../media/image70.jpeg"/><Relationship Id="rId4" Type="http://schemas.openxmlformats.org/officeDocument/2006/relationships/slideLayout" Target="../slideLayouts/slideLayout1.xml"/>
</Relationships>
</file>

<file path=ppt/slides/_rels/slide17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7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77.xml.rels><?xml version="1.0" encoding="UTF-8"?>
<Relationships xmlns="http://schemas.openxmlformats.org/package/2006/relationships"><Relationship Id="rId1" Type="http://schemas.openxmlformats.org/officeDocument/2006/relationships/image" Target="../media/image71.jpeg"/><Relationship Id="rId2" Type="http://schemas.openxmlformats.org/officeDocument/2006/relationships/slideLayout" Target="../slideLayouts/slideLayout1.xml"/>
</Relationships>
</file>

<file path=ppt/slides/_rels/slide17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7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8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81.xml.rels><?xml version="1.0" encoding="UTF-8"?>
<Relationships xmlns="http://schemas.openxmlformats.org/package/2006/relationships"><Relationship Id="rId1" Type="http://schemas.openxmlformats.org/officeDocument/2006/relationships/image" Target="../media/image72.jpeg"/><Relationship Id="rId2" Type="http://schemas.openxmlformats.org/officeDocument/2006/relationships/image" Target="../media/image73.jpeg"/><Relationship Id="rId3" Type="http://schemas.openxmlformats.org/officeDocument/2006/relationships/slideLayout" Target="../slideLayouts/slideLayout1.xml"/>
</Relationships>
</file>

<file path=ppt/slides/_rels/slide182.xml.rels><?xml version="1.0" encoding="UTF-8"?>
<Relationships xmlns="http://schemas.openxmlformats.org/package/2006/relationships"><Relationship Id="rId1" Type="http://schemas.openxmlformats.org/officeDocument/2006/relationships/image" Target="../media/image74.jpeg"/><Relationship Id="rId2" Type="http://schemas.openxmlformats.org/officeDocument/2006/relationships/slideLayout" Target="../slideLayouts/slideLayout1.xml"/>
</Relationships>
</file>

<file path=ppt/slides/_rels/slide183.xml.rels><?xml version="1.0" encoding="UTF-8"?>
<Relationships xmlns="http://schemas.openxmlformats.org/package/2006/relationships"><Relationship Id="rId1" Type="http://schemas.openxmlformats.org/officeDocument/2006/relationships/image" Target="../media/image75.png"/><Relationship Id="rId2" Type="http://schemas.openxmlformats.org/officeDocument/2006/relationships/image" Target="../media/image76.png"/><Relationship Id="rId3" Type="http://schemas.openxmlformats.org/officeDocument/2006/relationships/slideLayout" Target="../slideLayouts/slideLayout1.xml"/>
</Relationships>
</file>

<file path=ppt/slides/_rels/slide18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8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8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87.xml.rels><?xml version="1.0" encoding="UTF-8"?>
<Relationships xmlns="http://schemas.openxmlformats.org/package/2006/relationships"><Relationship Id="rId1" Type="http://schemas.openxmlformats.org/officeDocument/2006/relationships/image" Target="../media/image77.wmf"/><Relationship Id="rId2" Type="http://schemas.openxmlformats.org/officeDocument/2006/relationships/slideLayout" Target="../slideLayouts/slideLayout1.xml"/>
</Relationships>
</file>

<file path=ppt/slides/_rels/slide18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8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9.xml.rels><?xml version="1.0" encoding="UTF-8"?>
<Relationships xmlns="http://schemas.openxmlformats.org/package/2006/relationships"><Relationship Id="rId1" Type="http://schemas.openxmlformats.org/officeDocument/2006/relationships/hyperlink" Target="http://www.zjtcm.net/wljx/Medicine/kejian5/PART49/PD01.JPG" TargetMode="External"/><Relationship Id="rId2" Type="http://schemas.openxmlformats.org/officeDocument/2006/relationships/image" Target="../media/image13.jpeg"/><Relationship Id="rId3" Type="http://schemas.openxmlformats.org/officeDocument/2006/relationships/image" Target="../media/image14.jpeg"/><Relationship Id="rId4" Type="http://schemas.openxmlformats.org/officeDocument/2006/relationships/image" Target="../media/image15.jpeg"/><Relationship Id="rId5" Type="http://schemas.openxmlformats.org/officeDocument/2006/relationships/hyperlink" Target="http://www.zjtcm.net/wljx/Medicine/kejian2/PART46/PD01.JPG" TargetMode="External"/><Relationship Id="rId6" Type="http://schemas.openxmlformats.org/officeDocument/2006/relationships/image" Target="../media/image16.jpeg"/><Relationship Id="rId7" Type="http://schemas.openxmlformats.org/officeDocument/2006/relationships/slideLayout" Target="../slideLayouts/slideLayout1.xml"/>
</Relationships>
</file>

<file path=ppt/slides/_rels/slide19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9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9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93.xml.rels><?xml version="1.0" encoding="UTF-8"?>
<Relationships xmlns="http://schemas.openxmlformats.org/package/2006/relationships"><Relationship Id="rId1" Type="http://schemas.openxmlformats.org/officeDocument/2006/relationships/image" Target="../media/image78.jpeg"/><Relationship Id="rId2" Type="http://schemas.openxmlformats.org/officeDocument/2006/relationships/slideLayout" Target="../slideLayouts/slideLayout1.xml"/>
</Relationships>
</file>

<file path=ppt/slides/_rels/slide194.xml.rels><?xml version="1.0" encoding="UTF-8"?>
<Relationships xmlns="http://schemas.openxmlformats.org/package/2006/relationships"><Relationship Id="rId1" Type="http://schemas.openxmlformats.org/officeDocument/2006/relationships/image" Target="../media/image79.jpeg"/><Relationship Id="rId2" Type="http://schemas.openxmlformats.org/officeDocument/2006/relationships/image" Target="../media/image80.jpeg"/><Relationship Id="rId3" Type="http://schemas.openxmlformats.org/officeDocument/2006/relationships/slideLayout" Target="../slideLayouts/slideLayout1.xml"/>
</Relationships>
</file>

<file path=ppt/slides/_rels/slide195.xml.rels><?xml version="1.0" encoding="UTF-8"?>
<Relationships xmlns="http://schemas.openxmlformats.org/package/2006/relationships"><Relationship Id="rId1" Type="http://schemas.openxmlformats.org/officeDocument/2006/relationships/image" Target="../media/image81.jpeg"/><Relationship Id="rId2" Type="http://schemas.openxmlformats.org/officeDocument/2006/relationships/image" Target="../media/image82.jpeg"/><Relationship Id="rId3" Type="http://schemas.openxmlformats.org/officeDocument/2006/relationships/slideLayout" Target="../slideLayouts/slideLayout1.xml"/>
</Relationships>
</file>

<file path=ppt/slides/_rels/slide19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9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9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9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00.xml.rels><?xml version="1.0" encoding="UTF-8"?>
<Relationships xmlns="http://schemas.openxmlformats.org/package/2006/relationships"><Relationship Id="rId1" Type="http://schemas.openxmlformats.org/officeDocument/2006/relationships/image" Target="../media/image83.jpeg"/><Relationship Id="rId2" Type="http://schemas.openxmlformats.org/officeDocument/2006/relationships/slideLayout" Target="../slideLayouts/slideLayout1.xml"/>
</Relationships>
</file>

<file path=ppt/slides/_rels/slide201.xml.rels><?xml version="1.0" encoding="UTF-8"?>
<Relationships xmlns="http://schemas.openxmlformats.org/package/2006/relationships"><Relationship Id="rId1" Type="http://schemas.openxmlformats.org/officeDocument/2006/relationships/image" Target="../media/image84.jpeg"/><Relationship Id="rId2" Type="http://schemas.openxmlformats.org/officeDocument/2006/relationships/image" Target="../media/image85.jpeg"/><Relationship Id="rId3" Type="http://schemas.openxmlformats.org/officeDocument/2006/relationships/slideLayout" Target="../slideLayouts/slideLayout1.xml"/>
</Relationships>
</file>

<file path=ppt/slides/_rels/slide20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
</Relationships>
</file>

<file path=ppt/slides/_rels/slide20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04.xml.rels><?xml version="1.0" encoding="UTF-8"?>
<Relationships xmlns="http://schemas.openxmlformats.org/package/2006/relationships"><Relationship Id="rId1" Type="http://schemas.openxmlformats.org/officeDocument/2006/relationships/image" Target="../media/image86.jpeg"/><Relationship Id="rId2" Type="http://schemas.openxmlformats.org/officeDocument/2006/relationships/slideLayout" Target="../slideLayouts/slideLayout1.xml"/>
</Relationships>
</file>

<file path=ppt/slides/_rels/slide205.xml.rels><?xml version="1.0" encoding="UTF-8"?>
<Relationships xmlns="http://schemas.openxmlformats.org/package/2006/relationships"><Relationship Id="rId1" Type="http://schemas.openxmlformats.org/officeDocument/2006/relationships/image" Target="../media/image87.jpeg"/><Relationship Id="rId2" Type="http://schemas.openxmlformats.org/officeDocument/2006/relationships/image" Target="../media/image88.jpeg"/><Relationship Id="rId3" Type="http://schemas.openxmlformats.org/officeDocument/2006/relationships/slideLayout" Target="../slideLayouts/slideLayout1.xml"/>
</Relationships>
</file>

<file path=ppt/slides/_rels/slide206.xml.rels><?xml version="1.0" encoding="UTF-8"?>
<Relationships xmlns="http://schemas.openxmlformats.org/package/2006/relationships"><Relationship Id="rId1" Type="http://schemas.openxmlformats.org/officeDocument/2006/relationships/image" Target="../media/image89.jpeg"/><Relationship Id="rId2" Type="http://schemas.openxmlformats.org/officeDocument/2006/relationships/image" Target="../media/image90.jpeg"/><Relationship Id="rId3" Type="http://schemas.openxmlformats.org/officeDocument/2006/relationships/image" Target="../media/image91.jpeg"/><Relationship Id="rId4" Type="http://schemas.openxmlformats.org/officeDocument/2006/relationships/slideLayout" Target="../slideLayouts/slideLayout1.xml"/>
</Relationships>
</file>

<file path=ppt/slides/_rels/slide207.xml.rels><?xml version="1.0" encoding="UTF-8"?>
<Relationships xmlns="http://schemas.openxmlformats.org/package/2006/relationships"><Relationship Id="rId1" Type="http://schemas.openxmlformats.org/officeDocument/2006/relationships/image" Target="../media/image92.jpeg"/><Relationship Id="rId2" Type="http://schemas.openxmlformats.org/officeDocument/2006/relationships/image" Target="../media/image93.jpeg"/><Relationship Id="rId3" Type="http://schemas.openxmlformats.org/officeDocument/2006/relationships/slideLayout" Target="../slideLayouts/slideLayout1.xml"/>
</Relationships>
</file>

<file path=ppt/slides/_rels/slide208.xml.rels><?xml version="1.0" encoding="UTF-8"?>
<Relationships xmlns="http://schemas.openxmlformats.org/package/2006/relationships"><Relationship Id="rId1" Type="http://schemas.openxmlformats.org/officeDocument/2006/relationships/image" Target="../media/image94.jpeg"/><Relationship Id="rId2" Type="http://schemas.openxmlformats.org/officeDocument/2006/relationships/image" Target="../media/image95.jpeg"/><Relationship Id="rId3" Type="http://schemas.openxmlformats.org/officeDocument/2006/relationships/slideLayout" Target="../slideLayouts/slideLayout1.xml"/>
</Relationships>
</file>

<file path=ppt/slides/_rels/slide20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1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1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12.xml.rels><?xml version="1.0" encoding="UTF-8"?>
<Relationships xmlns="http://schemas.openxmlformats.org/package/2006/relationships"><Relationship Id="rId1" Type="http://schemas.openxmlformats.org/officeDocument/2006/relationships/hyperlink" Target="http://www.zjtcm.net/wljx/Medicine/kejian4/PART109/PD01.JPG" TargetMode="External"/><Relationship Id="rId2" Type="http://schemas.openxmlformats.org/officeDocument/2006/relationships/image" Target="../media/image96.jpeg"/><Relationship Id="rId3" Type="http://schemas.openxmlformats.org/officeDocument/2006/relationships/hyperlink" Target="http://www.zjtcm.net/wljx/Medicine/kejian4/PART109/PD02.JPG" TargetMode="External"/><Relationship Id="rId4" Type="http://schemas.openxmlformats.org/officeDocument/2006/relationships/image" Target="../media/image97.jpeg"/><Relationship Id="rId5" Type="http://schemas.openxmlformats.org/officeDocument/2006/relationships/image" Target="../media/image98.jpeg"/><Relationship Id="rId6" Type="http://schemas.openxmlformats.org/officeDocument/2006/relationships/slideLayout" Target="../slideLayouts/slideLayout1.xml"/>
</Relationships>
</file>

<file path=ppt/slides/_rels/slide21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1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1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1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1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1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1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2.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slideLayout" Target="../slideLayouts/slideLayout1.xml"/>
</Relationships>
</file>

<file path=ppt/slides/_rels/slide2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22.xml.rels><?xml version="1.0" encoding="UTF-8"?>
<Relationships xmlns="http://schemas.openxmlformats.org/package/2006/relationships"><Relationship Id="rId1" Type="http://schemas.openxmlformats.org/officeDocument/2006/relationships/image" Target="../media/image99.png"/><Relationship Id="rId2" Type="http://schemas.openxmlformats.org/officeDocument/2006/relationships/image" Target="../media/image100.png"/><Relationship Id="rId3" Type="http://schemas.openxmlformats.org/officeDocument/2006/relationships/image" Target="../media/image101.png"/><Relationship Id="rId4" Type="http://schemas.openxmlformats.org/officeDocument/2006/relationships/image" Target="../media/image102.png"/><Relationship Id="rId5" Type="http://schemas.openxmlformats.org/officeDocument/2006/relationships/slideLayout" Target="../slideLayouts/slideLayout1.xml"/>
</Relationships>
</file>

<file path=ppt/slides/_rels/slide22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2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2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2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2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2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2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3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3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3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3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34.xml.rels><?xml version="1.0" encoding="UTF-8"?>
<Relationships xmlns="http://schemas.openxmlformats.org/package/2006/relationships"><Relationship Id="rId1" Type="http://schemas.openxmlformats.org/officeDocument/2006/relationships/image" Target="../media/image103.jpeg"/><Relationship Id="rId2" Type="http://schemas.openxmlformats.org/officeDocument/2006/relationships/image" Target="../media/image104.jpeg"/><Relationship Id="rId3" Type="http://schemas.openxmlformats.org/officeDocument/2006/relationships/image" Target="../media/image105.jpeg"/><Relationship Id="rId4" Type="http://schemas.openxmlformats.org/officeDocument/2006/relationships/slideLayout" Target="../slideLayouts/slideLayout1.xml"/>
</Relationships>
</file>

<file path=ppt/slides/_rels/slide23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3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37.xml.rels><?xml version="1.0" encoding="UTF-8"?>
<Relationships xmlns="http://schemas.openxmlformats.org/package/2006/relationships"><Relationship Id="rId1" Type="http://schemas.openxmlformats.org/officeDocument/2006/relationships/image" Target="../media/image106.jpeg"/><Relationship Id="rId2" Type="http://schemas.openxmlformats.org/officeDocument/2006/relationships/image" Target="../media/image107.jpeg"/><Relationship Id="rId3" Type="http://schemas.openxmlformats.org/officeDocument/2006/relationships/slideLayout" Target="../slideLayouts/slideLayout1.xml"/>
</Relationships>
</file>

<file path=ppt/slides/_rels/slide23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39.xml.rels><?xml version="1.0" encoding="UTF-8"?>
<Relationships xmlns="http://schemas.openxmlformats.org/package/2006/relationships"><Relationship Id="rId1" Type="http://schemas.openxmlformats.org/officeDocument/2006/relationships/image" Target="../media/image108.png"/><Relationship Id="rId2" Type="http://schemas.openxmlformats.org/officeDocument/2006/relationships/slideLayout" Target="../slideLayouts/slideLayout1.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40.xml.rels><?xml version="1.0" encoding="UTF-8"?>
<Relationships xmlns="http://schemas.openxmlformats.org/package/2006/relationships"><Relationship Id="rId1" Type="http://schemas.openxmlformats.org/officeDocument/2006/relationships/image" Target="../media/image109.jpeg"/><Relationship Id="rId2" Type="http://schemas.openxmlformats.org/officeDocument/2006/relationships/image" Target="../media/image110.jpeg"/><Relationship Id="rId3" Type="http://schemas.openxmlformats.org/officeDocument/2006/relationships/image" Target="../media/image111.jpeg"/><Relationship Id="rId4" Type="http://schemas.openxmlformats.org/officeDocument/2006/relationships/slideLayout" Target="../slideLayouts/slideLayout1.xml"/><Relationship Id="rId5" Type="http://schemas.openxmlformats.org/officeDocument/2006/relationships/notesSlide" Target="../notesSlides/notesSlide240.xml"/>
</Relationships>
</file>

<file path=ppt/slides/_rels/slide241.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slideLayout" Target="../slideLayouts/slideLayout1.xml"/><Relationship Id="rId3" Type="http://schemas.openxmlformats.org/officeDocument/2006/relationships/notesSlide" Target="../notesSlides/notesSlide241.xml"/>
</Relationships>
</file>

<file path=ppt/slides/_rels/slide24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4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44.xml.rels><?xml version="1.0" encoding="UTF-8"?>
<Relationships xmlns="http://schemas.openxmlformats.org/package/2006/relationships"><Relationship Id="rId1" Type="http://schemas.openxmlformats.org/officeDocument/2006/relationships/image" Target="../media/image113.jpeg"/><Relationship Id="rId2" Type="http://schemas.openxmlformats.org/officeDocument/2006/relationships/image" Target="../media/image114.jpeg"/><Relationship Id="rId3" Type="http://schemas.openxmlformats.org/officeDocument/2006/relationships/slideLayout" Target="../slideLayouts/slideLayout1.xml"/>
</Relationships>
</file>

<file path=ppt/slides/_rels/slide245.xml.rels><?xml version="1.0" encoding="UTF-8"?>
<Relationships xmlns="http://schemas.openxmlformats.org/package/2006/relationships"><Relationship Id="rId1" Type="http://schemas.openxmlformats.org/officeDocument/2006/relationships/image" Target="../media/image115.png"/><Relationship Id="rId2" Type="http://schemas.openxmlformats.org/officeDocument/2006/relationships/image" Target="../media/image116.png"/><Relationship Id="rId3" Type="http://schemas.openxmlformats.org/officeDocument/2006/relationships/slideLayout" Target="../slideLayouts/slideLayout1.xml"/>
</Relationships>
</file>

<file path=ppt/slides/_rels/slide246.xml.rels><?xml version="1.0" encoding="UTF-8"?>
<Relationships xmlns="http://schemas.openxmlformats.org/package/2006/relationships"><Relationship Id="rId1" Type="http://schemas.openxmlformats.org/officeDocument/2006/relationships/image" Target="../media/image117.png"/><Relationship Id="rId2" Type="http://schemas.openxmlformats.org/officeDocument/2006/relationships/image" Target="../media/image118.png"/><Relationship Id="rId3" Type="http://schemas.openxmlformats.org/officeDocument/2006/relationships/slideLayout" Target="../slideLayouts/slideLayout1.xml"/>
</Relationships>
</file>

<file path=ppt/slides/_rels/slide247.xml.rels><?xml version="1.0" encoding="UTF-8"?>
<Relationships xmlns="http://schemas.openxmlformats.org/package/2006/relationships"><Relationship Id="rId1" Type="http://schemas.openxmlformats.org/officeDocument/2006/relationships/image" Target="../media/image119.jpeg"/><Relationship Id="rId2" Type="http://schemas.openxmlformats.org/officeDocument/2006/relationships/image" Target="../media/image120.jpeg"/><Relationship Id="rId3" Type="http://schemas.openxmlformats.org/officeDocument/2006/relationships/slideLayout" Target="../slideLayouts/slideLayout1.xml"/><Relationship Id="rId4" Type="http://schemas.openxmlformats.org/officeDocument/2006/relationships/notesSlide" Target="../notesSlides/notesSlide247.xml"/>
</Relationships>
</file>

<file path=ppt/slides/_rels/slide248.xml.rels><?xml version="1.0" encoding="UTF-8"?>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slideLayout" Target="../slideLayouts/slideLayout1.xml"/><Relationship Id="rId5" Type="http://schemas.openxmlformats.org/officeDocument/2006/relationships/notesSlide" Target="../notesSlides/notesSlide248.xml"/>
</Relationships>
</file>

<file path=ppt/slides/_rels/slide24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9.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50.xml.rels><?xml version="1.0" encoding="UTF-8"?>
<Relationships xmlns="http://schemas.openxmlformats.org/package/2006/relationships"><Relationship Id="rId1" Type="http://schemas.openxmlformats.org/officeDocument/2006/relationships/image" Target="../media/image124.png"/><Relationship Id="rId2" Type="http://schemas.openxmlformats.org/officeDocument/2006/relationships/image" Target="../media/image125.png"/><Relationship Id="rId3" Type="http://schemas.openxmlformats.org/officeDocument/2006/relationships/image" Target="../media/image126.png"/><Relationship Id="rId4" Type="http://schemas.openxmlformats.org/officeDocument/2006/relationships/image" Target="../media/image127.png"/><Relationship Id="rId5" Type="http://schemas.openxmlformats.org/officeDocument/2006/relationships/image" Target="../media/image128.png"/><Relationship Id="rId6" Type="http://schemas.openxmlformats.org/officeDocument/2006/relationships/image" Target="../media/image129.png"/><Relationship Id="rId7" Type="http://schemas.openxmlformats.org/officeDocument/2006/relationships/image" Target="../media/image130.png"/><Relationship Id="rId8" Type="http://schemas.openxmlformats.org/officeDocument/2006/relationships/image" Target="../media/image131.png"/><Relationship Id="rId9" Type="http://schemas.openxmlformats.org/officeDocument/2006/relationships/slideLayout" Target="../slideLayouts/slideLayout1.xml"/><Relationship Id="rId10" Type="http://schemas.openxmlformats.org/officeDocument/2006/relationships/notesSlide" Target="../notesSlides/notesSlide250.xml"/>
</Relationships>
</file>

<file path=ppt/slides/_rels/slide251.xml.rels><?xml version="1.0" encoding="UTF-8"?>
<Relationships xmlns="http://schemas.openxmlformats.org/package/2006/relationships"><Relationship Id="rId1" Type="http://schemas.openxmlformats.org/officeDocument/2006/relationships/image" Target="../media/image132.jpeg"/><Relationship Id="rId2" Type="http://schemas.openxmlformats.org/officeDocument/2006/relationships/slideLayout" Target="../slideLayouts/slideLayout1.xml"/><Relationship Id="rId3" Type="http://schemas.openxmlformats.org/officeDocument/2006/relationships/notesSlide" Target="../notesSlides/notesSlide251.xml"/>
</Relationships>
</file>

<file path=ppt/slides/_rels/slide252.xml.rels><?xml version="1.0" encoding="UTF-8"?>
<Relationships xmlns="http://schemas.openxmlformats.org/package/2006/relationships"><Relationship Id="rId1" Type="http://schemas.openxmlformats.org/officeDocument/2006/relationships/image" Target="../media/image133.jpeg"/><Relationship Id="rId2" Type="http://schemas.openxmlformats.org/officeDocument/2006/relationships/image" Target="../media/image134.jpeg"/><Relationship Id="rId3" Type="http://schemas.openxmlformats.org/officeDocument/2006/relationships/slideLayout" Target="../slideLayouts/slideLayout1.xml"/><Relationship Id="rId4" Type="http://schemas.openxmlformats.org/officeDocument/2006/relationships/notesSlide" Target="../notesSlides/notesSlide252.xml"/>
</Relationships>
</file>

<file path=ppt/slides/_rels/slide25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3.xml"/>
</Relationships>
</file>

<file path=ppt/slides/_rels/slide254.xml.rels><?xml version="1.0" encoding="UTF-8"?>
<Relationships xmlns="http://schemas.openxmlformats.org/package/2006/relationships"><Relationship Id="rId1" Type="http://schemas.openxmlformats.org/officeDocument/2006/relationships/image" Target="../media/image135.jpeg"/><Relationship Id="rId2" Type="http://schemas.openxmlformats.org/officeDocument/2006/relationships/slideLayout" Target="../slideLayouts/slideLayout1.xml"/><Relationship Id="rId3" Type="http://schemas.openxmlformats.org/officeDocument/2006/relationships/notesSlide" Target="../notesSlides/notesSlide254.xml"/>
</Relationships>
</file>

<file path=ppt/slides/_rels/slide255.xml.rels><?xml version="1.0" encoding="UTF-8"?>
<Relationships xmlns="http://schemas.openxmlformats.org/package/2006/relationships"><Relationship Id="rId1" Type="http://schemas.openxmlformats.org/officeDocument/2006/relationships/image" Target="../media/image136.jpeg"/><Relationship Id="rId2" Type="http://schemas.openxmlformats.org/officeDocument/2006/relationships/image" Target="../media/image137.jpeg"/><Relationship Id="rId3" Type="http://schemas.openxmlformats.org/officeDocument/2006/relationships/slideLayout" Target="../slideLayouts/slideLayout1.xml"/><Relationship Id="rId4" Type="http://schemas.openxmlformats.org/officeDocument/2006/relationships/notesSlide" Target="../notesSlides/notesSlide255.xml"/>
</Relationships>
</file>

<file path=ppt/slides/_rels/slide25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6.xml"/>
</Relationships>
</file>

<file path=ppt/slides/_rels/slide25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58.xml.rels><?xml version="1.0" encoding="UTF-8"?>
<Relationships xmlns="http://schemas.openxmlformats.org/package/2006/relationships"><Relationship Id="rId1" Type="http://schemas.openxmlformats.org/officeDocument/2006/relationships/image" Target="../media/image138.jpeg"/><Relationship Id="rId2" Type="http://schemas.openxmlformats.org/officeDocument/2006/relationships/image" Target="../media/image139.jpeg"/><Relationship Id="rId3" Type="http://schemas.openxmlformats.org/officeDocument/2006/relationships/slideLayout" Target="../slideLayouts/slideLayout1.xml"/><Relationship Id="rId4" Type="http://schemas.openxmlformats.org/officeDocument/2006/relationships/notesSlide" Target="../notesSlides/notesSlide258.xml"/>
</Relationships>
</file>

<file path=ppt/slides/_rels/slide25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9.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6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61.xml.rels><?xml version="1.0" encoding="UTF-8"?>
<Relationships xmlns="http://schemas.openxmlformats.org/package/2006/relationships"><Relationship Id="rId1" Type="http://schemas.openxmlformats.org/officeDocument/2006/relationships/image" Target="../media/image140.jpeg"/><Relationship Id="rId2" Type="http://schemas.openxmlformats.org/officeDocument/2006/relationships/image" Target="../media/image141.jpeg"/><Relationship Id="rId3" Type="http://schemas.openxmlformats.org/officeDocument/2006/relationships/image" Target="../media/image142.jpeg"/><Relationship Id="rId4" Type="http://schemas.openxmlformats.org/officeDocument/2006/relationships/slideLayout" Target="../slideLayouts/slideLayout1.xml"/>
</Relationships>
</file>

<file path=ppt/slides/_rels/slide26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6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6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6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6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67.xml.rels><?xml version="1.0" encoding="UTF-8"?>
<Relationships xmlns="http://schemas.openxmlformats.org/package/2006/relationships"><Relationship Id="rId1" Type="http://schemas.openxmlformats.org/officeDocument/2006/relationships/image" Target="../media/image143.jpeg"/><Relationship Id="rId2" Type="http://schemas.openxmlformats.org/officeDocument/2006/relationships/image" Target="../media/image144.jpeg"/><Relationship Id="rId3" Type="http://schemas.openxmlformats.org/officeDocument/2006/relationships/slideLayout" Target="../slideLayouts/slideLayout1.xml"/>
</Relationships>
</file>

<file path=ppt/slides/_rels/slide268.xml.rels><?xml version="1.0" encoding="UTF-8"?>
<Relationships xmlns="http://schemas.openxmlformats.org/package/2006/relationships"><Relationship Id="rId1" Type="http://schemas.openxmlformats.org/officeDocument/2006/relationships/image" Target="../media/image145.jpeg"/><Relationship Id="rId2" Type="http://schemas.openxmlformats.org/officeDocument/2006/relationships/slideLayout" Target="../slideLayouts/slideLayout1.xml"/>
</Relationships>
</file>

<file path=ppt/slides/_rels/slide269.xml.rels><?xml version="1.0" encoding="UTF-8"?>
<Relationships xmlns="http://schemas.openxmlformats.org/package/2006/relationships"><Relationship Id="rId1" Type="http://schemas.openxmlformats.org/officeDocument/2006/relationships/image" Target="../media/image146.jpeg"/><Relationship Id="rId2" Type="http://schemas.openxmlformats.org/officeDocument/2006/relationships/image" Target="../media/image147.jpeg"/><Relationship Id="rId3" Type="http://schemas.openxmlformats.org/officeDocument/2006/relationships/slideLayout" Target="../slideLayouts/slideLayout1.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70.xml.rels><?xml version="1.0" encoding="UTF-8"?>
<Relationships xmlns="http://schemas.openxmlformats.org/package/2006/relationships"><Relationship Id="rId1" Type="http://schemas.openxmlformats.org/officeDocument/2006/relationships/image" Target="../media/image148.jpeg"/><Relationship Id="rId2" Type="http://schemas.openxmlformats.org/officeDocument/2006/relationships/slideLayout" Target="../slideLayouts/slideLayout1.xml"/>
</Relationships>
</file>

<file path=ppt/slides/_rels/slide27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7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7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74.xml.rels><?xml version="1.0" encoding="UTF-8"?>
<Relationships xmlns="http://schemas.openxmlformats.org/package/2006/relationships"><Relationship Id="rId1" Type="http://schemas.openxmlformats.org/officeDocument/2006/relationships/image" Target="../media/image149.jpeg"/><Relationship Id="rId2" Type="http://schemas.openxmlformats.org/officeDocument/2006/relationships/slideLayout" Target="../slideLayouts/slideLayout1.xml"/><Relationship Id="rId3" Type="http://schemas.openxmlformats.org/officeDocument/2006/relationships/notesSlide" Target="../notesSlides/notesSlide274.xml"/>
</Relationships>
</file>

<file path=ppt/slides/_rels/slide275.xml.rels><?xml version="1.0" encoding="UTF-8"?>
<Relationships xmlns="http://schemas.openxmlformats.org/package/2006/relationships"><Relationship Id="rId1" Type="http://schemas.openxmlformats.org/officeDocument/2006/relationships/image" Target="../media/image150.jpeg"/><Relationship Id="rId2" Type="http://schemas.openxmlformats.org/officeDocument/2006/relationships/slideLayout" Target="../slideLayouts/slideLayout1.xml"/><Relationship Id="rId3" Type="http://schemas.openxmlformats.org/officeDocument/2006/relationships/notesSlide" Target="../notesSlides/notesSlide275.xml"/>
</Relationships>
</file>

<file path=ppt/slides/_rels/slide276.xml.rels><?xml version="1.0" encoding="UTF-8"?>
<Relationships xmlns="http://schemas.openxmlformats.org/package/2006/relationships"><Relationship Id="rId1" Type="http://schemas.openxmlformats.org/officeDocument/2006/relationships/image" Target="../media/image151.jpeg"/><Relationship Id="rId2" Type="http://schemas.openxmlformats.org/officeDocument/2006/relationships/image" Target="../media/image152.jpeg"/><Relationship Id="rId3" Type="http://schemas.openxmlformats.org/officeDocument/2006/relationships/slideLayout" Target="../slideLayouts/slideLayout1.xml"/>
</Relationships>
</file>

<file path=ppt/slides/_rels/slide27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7.xml"/>
</Relationships>
</file>

<file path=ppt/slides/_rels/slide278.xml.rels><?xml version="1.0" encoding="UTF-8"?>
<Relationships xmlns="http://schemas.openxmlformats.org/package/2006/relationships"><Relationship Id="rId1" Type="http://schemas.openxmlformats.org/officeDocument/2006/relationships/image" Target="../media/image153.jpeg"/><Relationship Id="rId2" Type="http://schemas.openxmlformats.org/officeDocument/2006/relationships/slideLayout" Target="../slideLayouts/slideLayout1.xml"/>
</Relationships>
</file>

<file path=ppt/slides/_rels/slide279.xml.rels><?xml version="1.0" encoding="UTF-8"?>
<Relationships xmlns="http://schemas.openxmlformats.org/package/2006/relationships"><Relationship Id="rId1" Type="http://schemas.openxmlformats.org/officeDocument/2006/relationships/image" Target="../media/image154.jpeg"/><Relationship Id="rId2" Type="http://schemas.openxmlformats.org/officeDocument/2006/relationships/image" Target="../media/image155.jpeg"/><Relationship Id="rId3" Type="http://schemas.openxmlformats.org/officeDocument/2006/relationships/slideLayout" Target="../slideLayouts/slideLayout1.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8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8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82.xml.rels><?xml version="1.0" encoding="UTF-8"?>
<Relationships xmlns="http://schemas.openxmlformats.org/package/2006/relationships"><Relationship Id="rId1" Type="http://schemas.openxmlformats.org/officeDocument/2006/relationships/image" Target="../media/image156.png"/><Relationship Id="rId2" Type="http://schemas.openxmlformats.org/officeDocument/2006/relationships/image" Target="../media/image157.png"/><Relationship Id="rId3" Type="http://schemas.openxmlformats.org/officeDocument/2006/relationships/image" Target="../media/image158.png"/><Relationship Id="rId4" Type="http://schemas.openxmlformats.org/officeDocument/2006/relationships/slideLayout" Target="../slideLayouts/slideLayout1.xml"/>
</Relationships>
</file>

<file path=ppt/slides/_rels/slide283.xml.rels><?xml version="1.0" encoding="UTF-8"?>
<Relationships xmlns="http://schemas.openxmlformats.org/package/2006/relationships"><Relationship Id="rId1" Type="http://schemas.openxmlformats.org/officeDocument/2006/relationships/image" Target="../media/image159.jpeg"/><Relationship Id="rId2" Type="http://schemas.openxmlformats.org/officeDocument/2006/relationships/image" Target="../media/image160.jpeg"/><Relationship Id="rId3" Type="http://schemas.openxmlformats.org/officeDocument/2006/relationships/slideLayout" Target="../slideLayouts/slideLayout1.xml"/>
</Relationships>
</file>

<file path=ppt/slides/_rels/slide284.xml.rels><?xml version="1.0" encoding="UTF-8"?>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slideLayout" Target="../slideLayouts/slideLayout1.xml"/>
</Relationships>
</file>

<file path=ppt/slides/_rels/slide285.xml.rels><?xml version="1.0" encoding="UTF-8"?>
<Relationships xmlns="http://schemas.openxmlformats.org/package/2006/relationships"><Relationship Id="rId1" Type="http://schemas.openxmlformats.org/officeDocument/2006/relationships/image" Target="../media/image163.png"/><Relationship Id="rId2" Type="http://schemas.openxmlformats.org/officeDocument/2006/relationships/image" Target="../media/image164.png"/><Relationship Id="rId3" Type="http://schemas.openxmlformats.org/officeDocument/2006/relationships/image" Target="../media/image165.png"/><Relationship Id="rId4" Type="http://schemas.openxmlformats.org/officeDocument/2006/relationships/slideLayout" Target="../slideLayouts/slideLayout1.xml"/>
</Relationships>
</file>

<file path=ppt/slides/_rels/slide286.xml.rels><?xml version="1.0" encoding="UTF-8"?>
<Relationships xmlns="http://schemas.openxmlformats.org/package/2006/relationships"><Relationship Id="rId1" Type="http://schemas.openxmlformats.org/officeDocument/2006/relationships/image" Target="../media/image166.jpeg"/><Relationship Id="rId2" Type="http://schemas.openxmlformats.org/officeDocument/2006/relationships/image" Target="../media/image167.jpeg"/><Relationship Id="rId3" Type="http://schemas.openxmlformats.org/officeDocument/2006/relationships/slideLayout" Target="../slideLayouts/slideLayout1.xml"/>
</Relationships>
</file>

<file path=ppt/slides/_rels/slide287.xml.rels><?xml version="1.0" encoding="UTF-8"?>
<Relationships xmlns="http://schemas.openxmlformats.org/package/2006/relationships"><Relationship Id="rId1" Type="http://schemas.openxmlformats.org/officeDocument/2006/relationships/image" Target="../media/image168.jpeg"/><Relationship Id="rId2" Type="http://schemas.openxmlformats.org/officeDocument/2006/relationships/image" Target="../media/image169.jpeg"/><Relationship Id="rId3" Type="http://schemas.openxmlformats.org/officeDocument/2006/relationships/slideLayout" Target="../slideLayouts/slideLayout1.xml"/><Relationship Id="rId4" Type="http://schemas.openxmlformats.org/officeDocument/2006/relationships/notesSlide" Target="../notesSlides/notesSlide287.xml"/>
</Relationships>
</file>

<file path=ppt/slides/_rels/slide288.xml.rels><?xml version="1.0" encoding="UTF-8"?>
<Relationships xmlns="http://schemas.openxmlformats.org/package/2006/relationships"><Relationship Id="rId1" Type="http://schemas.openxmlformats.org/officeDocument/2006/relationships/slide" Target="slide2.xml"/><Relationship Id="rId2" Type="http://schemas.openxmlformats.org/officeDocument/2006/relationships/image" Target="../media/image170.jpeg"/><Relationship Id="rId3" Type="http://schemas.openxmlformats.org/officeDocument/2006/relationships/slideLayout" Target="../slideLayouts/slideLayout1.xml"/>
</Relationships>
</file>

<file path=ppt/slides/_rels/slide28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9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91.xml.rels><?xml version="1.0" encoding="UTF-8"?>
<Relationships xmlns="http://schemas.openxmlformats.org/package/2006/relationships"><Relationship Id="rId1" Type="http://schemas.openxmlformats.org/officeDocument/2006/relationships/image" Target="../media/image171.jpeg"/><Relationship Id="rId2" Type="http://schemas.openxmlformats.org/officeDocument/2006/relationships/image" Target="../media/image172.jpeg"/><Relationship Id="rId3" Type="http://schemas.openxmlformats.org/officeDocument/2006/relationships/slideLayout" Target="../slideLayouts/slideLayout1.xml"/>
</Relationships>
</file>

<file path=ppt/slides/_rels/slide292.xml.rels><?xml version="1.0" encoding="UTF-8"?>
<Relationships xmlns="http://schemas.openxmlformats.org/package/2006/relationships"><Relationship Id="rId1" Type="http://schemas.openxmlformats.org/officeDocument/2006/relationships/image" Target="../media/image173.png"/><Relationship Id="rId2" Type="http://schemas.openxmlformats.org/officeDocument/2006/relationships/slideLayout" Target="../slideLayouts/slideLayout1.xml"/>
</Relationships>
</file>

<file path=ppt/slides/_rels/slide293.xml.rels><?xml version="1.0" encoding="UTF-8"?>
<Relationships xmlns="http://schemas.openxmlformats.org/package/2006/relationships"><Relationship Id="rId1" Type="http://schemas.openxmlformats.org/officeDocument/2006/relationships/image" Target="../media/image174.png"/><Relationship Id="rId2" Type="http://schemas.openxmlformats.org/officeDocument/2006/relationships/slideLayout" Target="../slideLayouts/slideLayout1.xml"/>
</Relationships>
</file>

<file path=ppt/slides/_rels/slide29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95.xml.rels><?xml version="1.0" encoding="UTF-8"?>
<Relationships xmlns="http://schemas.openxmlformats.org/package/2006/relationships"><Relationship Id="rId1" Type="http://schemas.openxmlformats.org/officeDocument/2006/relationships/image" Target="../media/image175.jpeg"/><Relationship Id="rId2" Type="http://schemas.openxmlformats.org/officeDocument/2006/relationships/image" Target="../media/image176.jpeg"/><Relationship Id="rId3" Type="http://schemas.openxmlformats.org/officeDocument/2006/relationships/slideLayout" Target="../slideLayouts/slideLayout1.xml"/>
</Relationships>
</file>

<file path=ppt/slides/_rels/slide29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9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9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9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0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01.xml.rels><?xml version="1.0" encoding="UTF-8"?>
<Relationships xmlns="http://schemas.openxmlformats.org/package/2006/relationships"><Relationship Id="rId1" Type="http://schemas.openxmlformats.org/officeDocument/2006/relationships/image" Target="../media/image177.png"/><Relationship Id="rId2" Type="http://schemas.openxmlformats.org/officeDocument/2006/relationships/slideLayout" Target="../slideLayouts/slideLayout1.xml"/>
</Relationships>
</file>

<file path=ppt/slides/_rels/slide30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0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0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0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0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0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0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0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1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11.xml.rels><?xml version="1.0" encoding="UTF-8"?>
<Relationships xmlns="http://schemas.openxmlformats.org/package/2006/relationships"><Relationship Id="rId1" Type="http://schemas.openxmlformats.org/officeDocument/2006/relationships/image" Target="../media/image178.jpeg"/><Relationship Id="rId2" Type="http://schemas.openxmlformats.org/officeDocument/2006/relationships/slideLayout" Target="../slideLayouts/slideLayout1.xml"/>
</Relationships>
</file>

<file path=ppt/slides/_rels/slide312.xml.rels><?xml version="1.0" encoding="UTF-8"?>
<Relationships xmlns="http://schemas.openxmlformats.org/package/2006/relationships"><Relationship Id="rId1" Type="http://schemas.openxmlformats.org/officeDocument/2006/relationships/image" Target="../media/image179.jpeg"/><Relationship Id="rId2" Type="http://schemas.openxmlformats.org/officeDocument/2006/relationships/image" Target="../media/image180.jpeg"/><Relationship Id="rId3" Type="http://schemas.openxmlformats.org/officeDocument/2006/relationships/slideLayout" Target="../slideLayouts/slideLayout1.xml"/>
</Relationships>
</file>

<file path=ppt/slides/_rels/slide31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1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1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1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17.xml.rels><?xml version="1.0" encoding="UTF-8"?>
<Relationships xmlns="http://schemas.openxmlformats.org/package/2006/relationships"><Relationship Id="rId1" Type="http://schemas.openxmlformats.org/officeDocument/2006/relationships/image" Target="../media/image181.jpeg"/><Relationship Id="rId2" Type="http://schemas.openxmlformats.org/officeDocument/2006/relationships/slideLayout" Target="../slideLayouts/slideLayout1.xml"/>
</Relationships>
</file>

<file path=ppt/slides/_rels/slide31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1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20.xml.rels><?xml version="1.0" encoding="UTF-8"?>
<Relationships xmlns="http://schemas.openxmlformats.org/package/2006/relationships"><Relationship Id="rId1" Type="http://schemas.openxmlformats.org/officeDocument/2006/relationships/image" Target="../media/image182.jpeg"/><Relationship Id="rId2" Type="http://schemas.openxmlformats.org/officeDocument/2006/relationships/image" Target="../media/image183.jpeg"/><Relationship Id="rId3" Type="http://schemas.openxmlformats.org/officeDocument/2006/relationships/slideLayout" Target="../slideLayouts/slideLayout1.xml"/>
</Relationships>
</file>

<file path=ppt/slides/_rels/slide32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22.xml.rels><?xml version="1.0" encoding="UTF-8"?>
<Relationships xmlns="http://schemas.openxmlformats.org/package/2006/relationships"><Relationship Id="rId1" Type="http://schemas.openxmlformats.org/officeDocument/2006/relationships/image" Target="../media/image184.jpeg"/><Relationship Id="rId2" Type="http://schemas.openxmlformats.org/officeDocument/2006/relationships/slideLayout" Target="../slideLayouts/slideLayout1.xml"/>
</Relationships>
</file>

<file path=ppt/slides/_rels/slide323.xml.rels><?xml version="1.0" encoding="UTF-8"?>
<Relationships xmlns="http://schemas.openxmlformats.org/package/2006/relationships"><Relationship Id="rId1" Type="http://schemas.openxmlformats.org/officeDocument/2006/relationships/image" Target="../media/image185.jpeg"/><Relationship Id="rId2" Type="http://schemas.openxmlformats.org/officeDocument/2006/relationships/image" Target="../media/image186.jpeg"/><Relationship Id="rId3" Type="http://schemas.openxmlformats.org/officeDocument/2006/relationships/slideLayout" Target="../slideLayouts/slideLayout1.xml"/>
</Relationships>
</file>

<file path=ppt/slides/_rels/slide32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2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26.xml.rels><?xml version="1.0" encoding="UTF-8"?>
<Relationships xmlns="http://schemas.openxmlformats.org/package/2006/relationships"><Relationship Id="rId1" Type="http://schemas.openxmlformats.org/officeDocument/2006/relationships/image" Target="../media/image187.jpeg"/><Relationship Id="rId2" Type="http://schemas.openxmlformats.org/officeDocument/2006/relationships/image" Target="../media/image188.jpeg"/><Relationship Id="rId3" Type="http://schemas.openxmlformats.org/officeDocument/2006/relationships/slideLayout" Target="../slideLayouts/slideLayout1.xml"/>
</Relationships>
</file>

<file path=ppt/slides/_rels/slide32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28.xml.rels><?xml version="1.0" encoding="UTF-8"?>
<Relationships xmlns="http://schemas.openxmlformats.org/package/2006/relationships"><Relationship Id="rId1" Type="http://schemas.openxmlformats.org/officeDocument/2006/relationships/image" Target="../media/image189.jpeg"/><Relationship Id="rId2" Type="http://schemas.openxmlformats.org/officeDocument/2006/relationships/slideLayout" Target="../slideLayouts/slideLayout1.xml"/>
</Relationships>
</file>

<file path=ppt/slides/_rels/slide329.xml.rels><?xml version="1.0" encoding="UTF-8"?>
<Relationships xmlns="http://schemas.openxmlformats.org/package/2006/relationships"><Relationship Id="rId1" Type="http://schemas.openxmlformats.org/officeDocument/2006/relationships/image" Target="../media/image190.jpeg"/><Relationship Id="rId2" Type="http://schemas.openxmlformats.org/officeDocument/2006/relationships/image" Target="../media/image191.jpeg"/><Relationship Id="rId3" Type="http://schemas.openxmlformats.org/officeDocument/2006/relationships/slideLayout" Target="../slideLayouts/slideLayout1.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30.xml.rels><?xml version="1.0" encoding="UTF-8"?>
<Relationships xmlns="http://schemas.openxmlformats.org/package/2006/relationships"><Relationship Id="rId1" Type="http://schemas.openxmlformats.org/officeDocument/2006/relationships/image" Target="../media/image192.jpeg"/><Relationship Id="rId2" Type="http://schemas.openxmlformats.org/officeDocument/2006/relationships/slideLayout" Target="../slideLayouts/slideLayout1.xml"/>
</Relationships>
</file>

<file path=ppt/slides/_rels/slide331.xml.rels><?xml version="1.0" encoding="UTF-8"?>
<Relationships xmlns="http://schemas.openxmlformats.org/package/2006/relationships"><Relationship Id="rId1" Type="http://schemas.openxmlformats.org/officeDocument/2006/relationships/image" Target="../media/image193.jpeg"/><Relationship Id="rId2" Type="http://schemas.openxmlformats.org/officeDocument/2006/relationships/slideLayout" Target="../slideLayouts/slideLayout1.xml"/>
</Relationships>
</file>

<file path=ppt/slides/_rels/slide332.xml.rels><?xml version="1.0" encoding="UTF-8"?>
<Relationships xmlns="http://schemas.openxmlformats.org/package/2006/relationships"><Relationship Id="rId1" Type="http://schemas.openxmlformats.org/officeDocument/2006/relationships/image" Target="../media/image194.jpeg"/><Relationship Id="rId2" Type="http://schemas.openxmlformats.org/officeDocument/2006/relationships/slideLayout" Target="../slideLayouts/slideLayout1.xml"/>
</Relationships>
</file>

<file path=ppt/slides/_rels/slide333.xml.rels><?xml version="1.0" encoding="UTF-8"?>
<Relationships xmlns="http://schemas.openxmlformats.org/package/2006/relationships"><Relationship Id="rId1" Type="http://schemas.openxmlformats.org/officeDocument/2006/relationships/image" Target="../media/image195.jpeg"/><Relationship Id="rId2" Type="http://schemas.openxmlformats.org/officeDocument/2006/relationships/slideLayout" Target="../slideLayouts/slideLayout1.xml"/>
</Relationships>
</file>

<file path=ppt/slides/_rels/slide33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3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36.xml.rels><?xml version="1.0" encoding="UTF-8"?>
<Relationships xmlns="http://schemas.openxmlformats.org/package/2006/relationships"><Relationship Id="rId1" Type="http://schemas.openxmlformats.org/officeDocument/2006/relationships/image" Target="../media/image196.jpeg"/><Relationship Id="rId2" Type="http://schemas.openxmlformats.org/officeDocument/2006/relationships/slideLayout" Target="../slideLayouts/slideLayout1.xml"/>
</Relationships>
</file>

<file path=ppt/slides/_rels/slide337.xml.rels><?xml version="1.0" encoding="UTF-8"?>
<Relationships xmlns="http://schemas.openxmlformats.org/package/2006/relationships"><Relationship Id="rId1" Type="http://schemas.openxmlformats.org/officeDocument/2006/relationships/image" Target="../media/image197.jpeg"/><Relationship Id="rId2" Type="http://schemas.openxmlformats.org/officeDocument/2006/relationships/slideLayout" Target="../slideLayouts/slideLayout1.xml"/>
</Relationships>
</file>

<file path=ppt/slides/_rels/slide33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39.xml.rels><?xml version="1.0" encoding="UTF-8"?>
<Relationships xmlns="http://schemas.openxmlformats.org/package/2006/relationships"><Relationship Id="rId1" Type="http://schemas.openxmlformats.org/officeDocument/2006/relationships/image" Target="../media/image198.jpeg"/><Relationship Id="rId2" Type="http://schemas.openxmlformats.org/officeDocument/2006/relationships/slideLayout" Target="../slideLayouts/slideLayout1.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4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4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42.xml.rels><?xml version="1.0" encoding="UTF-8"?>
<Relationships xmlns="http://schemas.openxmlformats.org/package/2006/relationships"><Relationship Id="rId1" Type="http://schemas.openxmlformats.org/officeDocument/2006/relationships/image" Target="../media/image199.jpeg"/><Relationship Id="rId2" Type="http://schemas.openxmlformats.org/officeDocument/2006/relationships/image" Target="../media/image200.jpeg"/><Relationship Id="rId3" Type="http://schemas.openxmlformats.org/officeDocument/2006/relationships/image" Target="../media/image201.jpeg"/><Relationship Id="rId4" Type="http://schemas.openxmlformats.org/officeDocument/2006/relationships/slideLayout" Target="../slideLayouts/slideLayout1.xml"/>
</Relationships>
</file>

<file path=ppt/slides/_rels/slide34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4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45.xml.rels><?xml version="1.0" encoding="UTF-8"?>
<Relationships xmlns="http://schemas.openxmlformats.org/package/2006/relationships"><Relationship Id="rId1" Type="http://schemas.openxmlformats.org/officeDocument/2006/relationships/image" Target="../media/image202.jpeg"/><Relationship Id="rId2" Type="http://schemas.openxmlformats.org/officeDocument/2006/relationships/slideLayout" Target="../slideLayouts/slideLayout1.xml"/>
</Relationships>
</file>

<file path=ppt/slides/_rels/slide346.xml.rels><?xml version="1.0" encoding="UTF-8"?>
<Relationships xmlns="http://schemas.openxmlformats.org/package/2006/relationships"><Relationship Id="rId1" Type="http://schemas.openxmlformats.org/officeDocument/2006/relationships/image" Target="../media/image203.jpeg"/><Relationship Id="rId2" Type="http://schemas.openxmlformats.org/officeDocument/2006/relationships/slideLayout" Target="../slideLayouts/slideLayout1.xml"/>
</Relationships>
</file>

<file path=ppt/slides/_rels/slide34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4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4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50.xml.rels><?xml version="1.0" encoding="UTF-8"?>
<Relationships xmlns="http://schemas.openxmlformats.org/package/2006/relationships"><Relationship Id="rId1" Type="http://schemas.openxmlformats.org/officeDocument/2006/relationships/image" Target="../media/image204.jpeg"/><Relationship Id="rId2" Type="http://schemas.openxmlformats.org/officeDocument/2006/relationships/slideLayout" Target="../slideLayouts/slideLayout1.xml"/>
</Relationships>
</file>

<file path=ppt/slides/_rels/slide35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52.xml.rels><?xml version="1.0" encoding="UTF-8"?>
<Relationships xmlns="http://schemas.openxmlformats.org/package/2006/relationships"><Relationship Id="rId1" Type="http://schemas.openxmlformats.org/officeDocument/2006/relationships/image" Target="../media/image205.jpeg"/><Relationship Id="rId2" Type="http://schemas.openxmlformats.org/officeDocument/2006/relationships/slideLayout" Target="../slideLayouts/slideLayout1.xml"/>
</Relationships>
</file>

<file path=ppt/slides/_rels/slide353.xml.rels><?xml version="1.0" encoding="UTF-8"?>
<Relationships xmlns="http://schemas.openxmlformats.org/package/2006/relationships"><Relationship Id="rId1" Type="http://schemas.openxmlformats.org/officeDocument/2006/relationships/image" Target="../media/image206.jpeg"/><Relationship Id="rId2" Type="http://schemas.openxmlformats.org/officeDocument/2006/relationships/slideLayout" Target="../slideLayouts/slideLayout1.xml"/>
</Relationships>
</file>

<file path=ppt/slides/_rels/slide354.xml.rels><?xml version="1.0" encoding="UTF-8"?>
<Relationships xmlns="http://schemas.openxmlformats.org/package/2006/relationships"><Relationship Id="rId1" Type="http://schemas.openxmlformats.org/officeDocument/2006/relationships/image" Target="../media/image207.jpeg"/><Relationship Id="rId2" Type="http://schemas.openxmlformats.org/officeDocument/2006/relationships/image" Target="../media/image208.jpeg"/><Relationship Id="rId3" Type="http://schemas.openxmlformats.org/officeDocument/2006/relationships/slideLayout" Target="../slideLayouts/slideLayout1.xml"/>
</Relationships>
</file>

<file path=ppt/slides/_rels/slide355.xml.rels><?xml version="1.0" encoding="UTF-8"?>
<Relationships xmlns="http://schemas.openxmlformats.org/package/2006/relationships"><Relationship Id="rId1" Type="http://schemas.openxmlformats.org/officeDocument/2006/relationships/image" Target="../media/image209.jpeg"/><Relationship Id="rId2" Type="http://schemas.openxmlformats.org/officeDocument/2006/relationships/slideLayout" Target="../slideLayouts/slideLayout1.xml"/>
</Relationships>
</file>

<file path=ppt/slides/_rels/slide35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57.xml.rels><?xml version="1.0" encoding="UTF-8"?>
<Relationships xmlns="http://schemas.openxmlformats.org/package/2006/relationships"><Relationship Id="rId1" Type="http://schemas.openxmlformats.org/officeDocument/2006/relationships/image" Target="../media/image210.jpeg"/><Relationship Id="rId2" Type="http://schemas.openxmlformats.org/officeDocument/2006/relationships/image" Target="../media/image211.jpeg"/><Relationship Id="rId3" Type="http://schemas.openxmlformats.org/officeDocument/2006/relationships/slideLayout" Target="../slideLayouts/slideLayout1.xml"/>
</Relationships>
</file>

<file path=ppt/slides/_rels/slide35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59.xml.rels><?xml version="1.0" encoding="UTF-8"?>
<Relationships xmlns="http://schemas.openxmlformats.org/package/2006/relationships"><Relationship Id="rId1" Type="http://schemas.openxmlformats.org/officeDocument/2006/relationships/image" Target="../media/image212.jpeg"/><Relationship Id="rId2" Type="http://schemas.openxmlformats.org/officeDocument/2006/relationships/hyperlink" Target="http://www.foodmate.net/ddimg/uploadimg/20050601/110905587.jpg" TargetMode="External"/><Relationship Id="rId3" Type="http://schemas.openxmlformats.org/officeDocument/2006/relationships/image" Target="../media/image213.jpeg"/><Relationship Id="rId4" Type="http://schemas.openxmlformats.org/officeDocument/2006/relationships/slideLayout" Target="../slideLayouts/slideLayout1.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6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61.xml.rels><?xml version="1.0" encoding="UTF-8"?>
<Relationships xmlns="http://schemas.openxmlformats.org/package/2006/relationships"><Relationship Id="rId1" Type="http://schemas.openxmlformats.org/officeDocument/2006/relationships/image" Target="../media/image214.jpeg"/><Relationship Id="rId2" Type="http://schemas.openxmlformats.org/officeDocument/2006/relationships/slideLayout" Target="../slideLayouts/slideLayout1.xml"/>
</Relationships>
</file>

<file path=ppt/slides/_rels/slide362.xml.rels><?xml version="1.0" encoding="UTF-8"?>
<Relationships xmlns="http://schemas.openxmlformats.org/package/2006/relationships"><Relationship Id="rId1" Type="http://schemas.openxmlformats.org/officeDocument/2006/relationships/image" Target="../media/image215.jpeg"/><Relationship Id="rId2" Type="http://schemas.openxmlformats.org/officeDocument/2006/relationships/slideLayout" Target="../slideLayouts/slideLayout1.xml"/>
</Relationships>
</file>

<file path=ppt/slides/_rels/slide363.xml.rels><?xml version="1.0" encoding="UTF-8"?>
<Relationships xmlns="http://schemas.openxmlformats.org/package/2006/relationships"><Relationship Id="rId1" Type="http://schemas.openxmlformats.org/officeDocument/2006/relationships/image" Target="../media/image216.jpeg"/><Relationship Id="rId2" Type="http://schemas.openxmlformats.org/officeDocument/2006/relationships/image" Target="../media/image217.jpeg"/><Relationship Id="rId3" Type="http://schemas.openxmlformats.org/officeDocument/2006/relationships/slideLayout" Target="../slideLayouts/slideLayout1.xml"/>
</Relationships>
</file>

<file path=ppt/slides/_rels/slide36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65.xml.rels><?xml version="1.0" encoding="UTF-8"?>
<Relationships xmlns="http://schemas.openxmlformats.org/package/2006/relationships"><Relationship Id="rId1" Type="http://schemas.openxmlformats.org/officeDocument/2006/relationships/image" Target="../media/image218.jpeg"/><Relationship Id="rId2" Type="http://schemas.openxmlformats.org/officeDocument/2006/relationships/slideLayout" Target="../slideLayouts/slideLayout1.xml"/>
</Relationships>
</file>

<file path=ppt/slides/_rels/slide366.xml.rels><?xml version="1.0" encoding="UTF-8"?>
<Relationships xmlns="http://schemas.openxmlformats.org/package/2006/relationships"><Relationship Id="rId1" Type="http://schemas.openxmlformats.org/officeDocument/2006/relationships/image" Target="../media/image219.jpeg"/><Relationship Id="rId2" Type="http://schemas.openxmlformats.org/officeDocument/2006/relationships/image" Target="../media/image220.jpeg"/><Relationship Id="rId3" Type="http://schemas.openxmlformats.org/officeDocument/2006/relationships/slideLayout" Target="../slideLayouts/slideLayout1.xml"/>
</Relationships>
</file>

<file path=ppt/slides/_rels/slide36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6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69.xml.rels><?xml version="1.0" encoding="UTF-8"?>
<Relationships xmlns="http://schemas.openxmlformats.org/package/2006/relationships"><Relationship Id="rId1" Type="http://schemas.openxmlformats.org/officeDocument/2006/relationships/image" Target="../media/image221.jpeg"/><Relationship Id="rId2" Type="http://schemas.openxmlformats.org/officeDocument/2006/relationships/image" Target="../media/image222.jpeg"/><Relationship Id="rId3" Type="http://schemas.openxmlformats.org/officeDocument/2006/relationships/slideLayout" Target="../slideLayouts/slideLayout1.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7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7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72.xml.rels><?xml version="1.0" encoding="UTF-8"?>
<Relationships xmlns="http://schemas.openxmlformats.org/package/2006/relationships"><Relationship Id="rId1" Type="http://schemas.openxmlformats.org/officeDocument/2006/relationships/image" Target="../media/image223.jpeg"/><Relationship Id="rId2" Type="http://schemas.openxmlformats.org/officeDocument/2006/relationships/slideLayout" Target="../slideLayouts/slideLayout1.xml"/>
</Relationships>
</file>

<file path=ppt/slides/_rels/slide373.xml.rels><?xml version="1.0" encoding="UTF-8"?>
<Relationships xmlns="http://schemas.openxmlformats.org/package/2006/relationships"><Relationship Id="rId1" Type="http://schemas.openxmlformats.org/officeDocument/2006/relationships/image" Target="../media/image224.jpeg"/><Relationship Id="rId2" Type="http://schemas.openxmlformats.org/officeDocument/2006/relationships/image" Target="../media/image225.jpeg"/><Relationship Id="rId3" Type="http://schemas.openxmlformats.org/officeDocument/2006/relationships/slideLayout" Target="../slideLayouts/slideLayout1.xml"/>
</Relationships>
</file>

<file path=ppt/slides/_rels/slide37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7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76.xml.rels><?xml version="1.0" encoding="UTF-8"?>
<Relationships xmlns="http://schemas.openxmlformats.org/package/2006/relationships"><Relationship Id="rId1" Type="http://schemas.openxmlformats.org/officeDocument/2006/relationships/image" Target="../media/image226.jpeg"/><Relationship Id="rId2" Type="http://schemas.openxmlformats.org/officeDocument/2006/relationships/slideLayout" Target="../slideLayouts/slideLayout1.xml"/>
</Relationships>
</file>

<file path=ppt/slides/_rels/slide377.xml.rels><?xml version="1.0" encoding="UTF-8"?>
<Relationships xmlns="http://schemas.openxmlformats.org/package/2006/relationships"><Relationship Id="rId1" Type="http://schemas.openxmlformats.org/officeDocument/2006/relationships/image" Target="../media/image227.jpeg"/><Relationship Id="rId2" Type="http://schemas.openxmlformats.org/officeDocument/2006/relationships/slideLayout" Target="../slideLayouts/slideLayout1.xml"/>
</Relationships>
</file>

<file path=ppt/slides/_rels/slide37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7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8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81.xml.rels><?xml version="1.0" encoding="UTF-8"?>
<Relationships xmlns="http://schemas.openxmlformats.org/package/2006/relationships"><Relationship Id="rId1" Type="http://schemas.openxmlformats.org/officeDocument/2006/relationships/image" Target="../media/image228.jpeg"/><Relationship Id="rId2" Type="http://schemas.openxmlformats.org/officeDocument/2006/relationships/image" Target="../media/image229.jpeg"/><Relationship Id="rId3" Type="http://schemas.openxmlformats.org/officeDocument/2006/relationships/slideLayout" Target="../slideLayouts/slideLayout1.xml"/>
</Relationships>
</file>

<file path=ppt/slides/_rels/slide382.xml.rels><?xml version="1.0" encoding="UTF-8"?>
<Relationships xmlns="http://schemas.openxmlformats.org/package/2006/relationships"><Relationship Id="rId1" Type="http://schemas.openxmlformats.org/officeDocument/2006/relationships/image" Target="../media/image230.jpeg"/><Relationship Id="rId2" Type="http://schemas.openxmlformats.org/officeDocument/2006/relationships/image" Target="../media/image231.jpeg"/><Relationship Id="rId3" Type="http://schemas.openxmlformats.org/officeDocument/2006/relationships/slideLayout" Target="../slideLayouts/slideLayout1.xml"/>
</Relationships>
</file>

<file path=ppt/slides/_rels/slide38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84.xml.rels><?xml version="1.0" encoding="UTF-8"?>
<Relationships xmlns="http://schemas.openxmlformats.org/package/2006/relationships"><Relationship Id="rId1" Type="http://schemas.openxmlformats.org/officeDocument/2006/relationships/image" Target="../media/image232.jpeg"/><Relationship Id="rId2" Type="http://schemas.openxmlformats.org/officeDocument/2006/relationships/image" Target="../media/image233.jpeg"/><Relationship Id="rId3" Type="http://schemas.openxmlformats.org/officeDocument/2006/relationships/slideLayout" Target="../slideLayouts/slideLayout1.xml"/>
</Relationships>
</file>

<file path=ppt/slides/_rels/slide385.xml.rels><?xml version="1.0" encoding="UTF-8"?>
<Relationships xmlns="http://schemas.openxmlformats.org/package/2006/relationships"><Relationship Id="rId1" Type="http://schemas.openxmlformats.org/officeDocument/2006/relationships/image" Target="../media/image234.jpeg"/><Relationship Id="rId2" Type="http://schemas.openxmlformats.org/officeDocument/2006/relationships/image" Target="../media/image235.jpeg"/><Relationship Id="rId3" Type="http://schemas.openxmlformats.org/officeDocument/2006/relationships/slideLayout" Target="../slideLayouts/slideLayout1.xml"/>
</Relationships>
</file>

<file path=ppt/slides/_rels/slide386.xml.rels><?xml version="1.0" encoding="UTF-8"?>
<Relationships xmlns="http://schemas.openxmlformats.org/package/2006/relationships"><Relationship Id="rId1" Type="http://schemas.openxmlformats.org/officeDocument/2006/relationships/image" Target="../media/image236.jpeg"/><Relationship Id="rId2" Type="http://schemas.openxmlformats.org/officeDocument/2006/relationships/slideLayout" Target="../slideLayouts/slideLayout1.xml"/>
</Relationships>
</file>

<file path=ppt/slides/_rels/slide38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88.xml.rels><?xml version="1.0" encoding="UTF-8"?>
<Relationships xmlns="http://schemas.openxmlformats.org/package/2006/relationships"><Relationship Id="rId1" Type="http://schemas.openxmlformats.org/officeDocument/2006/relationships/image" Target="../media/image237.jpeg"/><Relationship Id="rId2" Type="http://schemas.openxmlformats.org/officeDocument/2006/relationships/image" Target="../media/image238.jpeg"/><Relationship Id="rId3" Type="http://schemas.openxmlformats.org/officeDocument/2006/relationships/slideLayout" Target="../slideLayouts/slideLayout1.xml"/>
</Relationships>
</file>

<file path=ppt/slides/_rels/slide38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90.xml.rels><?xml version="1.0" encoding="UTF-8"?>
<Relationships xmlns="http://schemas.openxmlformats.org/package/2006/relationships"><Relationship Id="rId1" Type="http://schemas.openxmlformats.org/officeDocument/2006/relationships/image" Target="../media/image239.jpeg"/><Relationship Id="rId2" Type="http://schemas.openxmlformats.org/officeDocument/2006/relationships/slideLayout" Target="../slideLayouts/slideLayout1.xml"/>
</Relationships>
</file>

<file path=ppt/slides/_rels/slide391.xml.rels><?xml version="1.0" encoding="UTF-8"?>
<Relationships xmlns="http://schemas.openxmlformats.org/package/2006/relationships"><Relationship Id="rId1" Type="http://schemas.openxmlformats.org/officeDocument/2006/relationships/image" Target="../media/image240.jpeg"/><Relationship Id="rId2" Type="http://schemas.openxmlformats.org/officeDocument/2006/relationships/slideLayout" Target="../slideLayouts/slideLayout1.xml"/>
</Relationships>
</file>

<file path=ppt/slides/_rels/slide39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9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94.xml.rels><?xml version="1.0" encoding="UTF-8"?>
<Relationships xmlns="http://schemas.openxmlformats.org/package/2006/relationships"><Relationship Id="rId1" Type="http://schemas.openxmlformats.org/officeDocument/2006/relationships/image" Target="../media/image241.jpeg"/><Relationship Id="rId2" Type="http://schemas.openxmlformats.org/officeDocument/2006/relationships/slideLayout" Target="../slideLayouts/slideLayout1.xml"/>
</Relationships>
</file>

<file path=ppt/slides/_rels/slide395.xml.rels><?xml version="1.0" encoding="UTF-8"?>
<Relationships xmlns="http://schemas.openxmlformats.org/package/2006/relationships"><Relationship Id="rId1" Type="http://schemas.openxmlformats.org/officeDocument/2006/relationships/image" Target="../media/image242.jpeg"/><Relationship Id="rId2" Type="http://schemas.openxmlformats.org/officeDocument/2006/relationships/image" Target="../media/image243.jpeg"/><Relationship Id="rId3" Type="http://schemas.openxmlformats.org/officeDocument/2006/relationships/slideLayout" Target="../slideLayouts/slideLayout1.xml"/>
</Relationships>
</file>

<file path=ppt/slides/_rels/slide39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97.xml.rels><?xml version="1.0" encoding="UTF-8"?>
<Relationships xmlns="http://schemas.openxmlformats.org/package/2006/relationships"><Relationship Id="rId1" Type="http://schemas.openxmlformats.org/officeDocument/2006/relationships/image" Target="../media/image244.jpeg"/><Relationship Id="rId2" Type="http://schemas.openxmlformats.org/officeDocument/2006/relationships/image" Target="../media/image245.jpeg"/><Relationship Id="rId3" Type="http://schemas.openxmlformats.org/officeDocument/2006/relationships/image" Target="../media/image246.jpeg"/><Relationship Id="rId4" Type="http://schemas.openxmlformats.org/officeDocument/2006/relationships/slideLayout" Target="../slideLayouts/slideLayout1.xml"/>
</Relationships>
</file>

<file path=ppt/slides/_rels/slide398.xml.rels><?xml version="1.0" encoding="UTF-8"?>
<Relationships xmlns="http://schemas.openxmlformats.org/package/2006/relationships"><Relationship Id="rId1" Type="http://schemas.openxmlformats.org/officeDocument/2006/relationships/image" Target="../media/image247.jpeg"/><Relationship Id="rId2" Type="http://schemas.openxmlformats.org/officeDocument/2006/relationships/image" Target="../media/image248.jpeg"/><Relationship Id="rId3" Type="http://schemas.openxmlformats.org/officeDocument/2006/relationships/image" Target="../media/image249.jpeg"/><Relationship Id="rId4" Type="http://schemas.openxmlformats.org/officeDocument/2006/relationships/slideLayout" Target="../slideLayouts/slideLayout1.xml"/>
</Relationships>
</file>

<file path=ppt/slides/_rels/slide39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0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0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0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0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0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0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0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0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0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0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1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1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1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1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1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1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2.xml.rels><?xml version="1.0" encoding="UTF-8"?>
<Relationships xmlns="http://schemas.openxmlformats.org/package/2006/relationships"><Relationship Id="rId1" Type="http://schemas.openxmlformats.org/officeDocument/2006/relationships/image" Target="../media/image24.wmf"/><Relationship Id="rId2" Type="http://schemas.openxmlformats.org/officeDocument/2006/relationships/slideLayout" Target="../slideLayouts/slideLayout1.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5.xml.rels><?xml version="1.0" encoding="UTF-8"?>
<Relationships xmlns="http://schemas.openxmlformats.org/package/2006/relationships"><Relationship Id="rId1" Type="http://schemas.openxmlformats.org/officeDocument/2006/relationships/hyperlink" Target="http://www.zjtcm.net/wljx/Medicine/kejian3/PART34/PD02.JPG" TargetMode="External"/><Relationship Id="rId2" Type="http://schemas.openxmlformats.org/officeDocument/2006/relationships/image" Target="../media/image25.jpeg"/><Relationship Id="rId3" Type="http://schemas.openxmlformats.org/officeDocument/2006/relationships/image" Target="../media/image26.jpeg"/><Relationship Id="rId4" Type="http://schemas.openxmlformats.org/officeDocument/2006/relationships/image" Target="../media/image27.jpeg"/><Relationship Id="rId5" Type="http://schemas.openxmlformats.org/officeDocument/2006/relationships/hyperlink" Target="http://www.zjtcm.net/wljx/Medicine/kejian2/PART14/PD01.JPG" TargetMode="External"/><Relationship Id="rId6" Type="http://schemas.openxmlformats.org/officeDocument/2006/relationships/image" Target="../media/image28.jpeg"/><Relationship Id="rId7" Type="http://schemas.openxmlformats.org/officeDocument/2006/relationships/slideLayout" Target="../slideLayouts/slideLayout1.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7.xml.rels><?xml version="1.0" encoding="UTF-8"?>
<Relationships xmlns="http://schemas.openxmlformats.org/package/2006/relationships"><Relationship Id="rId1" Type="http://schemas.openxmlformats.org/officeDocument/2006/relationships/hyperlink" Target="http://www.zjtcm.net/wljx/Medicine/kejian3/PART130/PD01.JPG" TargetMode="External"/><Relationship Id="rId2" Type="http://schemas.openxmlformats.org/officeDocument/2006/relationships/image" Target="../media/image29.jpeg"/><Relationship Id="rId3" Type="http://schemas.openxmlformats.org/officeDocument/2006/relationships/image" Target="../media/image30.jpeg"/><Relationship Id="rId4" Type="http://schemas.openxmlformats.org/officeDocument/2006/relationships/slideLayout" Target="../slideLayouts/slideLayout1.xml"/>
</Relationships>
</file>

<file path=ppt/slides/_rels/slide48.xml.rels><?xml version="1.0" encoding="UTF-8"?>
<Relationships xmlns="http://schemas.openxmlformats.org/package/2006/relationships"><Relationship Id="rId1" Type="http://schemas.openxmlformats.org/officeDocument/2006/relationships/hyperlink" Target="http://www.zjtcm.net/wljx/Medicine/kejian3/PART70/PD01.JPG" TargetMode="External"/><Relationship Id="rId2" Type="http://schemas.openxmlformats.org/officeDocument/2006/relationships/image" Target="../media/image31.jpeg"/><Relationship Id="rId3" Type="http://schemas.openxmlformats.org/officeDocument/2006/relationships/hyperlink" Target="http://www.zjtcm.net/wljx/Medicine/kejian3/PART48/PD01.JPG" TargetMode="External"/><Relationship Id="rId4" Type="http://schemas.openxmlformats.org/officeDocument/2006/relationships/image" Target="../media/image32.jpeg"/><Relationship Id="rId5" Type="http://schemas.openxmlformats.org/officeDocument/2006/relationships/image" Target="../media/image33.jpeg"/><Relationship Id="rId6" Type="http://schemas.openxmlformats.org/officeDocument/2006/relationships/slideLayout" Target="../slideLayouts/slideLayout1.xml"/>
</Relationships>
</file>

<file path=ppt/slides/_rels/slide49.xml.rels><?xml version="1.0" encoding="UTF-8"?>
<Relationships xmlns="http://schemas.openxmlformats.org/package/2006/relationships"><Relationship Id="rId1" Type="http://schemas.openxmlformats.org/officeDocument/2006/relationships/hyperlink" Target="http://www.zjtcm.net/wljx/Medicine/kejian3/PART33/PD01.JPG" TargetMode="External"/><Relationship Id="rId2" Type="http://schemas.openxmlformats.org/officeDocument/2006/relationships/image" Target="../media/image34.jpeg"/><Relationship Id="rId3" Type="http://schemas.openxmlformats.org/officeDocument/2006/relationships/image" Target="../media/image35.jpeg"/><Relationship Id="rId4"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1.xml.rels><?xml version="1.0" encoding="UTF-8"?>
<Relationships xmlns="http://schemas.openxmlformats.org/package/2006/relationships"><Relationship Id="rId1" Type="http://schemas.openxmlformats.org/officeDocument/2006/relationships/image" Target="../media/image36.jpeg"/><Relationship Id="rId2" Type="http://schemas.openxmlformats.org/officeDocument/2006/relationships/slideLayout" Target="../slideLayouts/slideLayout1.xml"/>
</Relationships>
</file>

<file path=ppt/slides/_rels/slide62.xml.rels><?xml version="1.0" encoding="UTF-8"?>
<Relationships xmlns="http://schemas.openxmlformats.org/package/2006/relationships"><Relationship Id="rId1" Type="http://schemas.openxmlformats.org/officeDocument/2006/relationships/image" Target="../media/image37.jpeg"/><Relationship Id="rId2" Type="http://schemas.openxmlformats.org/officeDocument/2006/relationships/slideLayout" Target="../slideLayouts/slideLayout1.xml"/>
</Relationships>
</file>

<file path=ppt/slides/_rels/slide6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8.xml.rels><?xml version="1.0" encoding="UTF-8"?>
<Relationships xmlns="http://schemas.openxmlformats.org/package/2006/relationships"><Relationship Id="rId1" Type="http://schemas.openxmlformats.org/officeDocument/2006/relationships/image" Target="../media/image38.wmf"/><Relationship Id="rId2" Type="http://schemas.openxmlformats.org/officeDocument/2006/relationships/slideLayout" Target="../slideLayouts/slideLayout1.xml"/>
</Relationships>
</file>

<file path=ppt/slides/_rels/slide6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80.xml.rels><?xml version="1.0" encoding="UTF-8"?>
<Relationships xmlns="http://schemas.openxmlformats.org/package/2006/relationships"><Relationship Id="rId1" Type="http://schemas.openxmlformats.org/officeDocument/2006/relationships/oleObject" Target="../embeddings/oleObject1.bin"/><Relationship Id="rId2" Type="http://schemas.openxmlformats.org/officeDocument/2006/relationships/image" Target="../media/image39.wmf"/><Relationship Id="rId3" Type="http://schemas.openxmlformats.org/officeDocument/2006/relationships/slideLayout" Target="../slideLayouts/slideLayout1.xml"/>
</Relationships>
</file>

<file path=ppt/slides/_rels/slide81.xml.rels><?xml version="1.0" encoding="UTF-8"?>
<Relationships xmlns="http://schemas.openxmlformats.org/package/2006/relationships"><Relationship Id="rId1" Type="http://schemas.openxmlformats.org/officeDocument/2006/relationships/oleObject" Target="../embeddings/oleObject1.bin"/><Relationship Id="rId2" Type="http://schemas.openxmlformats.org/officeDocument/2006/relationships/image" Target="../media/image40.wmf"/><Relationship Id="rId3" Type="http://schemas.openxmlformats.org/officeDocument/2006/relationships/slideLayout" Target="../slideLayouts/slideLayout1.xml"/>
</Relationships>
</file>

<file path=ppt/slides/_rels/slide8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8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8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85.xml.rels><?xml version="1.0" encoding="UTF-8"?>
<Relationships xmlns="http://schemas.openxmlformats.org/package/2006/relationships"><Relationship Id="rId1" Type="http://schemas.openxmlformats.org/officeDocument/2006/relationships/hyperlink" Target="http://www.zjtcm.net/wljx/Medicine/kejian4/PART109/PD01.JPG" TargetMode="External"/><Relationship Id="rId2" Type="http://schemas.openxmlformats.org/officeDocument/2006/relationships/image" Target="../media/image41.jpeg"/><Relationship Id="rId3" Type="http://schemas.openxmlformats.org/officeDocument/2006/relationships/hyperlink" Target="http://www.zjtcm.net/wljx/Medicine/kejian4/PART109/PD02.JPG" TargetMode="External"/><Relationship Id="rId4" Type="http://schemas.openxmlformats.org/officeDocument/2006/relationships/image" Target="../media/image42.jpeg"/><Relationship Id="rId5" Type="http://schemas.openxmlformats.org/officeDocument/2006/relationships/image" Target="../media/image43.jpeg"/><Relationship Id="rId6" Type="http://schemas.openxmlformats.org/officeDocument/2006/relationships/image" Target="../media/image44.jpeg"/><Relationship Id="rId7" Type="http://schemas.openxmlformats.org/officeDocument/2006/relationships/slideLayout" Target="../slideLayouts/slideLayout1.xml"/>
</Relationships>
</file>

<file path=ppt/slides/_rels/slide8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8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8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8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9.xml.rels><?xml version="1.0" encoding="UTF-8"?>
<Relationships xmlns="http://schemas.openxmlformats.org/package/2006/relationships"><Relationship Id="rId1" Type="http://schemas.openxmlformats.org/officeDocument/2006/relationships/hyperlink" Target="http://www.zjtcm.net/wljx/Medicine/kejian6/PART29/PD01.JPG" TargetMode="External"/><Relationship Id="rId2" Type="http://schemas.openxmlformats.org/officeDocument/2006/relationships/image" Target="../media/image3.jpeg"/><Relationship Id="rId3" Type="http://schemas.openxmlformats.org/officeDocument/2006/relationships/image" Target="../media/image4.jpeg"/><Relationship Id="rId4" Type="http://schemas.openxmlformats.org/officeDocument/2006/relationships/slideLayout" Target="../slideLayouts/slideLayout1.xml"/>
</Relationships>
</file>

<file path=ppt/slides/_rels/slide9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9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9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9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9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9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9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9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9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99.xml.rels><?xml version="1.0" encoding="UTF-8"?>
<Relationships xmlns="http://schemas.openxmlformats.org/package/2006/relationships"><Relationship Id="rId1"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文本框 33795"/>
          <p:cNvSpPr/>
          <p:nvPr/>
        </p:nvSpPr>
        <p:spPr>
          <a:xfrm>
            <a:off x="914400" y="1219320"/>
            <a:ext cx="426708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22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3600" spc="-1" strike="noStrike">
                <a:solidFill>
                  <a:srgbClr val="000000"/>
                </a:solidFill>
                <a:latin typeface="Arial"/>
              </a:rPr>
              <a:t>《</a:t>
            </a:r>
            <a:r>
              <a:rPr b="0" lang="zh-CN" sz="3600" spc="-1" strike="noStrike">
                <a:solidFill>
                  <a:srgbClr val="000000"/>
                </a:solidFill>
                <a:latin typeface="Arial"/>
              </a:rPr>
              <a:t>本草纲目</a:t>
            </a:r>
            <a:r>
              <a:rPr b="0" lang="en-US" sz="3600" spc="-1" strike="noStrike">
                <a:solidFill>
                  <a:srgbClr val="000000"/>
                </a:solidFill>
                <a:latin typeface="Arial"/>
              </a:rPr>
              <a:t>》</a:t>
            </a:r>
            <a:r>
              <a:rPr b="0" lang="zh-CN" sz="3600" spc="-1" strike="noStrike">
                <a:solidFill>
                  <a:srgbClr val="000000"/>
                </a:solidFill>
                <a:latin typeface="Arial"/>
              </a:rPr>
              <a:t>解读</a:t>
            </a:r>
            <a:endParaRPr b="0" lang="en-US" sz="3600" spc="-1" strike="noStrike">
              <a:solidFill>
                <a:srgbClr val="000000"/>
              </a:solidFill>
              <a:latin typeface="Arial"/>
            </a:endParaRPr>
          </a:p>
        </p:txBody>
      </p:sp>
      <p:pic>
        <p:nvPicPr>
          <p:cNvPr id="116" name="图片 33797" descr="j0193294[1]"/>
          <p:cNvPicPr/>
          <p:nvPr/>
        </p:nvPicPr>
        <p:blipFill>
          <a:blip r:embed="rId1"/>
          <a:stretch/>
        </p:blipFill>
        <p:spPr>
          <a:xfrm>
            <a:off x="5410080" y="3200400"/>
            <a:ext cx="2895840" cy="2759040"/>
          </a:xfrm>
          <a:prstGeom prst="rect">
            <a:avLst/>
          </a:prstGeom>
          <a:ln w="0">
            <a:noFill/>
          </a:ln>
        </p:spPr>
      </p:pic>
      <p:sp>
        <p:nvSpPr>
          <p:cNvPr id="117"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118" name=""/>
          <p:cNvSpPr txBox="1"/>
          <p:nvPr/>
        </p:nvSpPr>
        <p:spPr>
          <a:xfrm>
            <a:off x="457200" y="1980720"/>
            <a:ext cx="4038480" cy="3886200"/>
          </a:xfrm>
          <a:prstGeom prst="rect">
            <a:avLst/>
          </a:prstGeom>
          <a:noFill/>
          <a:ln w="0">
            <a:noFill/>
          </a:ln>
        </p:spPr>
      </p:sp>
      <p:sp>
        <p:nvSpPr>
          <p:cNvPr id="119" name=""/>
          <p:cNvSpPr txBox="1"/>
          <p:nvPr/>
        </p:nvSpPr>
        <p:spPr>
          <a:xfrm>
            <a:off x="4648320" y="1981080"/>
            <a:ext cx="4038480" cy="1866960"/>
          </a:xfrm>
          <a:prstGeom prst="rect">
            <a:avLst/>
          </a:prstGeom>
          <a:noFill/>
          <a:ln w="0">
            <a:noFill/>
          </a:ln>
        </p:spPr>
      </p:sp>
      <p:sp>
        <p:nvSpPr>
          <p:cNvPr id="120" name=""/>
          <p:cNvSpPr txBox="1"/>
          <p:nvPr/>
        </p:nvSpPr>
        <p:spPr>
          <a:xfrm>
            <a:off x="4648320" y="4000320"/>
            <a:ext cx="4038480" cy="1866600"/>
          </a:xfrm>
          <a:prstGeom prst="rect">
            <a:avLst/>
          </a:prstGeom>
          <a:noFill/>
          <a:ln w="0">
            <a:noFill/>
          </a:ln>
        </p:spPr>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
        <p:nvSpPr>
          <p:cNvPr id="132" name="PlaceHolder 2"/>
          <p:cNvSpPr>
            <a:spLocks noGrp="1"/>
          </p:cNvSpPr>
          <p:nvPr>
            <p:ph/>
          </p:nvPr>
        </p:nvSpPr>
        <p:spPr>
          <a:xfrm>
            <a:off x="457200" y="1980720"/>
            <a:ext cx="8229600" cy="3886200"/>
          </a:xfrm>
          <a:prstGeom prst="rect">
            <a:avLst/>
          </a:prstGeom>
          <a:noFill/>
          <a:ln w="0">
            <a:noFill/>
          </a:ln>
        </p:spPr>
        <p:txBody>
          <a:bodyPr lIns="90000" rIns="90000" tIns="46800" bIns="46800" anchor="t">
            <a:normAutofit/>
          </a:bodyPr>
          <a:p>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5" name="文本框 203777"/>
          <p:cNvSpPr/>
          <p:nvPr/>
        </p:nvSpPr>
        <p:spPr>
          <a:xfrm>
            <a:off x="533520" y="685800"/>
            <a:ext cx="7467480" cy="49906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5000"/>
              </a:lnSpc>
              <a:spcBef>
                <a:spcPts val="56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 </a:t>
            </a:r>
            <a:r>
              <a:rPr b="0" lang="zh-CN" sz="1800" spc="-1" strike="noStrike">
                <a:solidFill>
                  <a:srgbClr val="000000"/>
                </a:solidFill>
                <a:latin typeface="Arial"/>
              </a:rPr>
              <a:t>疠气</a:t>
            </a:r>
            <a:r>
              <a:rPr b="0" lang="en-US" sz="1800" spc="-1" strike="noStrike">
                <a:solidFill>
                  <a:srgbClr val="000000"/>
                </a:solidFill>
                <a:latin typeface="Arial"/>
              </a:rPr>
              <a:t>(li</a:t>
            </a:r>
            <a:r>
              <a:rPr b="0" lang="zh-CN" sz="1800" spc="-1" strike="noStrike">
                <a:solidFill>
                  <a:srgbClr val="000000"/>
                </a:solidFill>
                <a:latin typeface="Arial"/>
              </a:rPr>
              <a:t>瘟疫</a:t>
            </a:r>
            <a:r>
              <a:rPr b="0" lang="en-US" sz="1800" spc="-1" strike="noStrike">
                <a:solidFill>
                  <a:srgbClr val="000000"/>
                </a:solidFill>
                <a:latin typeface="Arial"/>
              </a:rPr>
              <a:t>)</a:t>
            </a:r>
            <a:endParaRPr b="0" lang="en-US" sz="1800" spc="-1" strike="noStrike">
              <a:solidFill>
                <a:srgbClr val="000000"/>
              </a:solidFill>
              <a:latin typeface="Arial"/>
            </a:endParaRPr>
          </a:p>
          <a:p>
            <a:pPr>
              <a:lnSpc>
                <a:spcPct val="125000"/>
              </a:lnSpc>
              <a:spcBef>
                <a:spcPts val="56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   </a:t>
            </a:r>
            <a:r>
              <a:rPr b="0" lang="en-US" sz="1800" spc="-1" strike="noStrike">
                <a:solidFill>
                  <a:srgbClr val="000000"/>
                </a:solidFill>
                <a:latin typeface="Arial"/>
              </a:rPr>
              <a:t>1 </a:t>
            </a:r>
            <a:r>
              <a:rPr b="0" lang="zh-CN" sz="1800" spc="-1" strike="noStrike">
                <a:solidFill>
                  <a:srgbClr val="000000"/>
                </a:solidFill>
                <a:latin typeface="Arial"/>
              </a:rPr>
              <a:t>疠气的基本概念 </a:t>
            </a:r>
            <a:endParaRPr b="0" lang="en-US" sz="1800" spc="-1" strike="noStrike">
              <a:solidFill>
                <a:srgbClr val="000000"/>
              </a:solidFill>
              <a:latin typeface="Arial"/>
            </a:endParaRPr>
          </a:p>
          <a:p>
            <a:pPr>
              <a:lnSpc>
                <a:spcPct val="125000"/>
              </a:lnSpc>
              <a:spcBef>
                <a:spcPts val="56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1800" spc="-1" strike="noStrike">
                <a:solidFill>
                  <a:srgbClr val="000000"/>
                </a:solidFill>
                <a:latin typeface="Arial"/>
              </a:rPr>
              <a:t>   </a:t>
            </a:r>
            <a:r>
              <a:rPr b="0" lang="zh-CN" sz="1800" spc="-1" strike="noStrike">
                <a:solidFill>
                  <a:srgbClr val="000000"/>
                </a:solidFill>
                <a:latin typeface="Arial"/>
              </a:rPr>
              <a:t>是一类具有强烈传染性的外邪。 </a:t>
            </a:r>
            <a:endParaRPr b="0" lang="en-US" sz="1800" spc="-1" strike="noStrike">
              <a:solidFill>
                <a:srgbClr val="000000"/>
              </a:solidFill>
              <a:latin typeface="Arial"/>
            </a:endParaRPr>
          </a:p>
          <a:p>
            <a:pPr>
              <a:lnSpc>
                <a:spcPct val="125000"/>
              </a:lnSpc>
              <a:spcBef>
                <a:spcPts val="56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1800" spc="-1" strike="noStrike">
                <a:solidFill>
                  <a:srgbClr val="000000"/>
                </a:solidFill>
                <a:latin typeface="Arial"/>
              </a:rPr>
              <a:t>   </a:t>
            </a:r>
            <a:r>
              <a:rPr b="0" lang="en-US" sz="1800" spc="-1" strike="noStrike">
                <a:solidFill>
                  <a:srgbClr val="000000"/>
                </a:solidFill>
                <a:latin typeface="Arial"/>
              </a:rPr>
              <a:t>2</a:t>
            </a:r>
            <a:r>
              <a:rPr b="0" lang="zh-CN" sz="1800" spc="-1" strike="noStrike">
                <a:solidFill>
                  <a:srgbClr val="000000"/>
                </a:solidFill>
                <a:latin typeface="Arial"/>
              </a:rPr>
              <a:t>疠气的致病特点 </a:t>
            </a:r>
            <a:endParaRPr b="0" lang="en-US" sz="1800" spc="-1" strike="noStrike">
              <a:solidFill>
                <a:srgbClr val="000000"/>
              </a:solidFill>
              <a:latin typeface="Arial"/>
            </a:endParaRPr>
          </a:p>
          <a:p>
            <a:pPr>
              <a:lnSpc>
                <a:spcPct val="125000"/>
              </a:lnSpc>
              <a:spcBef>
                <a:spcPts val="56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1800" spc="-1" strike="noStrike">
                <a:solidFill>
                  <a:srgbClr val="000000"/>
                </a:solidFill>
                <a:latin typeface="Arial"/>
              </a:rPr>
              <a:t>   </a:t>
            </a:r>
            <a:r>
              <a:rPr b="0" lang="en-US" sz="1800" spc="-1" strike="noStrike">
                <a:solidFill>
                  <a:srgbClr val="000000"/>
                </a:solidFill>
                <a:latin typeface="Arial"/>
              </a:rPr>
              <a:t>⑴ </a:t>
            </a:r>
            <a:r>
              <a:rPr b="0" lang="zh-CN" sz="1800" spc="-1" strike="noStrike">
                <a:solidFill>
                  <a:srgbClr val="000000"/>
                </a:solidFill>
                <a:latin typeface="Arial"/>
              </a:rPr>
              <a:t>传染性强 </a:t>
            </a:r>
            <a:endParaRPr b="0" lang="en-US" sz="1800" spc="-1" strike="noStrike">
              <a:solidFill>
                <a:srgbClr val="000000"/>
              </a:solidFill>
              <a:latin typeface="Arial"/>
            </a:endParaRPr>
          </a:p>
          <a:p>
            <a:pPr>
              <a:lnSpc>
                <a:spcPct val="125000"/>
              </a:lnSpc>
              <a:spcBef>
                <a:spcPts val="56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1800" spc="-1" strike="noStrike">
                <a:solidFill>
                  <a:srgbClr val="000000"/>
                </a:solidFill>
                <a:latin typeface="Arial"/>
              </a:rPr>
              <a:t>   </a:t>
            </a:r>
            <a:r>
              <a:rPr b="0" lang="en-US" sz="1800" spc="-1" strike="noStrike">
                <a:solidFill>
                  <a:srgbClr val="000000"/>
                </a:solidFill>
                <a:latin typeface="Arial"/>
              </a:rPr>
              <a:t>⑵ </a:t>
            </a:r>
            <a:r>
              <a:rPr b="0" lang="zh-CN" sz="1800" spc="-1" strike="noStrike">
                <a:solidFill>
                  <a:srgbClr val="000000"/>
                </a:solidFill>
                <a:latin typeface="Arial"/>
              </a:rPr>
              <a:t>发病急，病情危重 </a:t>
            </a:r>
            <a:endParaRPr b="0" lang="en-US" sz="1800" spc="-1" strike="noStrike">
              <a:solidFill>
                <a:srgbClr val="000000"/>
              </a:solidFill>
              <a:latin typeface="Arial"/>
            </a:endParaRPr>
          </a:p>
          <a:p>
            <a:pPr>
              <a:lnSpc>
                <a:spcPct val="125000"/>
              </a:lnSpc>
              <a:spcBef>
                <a:spcPts val="56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1800" spc="-1" strike="noStrike">
                <a:solidFill>
                  <a:srgbClr val="000000"/>
                </a:solidFill>
                <a:latin typeface="Arial"/>
              </a:rPr>
              <a:t>   </a:t>
            </a:r>
            <a:r>
              <a:rPr b="0" lang="en-US" sz="1800" spc="-1" strike="noStrike">
                <a:solidFill>
                  <a:srgbClr val="000000"/>
                </a:solidFill>
                <a:latin typeface="Arial"/>
              </a:rPr>
              <a:t>⑶ </a:t>
            </a:r>
            <a:r>
              <a:rPr b="0" lang="zh-CN" sz="1800" spc="-1" strike="noStrike">
                <a:solidFill>
                  <a:srgbClr val="000000"/>
                </a:solidFill>
                <a:latin typeface="Arial"/>
              </a:rPr>
              <a:t>一气一病，症状相似  每一种病感染人后，不同的人症状相似 </a:t>
            </a:r>
            <a:endParaRPr b="0" lang="en-US" sz="1800" spc="-1" strike="noStrike">
              <a:solidFill>
                <a:srgbClr val="000000"/>
              </a:solidFill>
              <a:latin typeface="Arial"/>
            </a:endParaRPr>
          </a:p>
          <a:p>
            <a:pPr>
              <a:lnSpc>
                <a:spcPct val="125000"/>
              </a:lnSpc>
              <a:spcBef>
                <a:spcPts val="56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1800" spc="-1" strike="noStrike">
                <a:solidFill>
                  <a:srgbClr val="000000"/>
                </a:solidFill>
                <a:latin typeface="Arial"/>
              </a:rPr>
              <a:t>   </a:t>
            </a:r>
            <a:r>
              <a:rPr b="0" lang="en-US" sz="1800" spc="-1" strike="noStrike">
                <a:solidFill>
                  <a:srgbClr val="000000"/>
                </a:solidFill>
                <a:latin typeface="Arial"/>
              </a:rPr>
              <a:t>3 </a:t>
            </a:r>
            <a:r>
              <a:rPr b="0" lang="zh-CN" sz="1800" spc="-1" strike="noStrike">
                <a:solidFill>
                  <a:srgbClr val="000000"/>
                </a:solidFill>
                <a:latin typeface="Arial"/>
              </a:rPr>
              <a:t>疠气形成和流行的原因 </a:t>
            </a:r>
            <a:endParaRPr b="0" lang="en-US" sz="1800" spc="-1" strike="noStrike">
              <a:solidFill>
                <a:srgbClr val="000000"/>
              </a:solidFill>
              <a:latin typeface="Arial"/>
            </a:endParaRPr>
          </a:p>
          <a:p>
            <a:pPr>
              <a:lnSpc>
                <a:spcPct val="125000"/>
              </a:lnSpc>
              <a:spcBef>
                <a:spcPts val="56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1800" spc="-1" strike="noStrike">
                <a:solidFill>
                  <a:srgbClr val="000000"/>
                </a:solidFill>
                <a:latin typeface="Arial"/>
              </a:rPr>
              <a:t>   </a:t>
            </a:r>
            <a:r>
              <a:rPr b="0" lang="en-US" sz="1800" spc="-1" strike="noStrike">
                <a:solidFill>
                  <a:srgbClr val="000000"/>
                </a:solidFill>
                <a:latin typeface="Arial"/>
              </a:rPr>
              <a:t>⑴ </a:t>
            </a:r>
            <a:r>
              <a:rPr b="0" lang="zh-CN" sz="1800" spc="-1" strike="noStrike">
                <a:solidFill>
                  <a:srgbClr val="000000"/>
                </a:solidFill>
                <a:latin typeface="Arial"/>
              </a:rPr>
              <a:t>气候反常 </a:t>
            </a:r>
            <a:endParaRPr b="0" lang="en-US" sz="1800" spc="-1" strike="noStrike">
              <a:solidFill>
                <a:srgbClr val="000000"/>
              </a:solidFill>
              <a:latin typeface="Arial"/>
            </a:endParaRPr>
          </a:p>
          <a:p>
            <a:pPr>
              <a:lnSpc>
                <a:spcPct val="125000"/>
              </a:lnSpc>
              <a:spcBef>
                <a:spcPts val="56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1800" spc="-1" strike="noStrike">
                <a:solidFill>
                  <a:srgbClr val="000000"/>
                </a:solidFill>
                <a:latin typeface="Arial"/>
              </a:rPr>
              <a:t>   </a:t>
            </a:r>
            <a:r>
              <a:rPr b="0" lang="en-US" sz="1800" spc="-1" strike="noStrike">
                <a:solidFill>
                  <a:srgbClr val="000000"/>
                </a:solidFill>
                <a:latin typeface="Arial"/>
              </a:rPr>
              <a:t>⑵ </a:t>
            </a:r>
            <a:r>
              <a:rPr b="0" lang="zh-CN" sz="1800" spc="-1" strike="noStrike">
                <a:solidFill>
                  <a:srgbClr val="000000"/>
                </a:solidFill>
                <a:latin typeface="Arial"/>
              </a:rPr>
              <a:t>环境和饮食不洁 </a:t>
            </a:r>
            <a:endParaRPr b="0" lang="en-US" sz="1800" spc="-1" strike="noStrike">
              <a:solidFill>
                <a:srgbClr val="000000"/>
              </a:solidFill>
              <a:latin typeface="Arial"/>
            </a:endParaRPr>
          </a:p>
          <a:p>
            <a:pPr>
              <a:lnSpc>
                <a:spcPct val="125000"/>
              </a:lnSpc>
              <a:spcBef>
                <a:spcPts val="56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1800" spc="-1" strike="noStrike">
                <a:solidFill>
                  <a:srgbClr val="000000"/>
                </a:solidFill>
                <a:latin typeface="Arial"/>
              </a:rPr>
              <a:t>   </a:t>
            </a:r>
            <a:r>
              <a:rPr b="0" lang="en-US" sz="1800" spc="-1" strike="noStrike">
                <a:solidFill>
                  <a:srgbClr val="000000"/>
                </a:solidFill>
                <a:latin typeface="Arial"/>
              </a:rPr>
              <a:t>⑶ </a:t>
            </a:r>
            <a:r>
              <a:rPr b="0" lang="zh-CN" sz="1800" spc="-1" strike="noStrike">
                <a:solidFill>
                  <a:srgbClr val="000000"/>
                </a:solidFill>
                <a:latin typeface="Arial"/>
              </a:rPr>
              <a:t>预防隔离工作不好 </a:t>
            </a:r>
            <a:endParaRPr b="0" lang="en-US" sz="1800" spc="-1" strike="noStrike">
              <a:solidFill>
                <a:srgbClr val="000000"/>
              </a:solidFill>
              <a:latin typeface="Arial"/>
            </a:endParaRPr>
          </a:p>
          <a:p>
            <a:pPr>
              <a:lnSpc>
                <a:spcPct val="125000"/>
              </a:lnSpc>
              <a:spcBef>
                <a:spcPts val="56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1800" spc="-1" strike="noStrike">
                <a:solidFill>
                  <a:srgbClr val="000000"/>
                </a:solidFill>
                <a:latin typeface="Arial"/>
              </a:rPr>
              <a:t>   </a:t>
            </a:r>
            <a:r>
              <a:rPr b="0" lang="en-US" sz="1800" spc="-1" strike="noStrike">
                <a:solidFill>
                  <a:srgbClr val="000000"/>
                </a:solidFill>
                <a:latin typeface="Arial"/>
              </a:rPr>
              <a:t>⑷ </a:t>
            </a:r>
            <a:r>
              <a:rPr b="0" lang="zh-CN" sz="1800" spc="-1" strike="noStrike">
                <a:solidFill>
                  <a:srgbClr val="000000"/>
                </a:solidFill>
                <a:latin typeface="Arial"/>
              </a:rPr>
              <a:t>社会因素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文本框 204801"/>
          <p:cNvSpPr/>
          <p:nvPr/>
        </p:nvSpPr>
        <p:spPr>
          <a:xfrm>
            <a:off x="304920" y="457200"/>
            <a:ext cx="8458200" cy="53028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ff3300"/>
                </a:solidFill>
                <a:latin typeface="Arial"/>
              </a:rPr>
              <a:t>二 内伤病因</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内伤病因指因人的情志或行为不循常度，直接伤及脏腑而发病的致病因素。包括七情、过劳、过逸、饮食失宜等。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㈠ 七情：指人的喜、怒、忧、思、悲、恐、惊七种情志变化</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2 </a:t>
            </a:r>
            <a:r>
              <a:rPr b="0" lang="zh-CN" sz="2400" spc="-1" strike="noStrike">
                <a:solidFill>
                  <a:srgbClr val="000000"/>
                </a:solidFill>
                <a:latin typeface="Arial"/>
              </a:rPr>
              <a:t>七情致病的条件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正常情况下，七情不会使人致病，只有突然、强烈或长期持久的情志刺激，超过人体本身的生理活动的调节范围，引起脏腑气血功能紊乱，才会导致疾病的发生，此时的七情便成为致病因素。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内伤七情：因七情直接影响有关的内脏而发病，病由内生，故称之为“内生七情”。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文本框 205825"/>
          <p:cNvSpPr/>
          <p:nvPr/>
        </p:nvSpPr>
        <p:spPr>
          <a:xfrm>
            <a:off x="457200" y="152280"/>
            <a:ext cx="8686800" cy="3547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七情的致病特点</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⑴ </a:t>
            </a:r>
            <a:r>
              <a:rPr b="0" lang="zh-CN" sz="2400" spc="-1" strike="noStrike">
                <a:solidFill>
                  <a:srgbClr val="ff9900"/>
                </a:solidFill>
                <a:latin typeface="Arial"/>
              </a:rPr>
              <a:t>直接伤及内脏</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七情太过可损伤相应的脏腑：过喜伤心，过怒伤肝，过思伤脾，过忧伤肺，过恐伤肾。临床上并非绝对如此，七情太过首</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先伤及心神，然后影响到其他脏腑，心在七情发病中起着主导作用。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8" name="文本框 206849"/>
          <p:cNvSpPr/>
          <p:nvPr/>
        </p:nvSpPr>
        <p:spPr>
          <a:xfrm>
            <a:off x="0" y="380880"/>
            <a:ext cx="9144000" cy="52329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a:t>
            </a:r>
            <a:r>
              <a:rPr b="0" lang="en-US" sz="2400" spc="-1" strike="noStrike">
                <a:solidFill>
                  <a:srgbClr val="ff9900"/>
                </a:solidFill>
                <a:latin typeface="Arial"/>
              </a:rPr>
              <a:t>2</a:t>
            </a:r>
            <a:r>
              <a:rPr b="0" lang="zh-CN" sz="2400" spc="-1" strike="noStrike">
                <a:solidFill>
                  <a:srgbClr val="ff9900"/>
                </a:solidFill>
                <a:latin typeface="Arial"/>
              </a:rPr>
              <a:t>）影响脏腑气机</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1" lang="zh-CN" sz="2400" spc="-1" strike="noStrike">
                <a:solidFill>
                  <a:srgbClr val="669900"/>
                </a:solidFill>
                <a:latin typeface="Arial"/>
              </a:rPr>
              <a:t>怒则气上</a:t>
            </a:r>
            <a:r>
              <a:rPr b="0" lang="zh-CN" sz="2400" spc="-1" strike="noStrike">
                <a:solidFill>
                  <a:srgbClr val="000000"/>
                </a:solidFill>
                <a:latin typeface="Arial"/>
              </a:rPr>
              <a:t>：过度愤怒，影响肝的疏泄功能</a:t>
            </a:r>
            <a:r>
              <a:rPr b="0" lang="en-US" sz="2400" spc="-1" strike="noStrike">
                <a:solidFill>
                  <a:srgbClr val="000000"/>
                </a:solidFill>
                <a:latin typeface="Arial"/>
              </a:rPr>
              <a:t>→</a:t>
            </a:r>
            <a:r>
              <a:rPr b="0" lang="zh-CN" sz="2400" spc="-1" strike="noStrike">
                <a:solidFill>
                  <a:srgbClr val="000000"/>
                </a:solidFill>
                <a:latin typeface="Arial"/>
              </a:rPr>
              <a:t>肝气上逆</a:t>
            </a:r>
            <a:r>
              <a:rPr b="0" lang="en-US" sz="2400" spc="-1" strike="noStrike">
                <a:solidFill>
                  <a:srgbClr val="000000"/>
                </a:solidFill>
                <a:latin typeface="Arial"/>
              </a:rPr>
              <a:t>→</a:t>
            </a:r>
            <a:r>
              <a:rPr b="0" lang="zh-CN" sz="2400" spc="-1" strike="noStrike">
                <a:solidFill>
                  <a:srgbClr val="000000"/>
                </a:solidFill>
                <a:latin typeface="Arial"/>
              </a:rPr>
              <a:t>血随气逆</a:t>
            </a:r>
            <a:r>
              <a:rPr b="0" lang="en-US" sz="2400" spc="-1" strike="noStrike">
                <a:solidFill>
                  <a:srgbClr val="000000"/>
                </a:solidFill>
                <a:latin typeface="Arial"/>
              </a:rPr>
              <a:t>→</a:t>
            </a:r>
            <a:r>
              <a:rPr b="0" lang="zh-CN" sz="2400" spc="-1" strike="noStrike">
                <a:solidFill>
                  <a:srgbClr val="000000"/>
                </a:solidFill>
                <a:latin typeface="Arial"/>
              </a:rPr>
              <a:t>头胀头痛，面红目赤，呕血，晕厥。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1" lang="zh-CN" sz="2400" spc="-1" strike="noStrike">
                <a:solidFill>
                  <a:srgbClr val="669900"/>
                </a:solidFill>
                <a:latin typeface="Arial"/>
              </a:rPr>
              <a:t>喜则气缓</a:t>
            </a:r>
            <a:r>
              <a:rPr b="0" lang="zh-CN" sz="2400" spc="-1" strike="noStrike">
                <a:solidFill>
                  <a:srgbClr val="000000"/>
                </a:solidFill>
                <a:latin typeface="Arial"/>
              </a:rPr>
              <a:t>：暴喜可使心气涣散不收</a:t>
            </a:r>
            <a:r>
              <a:rPr b="0" lang="en-US" sz="2400" spc="-1" strike="noStrike">
                <a:solidFill>
                  <a:srgbClr val="000000"/>
                </a:solidFill>
                <a:latin typeface="Arial"/>
              </a:rPr>
              <a:t>→</a:t>
            </a:r>
            <a:r>
              <a:rPr b="0" lang="zh-CN" sz="2400" spc="-1" strike="noStrike">
                <a:solidFill>
                  <a:srgbClr val="000000"/>
                </a:solidFill>
                <a:latin typeface="Arial"/>
              </a:rPr>
              <a:t>神不守舍</a:t>
            </a:r>
            <a:r>
              <a:rPr b="0" lang="en-US" sz="2400" spc="-1" strike="noStrike">
                <a:solidFill>
                  <a:srgbClr val="000000"/>
                </a:solidFill>
                <a:latin typeface="Arial"/>
              </a:rPr>
              <a:t>→</a:t>
            </a:r>
            <a:r>
              <a:rPr b="0" lang="zh-CN" sz="2400" spc="-1" strike="noStrike">
                <a:solidFill>
                  <a:srgbClr val="000000"/>
                </a:solidFill>
                <a:latin typeface="Arial"/>
              </a:rPr>
              <a:t>精神不能集中，甚至失神狂乱。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1" lang="zh-CN" sz="2400" spc="-1" strike="noStrike">
                <a:solidFill>
                  <a:srgbClr val="669900"/>
                </a:solidFill>
                <a:latin typeface="Arial"/>
              </a:rPr>
              <a:t>悲则气消</a:t>
            </a:r>
            <a:r>
              <a:rPr b="0" lang="zh-CN" sz="2400" spc="-1" strike="noStrike">
                <a:solidFill>
                  <a:srgbClr val="000000"/>
                </a:solidFill>
                <a:latin typeface="Arial"/>
              </a:rPr>
              <a:t>：过度悲伤</a:t>
            </a:r>
            <a:r>
              <a:rPr b="0" lang="en-US" sz="2400" spc="-1" strike="noStrike">
                <a:solidFill>
                  <a:srgbClr val="000000"/>
                </a:solidFill>
                <a:latin typeface="Arial"/>
              </a:rPr>
              <a:t>→</a:t>
            </a:r>
            <a:r>
              <a:rPr b="0" lang="zh-CN" sz="2400" spc="-1" strike="noStrike">
                <a:solidFill>
                  <a:srgbClr val="000000"/>
                </a:solidFill>
                <a:latin typeface="Arial"/>
              </a:rPr>
              <a:t>损伤肺气</a:t>
            </a:r>
            <a:r>
              <a:rPr b="0" lang="en-US" sz="2400" spc="-1" strike="noStrike">
                <a:solidFill>
                  <a:srgbClr val="000000"/>
                </a:solidFill>
                <a:latin typeface="Arial"/>
              </a:rPr>
              <a:t>→</a:t>
            </a:r>
            <a:r>
              <a:rPr b="0" lang="zh-CN" sz="2400" spc="-1" strike="noStrike">
                <a:solidFill>
                  <a:srgbClr val="000000"/>
                </a:solidFill>
                <a:latin typeface="Arial"/>
              </a:rPr>
              <a:t>气短，精神萎靡不振，乏力等。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1" lang="zh-CN" sz="2400" spc="-1" strike="noStrike">
                <a:solidFill>
                  <a:srgbClr val="669900"/>
                </a:solidFill>
                <a:latin typeface="Arial"/>
              </a:rPr>
              <a:t>恐则气下</a:t>
            </a:r>
            <a:r>
              <a:rPr b="0" lang="zh-CN" sz="2400" spc="-1" strike="noStrike">
                <a:solidFill>
                  <a:srgbClr val="000000"/>
                </a:solidFill>
                <a:latin typeface="Arial"/>
              </a:rPr>
              <a:t>：恐惧过度</a:t>
            </a:r>
            <a:r>
              <a:rPr b="0" lang="en-US" sz="2400" spc="-1" strike="noStrike">
                <a:solidFill>
                  <a:srgbClr val="000000"/>
                </a:solidFill>
                <a:latin typeface="Arial"/>
              </a:rPr>
              <a:t>→</a:t>
            </a:r>
            <a:r>
              <a:rPr b="0" lang="zh-CN" sz="2400" spc="-1" strike="noStrike">
                <a:solidFill>
                  <a:srgbClr val="000000"/>
                </a:solidFill>
                <a:latin typeface="Arial"/>
              </a:rPr>
              <a:t>肾气不固</a:t>
            </a:r>
            <a:r>
              <a:rPr b="0" lang="en-US" sz="2400" spc="-1" strike="noStrike">
                <a:solidFill>
                  <a:srgbClr val="000000"/>
                </a:solidFill>
                <a:latin typeface="Arial"/>
              </a:rPr>
              <a:t>→</a:t>
            </a:r>
            <a:r>
              <a:rPr b="0" lang="zh-CN" sz="2400" spc="-1" strike="noStrike">
                <a:solidFill>
                  <a:srgbClr val="000000"/>
                </a:solidFill>
                <a:latin typeface="Arial"/>
              </a:rPr>
              <a:t>气泄于下</a:t>
            </a:r>
            <a:r>
              <a:rPr b="0" lang="en-US" sz="2400" spc="-1" strike="noStrike">
                <a:solidFill>
                  <a:srgbClr val="000000"/>
                </a:solidFill>
                <a:latin typeface="Arial"/>
              </a:rPr>
              <a:t>→</a:t>
            </a:r>
            <a:r>
              <a:rPr b="0" lang="zh-CN" sz="2400" spc="-1" strike="noStrike">
                <a:solidFill>
                  <a:srgbClr val="000000"/>
                </a:solidFill>
                <a:latin typeface="Arial"/>
              </a:rPr>
              <a:t>两便失禁，遗精等。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1" lang="zh-CN" sz="2400" spc="-1" strike="noStrike">
                <a:solidFill>
                  <a:srgbClr val="669900"/>
                </a:solidFill>
                <a:latin typeface="Arial"/>
              </a:rPr>
              <a:t>惊则气短</a:t>
            </a:r>
            <a:r>
              <a:rPr b="0" lang="zh-CN" sz="2400" spc="-1" strike="noStrike">
                <a:solidFill>
                  <a:srgbClr val="000000"/>
                </a:solidFill>
                <a:latin typeface="Arial"/>
              </a:rPr>
              <a:t>：突然受惊</a:t>
            </a:r>
            <a:r>
              <a:rPr b="0" lang="en-US" sz="2400" spc="-1" strike="noStrike">
                <a:solidFill>
                  <a:srgbClr val="000000"/>
                </a:solidFill>
                <a:latin typeface="Arial"/>
              </a:rPr>
              <a:t>→</a:t>
            </a:r>
            <a:r>
              <a:rPr b="0" lang="zh-CN" sz="2400" spc="-1" strike="noStrike">
                <a:solidFill>
                  <a:srgbClr val="000000"/>
                </a:solidFill>
                <a:latin typeface="Arial"/>
              </a:rPr>
              <a:t>损伤心气</a:t>
            </a:r>
            <a:r>
              <a:rPr b="0" lang="en-US" sz="2400" spc="-1" strike="noStrike">
                <a:solidFill>
                  <a:srgbClr val="000000"/>
                </a:solidFill>
                <a:latin typeface="Arial"/>
              </a:rPr>
              <a:t>→</a:t>
            </a:r>
            <a:r>
              <a:rPr b="0" lang="zh-CN" sz="2400" spc="-1" strike="noStrike">
                <a:solidFill>
                  <a:srgbClr val="000000"/>
                </a:solidFill>
                <a:latin typeface="Arial"/>
              </a:rPr>
              <a:t>心气紊乱</a:t>
            </a:r>
            <a:r>
              <a:rPr b="0" lang="en-US" sz="2400" spc="-1" strike="noStrike">
                <a:solidFill>
                  <a:srgbClr val="000000"/>
                </a:solidFill>
                <a:latin typeface="Arial"/>
              </a:rPr>
              <a:t>→</a:t>
            </a:r>
            <a:r>
              <a:rPr b="0" lang="zh-CN" sz="2400" spc="-1" strike="noStrike">
                <a:solidFill>
                  <a:srgbClr val="000000"/>
                </a:solidFill>
                <a:latin typeface="Arial"/>
              </a:rPr>
              <a:t>心悸，惊恐不安等。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1" lang="zh-CN" sz="2400" spc="-1" strike="noStrike">
                <a:solidFill>
                  <a:srgbClr val="669900"/>
                </a:solidFill>
                <a:latin typeface="Arial"/>
              </a:rPr>
              <a:t>思则气结</a:t>
            </a:r>
            <a:r>
              <a:rPr b="0" lang="zh-CN" sz="2400" spc="-1" strike="noStrike">
                <a:solidFill>
                  <a:srgbClr val="000000"/>
                </a:solidFill>
                <a:latin typeface="Arial"/>
              </a:rPr>
              <a:t>：思虑过度</a:t>
            </a:r>
            <a:r>
              <a:rPr b="0" lang="en-US" sz="2400" spc="-1" strike="noStrike">
                <a:solidFill>
                  <a:srgbClr val="000000"/>
                </a:solidFill>
                <a:latin typeface="Arial"/>
              </a:rPr>
              <a:t>→</a:t>
            </a:r>
            <a:r>
              <a:rPr b="0" lang="zh-CN" sz="2400" spc="-1" strike="noStrike">
                <a:solidFill>
                  <a:srgbClr val="000000"/>
                </a:solidFill>
                <a:latin typeface="Arial"/>
              </a:rPr>
              <a:t>损伤脾气</a:t>
            </a:r>
            <a:r>
              <a:rPr b="0" lang="en-US" sz="2400" spc="-1" strike="noStrike">
                <a:solidFill>
                  <a:srgbClr val="000000"/>
                </a:solidFill>
                <a:latin typeface="Arial"/>
              </a:rPr>
              <a:t>→</a:t>
            </a:r>
            <a:r>
              <a:rPr b="0" lang="zh-CN" sz="2400" spc="-1" strike="noStrike">
                <a:solidFill>
                  <a:srgbClr val="000000"/>
                </a:solidFill>
                <a:latin typeface="Arial"/>
              </a:rPr>
              <a:t>脾失健运</a:t>
            </a:r>
            <a:r>
              <a:rPr b="0" lang="en-US" sz="2400" spc="-1" strike="noStrike">
                <a:solidFill>
                  <a:srgbClr val="000000"/>
                </a:solidFill>
                <a:latin typeface="Arial"/>
              </a:rPr>
              <a:t>→</a:t>
            </a:r>
            <a:r>
              <a:rPr b="0" lang="zh-CN" sz="2400" spc="-1" strike="noStrike">
                <a:solidFill>
                  <a:srgbClr val="000000"/>
                </a:solidFill>
                <a:latin typeface="Arial"/>
              </a:rPr>
              <a:t>食欲不振、脘腹胀满、大便溏泻。 </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ff9900"/>
                </a:solidFill>
                <a:latin typeface="Arial"/>
              </a:rPr>
              <a:t>⑶ </a:t>
            </a:r>
            <a:r>
              <a:rPr b="0" lang="zh-CN" sz="2400" spc="-1" strike="noStrike">
                <a:solidFill>
                  <a:srgbClr val="ff9900"/>
                </a:solidFill>
                <a:latin typeface="Arial"/>
              </a:rPr>
              <a:t>病势变化与情志关系密切</a:t>
            </a:r>
            <a:r>
              <a:rPr b="0" lang="zh-CN" sz="2400" spc="-1" strike="noStrike">
                <a:solidFill>
                  <a:srgbClr val="000000"/>
                </a:solidFill>
                <a:latin typeface="Arial"/>
              </a:rPr>
              <a:t>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9" name="文本框 207873"/>
          <p:cNvSpPr/>
          <p:nvPr/>
        </p:nvSpPr>
        <p:spPr>
          <a:xfrm>
            <a:off x="838080" y="2133720"/>
            <a:ext cx="7620120" cy="1191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一纸红楼多少泪，玉殒香消使人悲。仅一个林黛玉，已不知教多少痴情者肝肠寸断，不少读红楼者独爱黛玉，爱其美、感其痴、惜其才、痛其悲。</a:t>
            </a:r>
            <a:r>
              <a:rPr b="0" lang="en-US" sz="2400" spc="-1" strike="noStrike">
                <a:solidFill>
                  <a:srgbClr val="000000"/>
                </a:solidFill>
                <a:latin typeface="Arial"/>
              </a:rPr>
              <a:t>……</a:t>
            </a:r>
            <a:r>
              <a:rPr b="0" lang="en-US" sz="2400" spc="-1" strike="noStrike">
                <a:solidFill>
                  <a:srgbClr val="000000"/>
                </a:solidFill>
                <a:latin typeface="Arial"/>
              </a:rPr>
              <a:t>.</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0" name="文本框 208897"/>
          <p:cNvSpPr/>
          <p:nvPr/>
        </p:nvSpPr>
        <p:spPr>
          <a:xfrm>
            <a:off x="609480" y="380880"/>
            <a:ext cx="7620120" cy="46936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ff99ff"/>
                </a:solidFill>
                <a:latin typeface="Arial"/>
              </a:rPr>
              <a:t>㈡ 劳逸</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   </a:t>
            </a:r>
            <a:r>
              <a:rPr b="0" lang="en-US" sz="2400" spc="-1" strike="noStrike">
                <a:solidFill>
                  <a:srgbClr val="ff9900"/>
                </a:solidFill>
                <a:latin typeface="Arial"/>
              </a:rPr>
              <a:t>1 </a:t>
            </a:r>
            <a:r>
              <a:rPr b="0" lang="zh-CN" sz="2400" spc="-1" strike="noStrike">
                <a:solidFill>
                  <a:srgbClr val="ff9900"/>
                </a:solidFill>
                <a:latin typeface="Arial"/>
              </a:rPr>
              <a:t>过劳</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⑴ </a:t>
            </a:r>
            <a:r>
              <a:rPr b="0" lang="zh-CN" sz="2400" spc="-1" strike="noStrike">
                <a:solidFill>
                  <a:srgbClr val="000000"/>
                </a:solidFill>
                <a:latin typeface="Arial"/>
              </a:rPr>
              <a:t>劳力过度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⑵ </a:t>
            </a:r>
            <a:r>
              <a:rPr b="0" lang="zh-CN" sz="2400" spc="-1" strike="noStrike">
                <a:solidFill>
                  <a:srgbClr val="000000"/>
                </a:solidFill>
                <a:latin typeface="Arial"/>
              </a:rPr>
              <a:t>劳神过度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ff9900"/>
                </a:solidFill>
                <a:latin typeface="Arial"/>
              </a:rPr>
              <a:t>2 </a:t>
            </a:r>
            <a:r>
              <a:rPr b="0" lang="zh-CN" sz="2400" spc="-1" strike="noStrike">
                <a:solidFill>
                  <a:srgbClr val="ff9900"/>
                </a:solidFill>
                <a:latin typeface="Arial"/>
              </a:rPr>
              <a:t>过逸</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运动太少</a:t>
            </a:r>
            <a:r>
              <a:rPr b="0" lang="en-US" sz="2400" spc="-1" strike="noStrike">
                <a:solidFill>
                  <a:srgbClr val="000000"/>
                </a:solidFill>
                <a:latin typeface="Arial"/>
              </a:rPr>
              <a:t>→</a:t>
            </a:r>
            <a:r>
              <a:rPr b="0" lang="zh-CN" sz="2400" spc="-1" strike="noStrike">
                <a:solidFill>
                  <a:srgbClr val="000000"/>
                </a:solidFill>
                <a:latin typeface="Arial"/>
              </a:rPr>
              <a:t>全身气血运行减慢</a:t>
            </a:r>
            <a:r>
              <a:rPr b="0" lang="en-US" sz="2400" spc="-1" strike="noStrike">
                <a:solidFill>
                  <a:srgbClr val="000000"/>
                </a:solidFill>
                <a:latin typeface="Arial"/>
              </a:rPr>
              <a:t>→</a:t>
            </a:r>
            <a:r>
              <a:rPr b="0" lang="zh-CN" sz="2400" spc="-1" strike="noStrike">
                <a:solidFill>
                  <a:srgbClr val="000000"/>
                </a:solidFill>
                <a:latin typeface="Arial"/>
              </a:rPr>
              <a:t>气滞血瘀 </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1" name="文本框 209921"/>
          <p:cNvSpPr/>
          <p:nvPr/>
        </p:nvSpPr>
        <p:spPr>
          <a:xfrm>
            <a:off x="609480" y="304920"/>
            <a:ext cx="7162920" cy="4654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ff99ff"/>
                </a:solidFill>
                <a:latin typeface="Arial"/>
              </a:rPr>
              <a:t>㈢ 饮食</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ff9900"/>
                </a:solidFill>
                <a:latin typeface="Arial"/>
              </a:rPr>
              <a:t>1 </a:t>
            </a:r>
            <a:r>
              <a:rPr b="0" lang="zh-CN" sz="2400" spc="-1" strike="noStrike">
                <a:solidFill>
                  <a:srgbClr val="ff9900"/>
                </a:solidFill>
                <a:latin typeface="Arial"/>
              </a:rPr>
              <a:t>饥饱失常</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过饥：</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过饱：</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ff9900"/>
                </a:solidFill>
                <a:latin typeface="Arial"/>
              </a:rPr>
              <a:t>2 </a:t>
            </a:r>
            <a:r>
              <a:rPr b="0" lang="zh-CN" sz="2400" spc="-1" strike="noStrike">
                <a:solidFill>
                  <a:srgbClr val="ff9900"/>
                </a:solidFill>
                <a:latin typeface="Arial"/>
              </a:rPr>
              <a:t>饮食不洁</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 </a:t>
            </a:r>
            <a:r>
              <a:rPr b="0" lang="en-US" sz="2400" spc="-1" strike="noStrike">
                <a:solidFill>
                  <a:srgbClr val="ff9900"/>
                </a:solidFill>
                <a:latin typeface="Arial"/>
              </a:rPr>
              <a:t>3</a:t>
            </a:r>
            <a:r>
              <a:rPr b="0" lang="zh-CN" sz="2400" spc="-1" strike="noStrike">
                <a:solidFill>
                  <a:srgbClr val="ff9900"/>
                </a:solidFill>
                <a:latin typeface="Arial"/>
              </a:rPr>
              <a:t>饮食偏嗜</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饮酒过度</a:t>
            </a:r>
            <a:r>
              <a:rPr b="0" lang="en-US" sz="2400" spc="-1" strike="noStrike">
                <a:solidFill>
                  <a:srgbClr val="000000"/>
                </a:solidFill>
                <a:latin typeface="Arial"/>
              </a:rPr>
              <a:t>→</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   </a:t>
            </a:r>
            <a:r>
              <a:rPr b="0" lang="zh-CN" sz="2400" spc="-1" strike="noStrike">
                <a:solidFill>
                  <a:srgbClr val="000000"/>
                </a:solidFill>
                <a:latin typeface="Arial"/>
              </a:rPr>
              <a:t>过食生冷</a:t>
            </a:r>
            <a:r>
              <a:rPr b="0" lang="en-US" sz="2400" spc="-1" strike="noStrike">
                <a:solidFill>
                  <a:srgbClr val="000000"/>
                </a:solidFill>
                <a:latin typeface="Arial"/>
              </a:rPr>
              <a:t>→</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   </a:t>
            </a:r>
            <a:r>
              <a:rPr b="0" lang="zh-CN" sz="2400" spc="-1" strike="noStrike">
                <a:solidFill>
                  <a:srgbClr val="000000"/>
                </a:solidFill>
                <a:latin typeface="Arial"/>
              </a:rPr>
              <a:t>偏嗜辛热</a:t>
            </a:r>
            <a:r>
              <a:rPr b="0" lang="en-US" sz="2400" spc="-1" strike="noStrike">
                <a:solidFill>
                  <a:srgbClr val="000000"/>
                </a:solidFill>
                <a:latin typeface="Arial"/>
              </a:rPr>
              <a:t>→</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2" name="文本框 210945"/>
          <p:cNvSpPr/>
          <p:nvPr/>
        </p:nvSpPr>
        <p:spPr>
          <a:xfrm>
            <a:off x="380880" y="762120"/>
            <a:ext cx="8229600" cy="5230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三 病理产物形成的病因</a:t>
            </a:r>
            <a:r>
              <a:rPr b="0" lang="zh-CN" sz="1800" spc="-1" strike="noStrike">
                <a:solidFill>
                  <a:srgbClr val="000000"/>
                </a:solidFill>
                <a:latin typeface="Arial"/>
              </a:rPr>
              <a:t> </a:t>
            </a:r>
            <a:endParaRPr b="0" lang="en-US" sz="18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1800" spc="-1" strike="noStrike">
                <a:solidFill>
                  <a:srgbClr val="000000"/>
                </a:solidFill>
                <a:latin typeface="Arial"/>
              </a:rPr>
              <a:t>   </a:t>
            </a:r>
            <a:r>
              <a:rPr b="0" lang="zh-CN" sz="2400" spc="-1" strike="noStrike">
                <a:solidFill>
                  <a:srgbClr val="000000"/>
                </a:solidFill>
                <a:latin typeface="Arial"/>
              </a:rPr>
              <a:t>㈠ </a:t>
            </a:r>
            <a:r>
              <a:rPr b="1" lang="zh-CN" sz="2400" spc="-1" strike="noStrike">
                <a:solidFill>
                  <a:srgbClr val="000000"/>
                </a:solidFill>
                <a:latin typeface="Arial"/>
              </a:rPr>
              <a:t>痰饮</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1 </a:t>
            </a:r>
            <a:r>
              <a:rPr b="0" lang="zh-CN" sz="2400" spc="-1" strike="noStrike">
                <a:solidFill>
                  <a:srgbClr val="000000"/>
                </a:solidFill>
                <a:latin typeface="Arial"/>
              </a:rPr>
              <a:t>痰饮的基本概念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痰饮是机体水液代谢障碍所形成的病理产物。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水湿痰饮同源而异流，它们都是津液在输布和排泄过程中发生障碍，停留于体内而形成的病理产物。湿聚为水，积水成饮，饮凝成痰；稠浊者为痰，清稀者为饮，更清者为水，湿为水液弥散浸渍于人体组织中的状态，其形质不如痰饮和水明显。许多情况下，水、湿、痰、饮 不能截然分开，常常统称“水湿“、“水饮”、“痰湿”、“痰饮”。 </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3" name="文本框 211969"/>
          <p:cNvSpPr/>
          <p:nvPr/>
        </p:nvSpPr>
        <p:spPr>
          <a:xfrm>
            <a:off x="380880" y="1295280"/>
            <a:ext cx="8153640" cy="41173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2 </a:t>
            </a:r>
            <a:r>
              <a:rPr b="0" lang="zh-CN" sz="2400" spc="-1" strike="noStrike">
                <a:solidFill>
                  <a:srgbClr val="000000"/>
                </a:solidFill>
                <a:latin typeface="Arial"/>
              </a:rPr>
              <a:t>痰饮的形成 </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五脏：肺、脾、肾 </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六腑：三焦、膀胱 </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3 </a:t>
            </a:r>
            <a:r>
              <a:rPr b="0" lang="zh-CN" sz="2400" spc="-1" strike="noStrike">
                <a:solidFill>
                  <a:srgbClr val="000000"/>
                </a:solidFill>
                <a:latin typeface="Arial"/>
              </a:rPr>
              <a:t>痰饮的致病特点 </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ff9900"/>
                </a:solidFill>
                <a:latin typeface="Arial"/>
              </a:rPr>
              <a:t>⑴ </a:t>
            </a:r>
            <a:r>
              <a:rPr b="0" lang="zh-CN" sz="2400" spc="-1" strike="noStrike">
                <a:solidFill>
                  <a:srgbClr val="ff9900"/>
                </a:solidFill>
                <a:latin typeface="Arial"/>
              </a:rPr>
              <a:t>阻滞气机，阻碍气血</a:t>
            </a:r>
            <a:r>
              <a:rPr b="0" lang="zh-CN" sz="2400" spc="-1" strike="noStrike">
                <a:solidFill>
                  <a:srgbClr val="000000"/>
                </a:solidFill>
                <a:latin typeface="Arial"/>
              </a:rPr>
              <a:t> </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ff9900"/>
                </a:solidFill>
                <a:latin typeface="Arial"/>
              </a:rPr>
              <a:t>⑵ </a:t>
            </a:r>
            <a:r>
              <a:rPr b="0" lang="zh-CN" sz="2400" spc="-1" strike="noStrike">
                <a:solidFill>
                  <a:srgbClr val="ff9900"/>
                </a:solidFill>
                <a:latin typeface="Arial"/>
              </a:rPr>
              <a:t>致病广泛，变化多端</a:t>
            </a:r>
            <a:r>
              <a:rPr b="0" lang="zh-CN" sz="2400" spc="-1" strike="noStrike">
                <a:solidFill>
                  <a:srgbClr val="000000"/>
                </a:solidFill>
                <a:latin typeface="Arial"/>
              </a:rPr>
              <a:t> </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ff9900"/>
                </a:solidFill>
                <a:latin typeface="Arial"/>
              </a:rPr>
              <a:t>⑶ </a:t>
            </a:r>
            <a:r>
              <a:rPr b="0" lang="zh-CN" sz="2400" spc="-1" strike="noStrike">
                <a:solidFill>
                  <a:srgbClr val="ff9900"/>
                </a:solidFill>
                <a:latin typeface="Arial"/>
              </a:rPr>
              <a:t>病势缠绵，病程较长</a:t>
            </a:r>
            <a:r>
              <a:rPr b="0" lang="zh-CN" sz="2400" spc="-1" strike="noStrike">
                <a:solidFill>
                  <a:srgbClr val="000000"/>
                </a:solidFill>
                <a:latin typeface="Arial"/>
              </a:rPr>
              <a:t> </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⑷ </a:t>
            </a:r>
            <a:r>
              <a:rPr b="0" lang="zh-CN" sz="2400" spc="-1" strike="noStrike">
                <a:solidFill>
                  <a:srgbClr val="000000"/>
                </a:solidFill>
                <a:latin typeface="Arial"/>
              </a:rPr>
              <a:t>多见滑腻舌苔。</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文本框 372737"/>
          <p:cNvSpPr/>
          <p:nvPr/>
        </p:nvSpPr>
        <p:spPr>
          <a:xfrm>
            <a:off x="609480" y="457200"/>
            <a:ext cx="8077320" cy="4501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ff99ff"/>
                </a:solidFill>
                <a:latin typeface="Arial"/>
              </a:rPr>
              <a:t>“</a:t>
            </a:r>
            <a:r>
              <a:rPr b="1" lang="zh-CN" sz="2400" spc="-1" strike="noStrike">
                <a:solidFill>
                  <a:srgbClr val="ff99ff"/>
                </a:solidFill>
                <a:latin typeface="Arial"/>
              </a:rPr>
              <a:t>痰”留阻的部位不同，表现出不同的症状和体征：</a:t>
            </a:r>
            <a:endParaRPr b="0" lang="en-US" sz="2400" spc="-1" strike="noStrike">
              <a:solidFill>
                <a:srgbClr val="000000"/>
              </a:solidFill>
              <a:latin typeface="Arial"/>
            </a:endParaRPr>
          </a:p>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心        心悸，胸痹，神昏；肺        咳嗽，气喘；</a:t>
            </a:r>
            <a:endParaRPr b="0" lang="en-US" sz="2400" spc="-1" strike="noStrike">
              <a:solidFill>
                <a:srgbClr val="000000"/>
              </a:solidFill>
              <a:latin typeface="Arial"/>
            </a:endParaRPr>
          </a:p>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喉部              梅核气</a:t>
            </a:r>
            <a:endParaRPr b="0" lang="en-US" sz="2400" spc="-1" strike="noStrike">
              <a:solidFill>
                <a:srgbClr val="000000"/>
              </a:solidFill>
              <a:latin typeface="Arial"/>
            </a:endParaRPr>
          </a:p>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皮下        痰核（皮下小结节或包块）；经络            中风</a:t>
            </a:r>
            <a:endParaRPr b="0" lang="en-US" sz="2400" spc="-1" strike="noStrike">
              <a:solidFill>
                <a:srgbClr val="000000"/>
              </a:solidFill>
              <a:latin typeface="Arial"/>
            </a:endParaRPr>
          </a:p>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ff99ff"/>
                </a:solidFill>
                <a:latin typeface="Arial"/>
              </a:rPr>
              <a:t>“</a:t>
            </a:r>
            <a:r>
              <a:rPr b="1" lang="zh-CN" sz="2400" spc="-1" strike="noStrike">
                <a:solidFill>
                  <a:srgbClr val="ff99ff"/>
                </a:solidFill>
                <a:latin typeface="Arial"/>
              </a:rPr>
              <a:t>饮”留阻的部位不同，表现出不同的症状和体征：</a:t>
            </a:r>
            <a:endParaRPr b="0" lang="en-US" sz="2400" spc="-1" strike="noStrike">
              <a:solidFill>
                <a:srgbClr val="000000"/>
              </a:solidFill>
              <a:latin typeface="Arial"/>
            </a:endParaRPr>
          </a:p>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肌肤       水肿；肺        咳喘不得卧，吐泡沫样稀痰液（肺炎，慢支等）；胁下     咳唾胁下引痛（渗出性胸膜炎）</a:t>
            </a:r>
            <a:endParaRPr b="0" lang="en-US" sz="2400" spc="-1" strike="noStrike">
              <a:solidFill>
                <a:srgbClr val="000000"/>
              </a:solidFill>
              <a:latin typeface="Arial"/>
            </a:endParaRPr>
          </a:p>
        </p:txBody>
      </p:sp>
      <p:sp>
        <p:nvSpPr>
          <p:cNvPr id="305" name="直接连接符 372738"/>
          <p:cNvSpPr/>
          <p:nvPr/>
        </p:nvSpPr>
        <p:spPr>
          <a:xfrm>
            <a:off x="1066680" y="1523880"/>
            <a:ext cx="533520" cy="0"/>
          </a:xfrm>
          <a:prstGeom prst="line">
            <a:avLst/>
          </a:prstGeom>
          <a:ln w="9360">
            <a:solidFill>
              <a:srgbClr val="000000"/>
            </a:solidFill>
            <a:miter/>
            <a:tailEnd len="med" type="triangle" w="med"/>
          </a:ln>
        </p:spPr>
        <p:style>
          <a:lnRef idx="0"/>
          <a:fillRef idx="0"/>
          <a:effectRef idx="0"/>
          <a:fontRef idx="minor"/>
        </p:style>
      </p:sp>
      <p:sp>
        <p:nvSpPr>
          <p:cNvPr id="306" name="直接连接符 372739"/>
          <p:cNvSpPr/>
          <p:nvPr/>
        </p:nvSpPr>
        <p:spPr>
          <a:xfrm>
            <a:off x="4724280" y="1447920"/>
            <a:ext cx="685800" cy="0"/>
          </a:xfrm>
          <a:prstGeom prst="line">
            <a:avLst/>
          </a:prstGeom>
          <a:ln w="9360">
            <a:solidFill>
              <a:srgbClr val="000000"/>
            </a:solidFill>
            <a:miter/>
            <a:tailEnd len="med" type="triangle" w="med"/>
          </a:ln>
        </p:spPr>
        <p:style>
          <a:lnRef idx="0"/>
          <a:fillRef idx="0"/>
          <a:effectRef idx="0"/>
          <a:fontRef idx="minor"/>
        </p:style>
      </p:sp>
      <p:sp>
        <p:nvSpPr>
          <p:cNvPr id="307" name="直接连接符 372740"/>
          <p:cNvSpPr/>
          <p:nvPr/>
        </p:nvSpPr>
        <p:spPr>
          <a:xfrm>
            <a:off x="1371600" y="2133720"/>
            <a:ext cx="990720" cy="0"/>
          </a:xfrm>
          <a:prstGeom prst="line">
            <a:avLst/>
          </a:prstGeom>
          <a:ln w="9360">
            <a:solidFill>
              <a:srgbClr val="000000"/>
            </a:solidFill>
            <a:miter/>
            <a:tailEnd len="med" type="triangle" w="med"/>
          </a:ln>
        </p:spPr>
        <p:style>
          <a:lnRef idx="0"/>
          <a:fillRef idx="0"/>
          <a:effectRef idx="0"/>
          <a:fontRef idx="minor"/>
        </p:style>
      </p:sp>
      <p:sp>
        <p:nvSpPr>
          <p:cNvPr id="308" name="直接连接符 372741"/>
          <p:cNvSpPr/>
          <p:nvPr/>
        </p:nvSpPr>
        <p:spPr>
          <a:xfrm>
            <a:off x="1295280" y="2819520"/>
            <a:ext cx="685800" cy="0"/>
          </a:xfrm>
          <a:prstGeom prst="line">
            <a:avLst/>
          </a:prstGeom>
          <a:ln w="9360">
            <a:solidFill>
              <a:srgbClr val="000000"/>
            </a:solidFill>
            <a:miter/>
            <a:tailEnd len="med" type="triangle" w="med"/>
          </a:ln>
        </p:spPr>
        <p:style>
          <a:lnRef idx="0"/>
          <a:fillRef idx="0"/>
          <a:effectRef idx="0"/>
          <a:fontRef idx="minor"/>
        </p:style>
      </p:sp>
      <p:sp>
        <p:nvSpPr>
          <p:cNvPr id="309" name="直接连接符 372742"/>
          <p:cNvSpPr/>
          <p:nvPr/>
        </p:nvSpPr>
        <p:spPr>
          <a:xfrm>
            <a:off x="6553080" y="2819520"/>
            <a:ext cx="990720" cy="0"/>
          </a:xfrm>
          <a:prstGeom prst="line">
            <a:avLst/>
          </a:prstGeom>
          <a:ln w="9360">
            <a:solidFill>
              <a:srgbClr val="000000"/>
            </a:solidFill>
            <a:miter/>
            <a:tailEnd len="med" type="triangle" w="med"/>
          </a:ln>
        </p:spPr>
        <p:style>
          <a:lnRef idx="0"/>
          <a:fillRef idx="0"/>
          <a:effectRef idx="0"/>
          <a:fontRef idx="minor"/>
        </p:style>
      </p:sp>
      <p:sp>
        <p:nvSpPr>
          <p:cNvPr id="310" name="直接连接符 372743"/>
          <p:cNvSpPr/>
          <p:nvPr/>
        </p:nvSpPr>
        <p:spPr>
          <a:xfrm>
            <a:off x="1295280" y="4191120"/>
            <a:ext cx="609840" cy="0"/>
          </a:xfrm>
          <a:prstGeom prst="line">
            <a:avLst/>
          </a:prstGeom>
          <a:ln w="9360">
            <a:solidFill>
              <a:srgbClr val="000000"/>
            </a:solidFill>
            <a:miter/>
            <a:tailEnd len="med" type="triangle" w="med"/>
          </a:ln>
        </p:spPr>
        <p:style>
          <a:lnRef idx="0"/>
          <a:fillRef idx="0"/>
          <a:effectRef idx="0"/>
          <a:fontRef idx="minor"/>
        </p:style>
      </p:sp>
      <p:sp>
        <p:nvSpPr>
          <p:cNvPr id="311" name="直接连接符 372744"/>
          <p:cNvSpPr/>
          <p:nvPr/>
        </p:nvSpPr>
        <p:spPr>
          <a:xfrm>
            <a:off x="3200400" y="4191120"/>
            <a:ext cx="609480" cy="0"/>
          </a:xfrm>
          <a:prstGeom prst="line">
            <a:avLst/>
          </a:prstGeom>
          <a:ln w="9360">
            <a:solidFill>
              <a:srgbClr val="000000"/>
            </a:solidFill>
            <a:miter/>
            <a:tailEnd len="med" type="triangle" w="med"/>
          </a:ln>
        </p:spPr>
        <p:style>
          <a:lnRef idx="0"/>
          <a:fillRef idx="0"/>
          <a:effectRef idx="0"/>
          <a:fontRef idx="minor"/>
        </p:style>
      </p:sp>
      <p:sp>
        <p:nvSpPr>
          <p:cNvPr id="312" name="直接连接符 372745"/>
          <p:cNvSpPr/>
          <p:nvPr/>
        </p:nvSpPr>
        <p:spPr>
          <a:xfrm>
            <a:off x="3429000" y="4724280"/>
            <a:ext cx="457200" cy="0"/>
          </a:xfrm>
          <a:prstGeom prst="line">
            <a:avLst/>
          </a:prstGeom>
          <a:ln w="9360">
            <a:solidFill>
              <a:srgbClr val="000000"/>
            </a:solidFill>
            <a:miter/>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文本框 35843"/>
          <p:cNvSpPr/>
          <p:nvPr/>
        </p:nvSpPr>
        <p:spPr>
          <a:xfrm>
            <a:off x="228600" y="609480"/>
            <a:ext cx="8686800" cy="4870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有人说，北方有一种药物，名叫</a:t>
            </a:r>
            <a:r>
              <a:rPr b="1" lang="zh-CN" sz="2400" spc="-1" strike="noStrike">
                <a:solidFill>
                  <a:srgbClr val="666699"/>
                </a:solidFill>
                <a:latin typeface="Arial"/>
              </a:rPr>
              <a:t>蔓陀罗花</a:t>
            </a:r>
            <a:r>
              <a:rPr b="0" lang="zh-CN" sz="2400" spc="-1" strike="noStrike">
                <a:solidFill>
                  <a:srgbClr val="000000"/>
                </a:solidFill>
                <a:latin typeface="Arial"/>
              </a:rPr>
              <a:t>，吃了以后会使人手舞足蹈，严重的还会麻醉。李时珍为了寻找曼陀罗花，离开了家乡，来到北方。终于发现了独茎直上高有四、五尺，叶象茄子叶，花象牵牛花，早开夜合的蔓陀罗花。他又为了掌握蔓陀罗花的性能，亲自尝试“乃验也”。并记下了</a:t>
            </a:r>
            <a:r>
              <a:rPr b="0" lang="zh-CN" sz="2400" spc="-1" strike="noStrike">
                <a:solidFill>
                  <a:srgbClr val="000000"/>
                </a:solidFill>
                <a:latin typeface="Arial"/>
              </a:rPr>
              <a:t>“</a:t>
            </a:r>
            <a:r>
              <a:rPr b="1" lang="zh-CN" sz="2400" spc="-1" strike="noStrike">
                <a:solidFill>
                  <a:srgbClr val="000000"/>
                </a:solidFill>
                <a:latin typeface="Arial"/>
              </a:rPr>
              <a:t>割疮灸火，宜先服此，则不觉苦也</a:t>
            </a:r>
            <a:r>
              <a:rPr b="0" lang="zh-CN" sz="2400" spc="-1" strike="noStrike">
                <a:solidFill>
                  <a:srgbClr val="000000"/>
                </a:solidFill>
                <a:latin typeface="Arial"/>
              </a:rPr>
              <a:t>”。</a:t>
            </a:r>
            <a:endParaRPr b="0" lang="en-US" sz="2400" spc="-1" strike="noStrike">
              <a:solidFill>
                <a:srgbClr val="000000"/>
              </a:solidFill>
              <a:latin typeface="Arial"/>
            </a:endParaRPr>
          </a:p>
          <a:p>
            <a:pPr>
              <a:lnSpc>
                <a:spcPct val="130000"/>
              </a:lnSpc>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李时珍在做蔓陀罗花毒性试验时，联想到本草书上关于大豆有解百药毒的记载，也进行了多次试验，证实了单独使用大豆是不可能起解毒作用的，如果再加上一味甘草，就有良好的效果。</a:t>
            </a:r>
            <a:r>
              <a:rPr b="0" lang="zh-CN"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3" name="文本框 373761"/>
          <p:cNvSpPr/>
          <p:nvPr/>
        </p:nvSpPr>
        <p:spPr>
          <a:xfrm>
            <a:off x="685800" y="380880"/>
            <a:ext cx="7848720" cy="166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天南星  </a:t>
            </a:r>
            <a:r>
              <a:rPr b="1" lang="en-US" sz="2400" spc="-1" strike="noStrike">
                <a:solidFill>
                  <a:srgbClr val="000000"/>
                </a:solidFill>
                <a:latin typeface="Arial"/>
              </a:rPr>
              <a:t>Tian nan xing</a:t>
            </a:r>
            <a:r>
              <a:rPr b="0" lang="en-US" sz="1800" spc="-1" strike="noStrike">
                <a:solidFill>
                  <a:srgbClr val="000000"/>
                </a:solidFill>
                <a:latin typeface="Arial"/>
              </a:rPr>
              <a:t> </a:t>
            </a:r>
            <a:endParaRPr b="0" lang="en-US" sz="18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天南星科植物天南星、异叶天南星或东北天南星的</a:t>
            </a:r>
            <a:r>
              <a:rPr b="1" lang="zh-CN" sz="2400" spc="-1" strike="noStrike">
                <a:solidFill>
                  <a:srgbClr val="000000"/>
                </a:solidFill>
                <a:latin typeface="Arial"/>
              </a:rPr>
              <a:t>块茎</a:t>
            </a:r>
            <a:r>
              <a:rPr b="0" lang="zh-CN" sz="2400" spc="-1" strike="noStrike">
                <a:solidFill>
                  <a:srgbClr val="000000"/>
                </a:solidFill>
                <a:latin typeface="Arial"/>
              </a:rPr>
              <a:t>。</a:t>
            </a:r>
            <a:r>
              <a:rPr b="1" lang="zh-CN" sz="2400" spc="-1" strike="noStrike">
                <a:solidFill>
                  <a:srgbClr val="000000"/>
                </a:solidFill>
                <a:latin typeface="Arial"/>
              </a:rPr>
              <a:t>生用或制用</a:t>
            </a:r>
            <a:r>
              <a:rPr b="0" lang="zh-CN" sz="2400" spc="-1" strike="noStrike">
                <a:solidFill>
                  <a:srgbClr val="000000"/>
                </a:solidFill>
                <a:latin typeface="Arial"/>
              </a:rPr>
              <a:t>。</a:t>
            </a:r>
            <a:endParaRPr b="0" lang="en-US" sz="2400" spc="-1" strike="noStrike">
              <a:solidFill>
                <a:srgbClr val="000000"/>
              </a:solidFill>
              <a:latin typeface="Arial"/>
            </a:endParaRPr>
          </a:p>
        </p:txBody>
      </p:sp>
      <p:pic>
        <p:nvPicPr>
          <p:cNvPr id="314" name="图片 373762" descr="PX01">
            <a:hlinkClick r:id="rId1"/>
          </p:cNvPr>
          <p:cNvPicPr/>
          <p:nvPr/>
        </p:nvPicPr>
        <p:blipFill>
          <a:blip r:embed="rId2"/>
          <a:stretch/>
        </p:blipFill>
        <p:spPr>
          <a:xfrm>
            <a:off x="6248520" y="1981080"/>
            <a:ext cx="2743200" cy="3749760"/>
          </a:xfrm>
          <a:prstGeom prst="rect">
            <a:avLst/>
          </a:prstGeom>
          <a:ln w="0">
            <a:noFill/>
          </a:ln>
        </p:spPr>
      </p:pic>
      <p:pic>
        <p:nvPicPr>
          <p:cNvPr id="315" name="图片 373763" descr="PX02">
            <a:hlinkClick r:id="rId3"/>
          </p:cNvPr>
          <p:cNvPicPr/>
          <p:nvPr/>
        </p:nvPicPr>
        <p:blipFill>
          <a:blip r:embed="rId4"/>
          <a:stretch/>
        </p:blipFill>
        <p:spPr>
          <a:xfrm>
            <a:off x="152280" y="1981080"/>
            <a:ext cx="2916360" cy="3816360"/>
          </a:xfrm>
          <a:prstGeom prst="rect">
            <a:avLst/>
          </a:prstGeom>
          <a:ln w="0">
            <a:noFill/>
          </a:ln>
        </p:spPr>
      </p:pic>
      <p:pic>
        <p:nvPicPr>
          <p:cNvPr id="316" name="图片 373764" descr="PX04">
            <a:hlinkClick r:id="rId5"/>
          </p:cNvPr>
          <p:cNvPicPr/>
          <p:nvPr/>
        </p:nvPicPr>
        <p:blipFill>
          <a:blip r:embed="rId6"/>
          <a:stretch/>
        </p:blipFill>
        <p:spPr>
          <a:xfrm>
            <a:off x="3276720" y="1981080"/>
            <a:ext cx="2754360" cy="3811680"/>
          </a:xfrm>
          <a:prstGeom prst="rect">
            <a:avLst/>
          </a:prstGeom>
          <a:ln w="0">
            <a:noFill/>
          </a:ln>
        </p:spPr>
      </p:pic>
    </p:spTree>
  </p:cSld>
  <mc:AlternateContent>
    <mc:Choice Requires="p14">
      <p:transition spd="slow" p14:dur="2000"/>
    </mc:Choice>
    <mc:Fallback>
      <p:transition spd="slow"/>
    </mc:Fallback>
  </mc:AlternateContent>
</p:sld>
</file>

<file path=ppt/slides/slide1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17" name="图片 374785" descr="T21"/>
          <p:cNvPicPr/>
          <p:nvPr/>
        </p:nvPicPr>
        <p:blipFill>
          <a:blip r:embed="rId1"/>
          <a:stretch/>
        </p:blipFill>
        <p:spPr>
          <a:xfrm>
            <a:off x="685800" y="1600200"/>
            <a:ext cx="7634160" cy="3711600"/>
          </a:xfrm>
          <a:prstGeom prst="rect">
            <a:avLst/>
          </a:prstGeom>
          <a:ln w="0">
            <a:noFill/>
          </a:ln>
        </p:spPr>
      </p:pic>
    </p:spTree>
  </p:cSld>
  <mc:AlternateContent>
    <mc:Choice Requires="p14">
      <p:transition spd="slow" p14:dur="2000"/>
    </mc:Choice>
    <mc:Fallback>
      <p:transition spd="slow"/>
    </mc:Fallback>
  </mc:AlternateContent>
</p:sld>
</file>

<file path=ppt/slides/slide1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8" name="文本框 375809"/>
          <p:cNvSpPr/>
          <p:nvPr/>
        </p:nvSpPr>
        <p:spPr>
          <a:xfrm>
            <a:off x="380880" y="1219320"/>
            <a:ext cx="8382240" cy="3141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性能：辛，苦，温，有毒。归肺、肝、脾经</a:t>
            </a:r>
            <a:endParaRPr b="0" lang="en-US" sz="2400" spc="-1" strike="noStrike">
              <a:solidFill>
                <a:srgbClr val="000000"/>
              </a:solidFill>
              <a:latin typeface="Arial"/>
            </a:endParaRPr>
          </a:p>
          <a:p>
            <a:pPr>
              <a:lnSpc>
                <a:spcPct val="12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功效：燥湿化痰，祛风解痉</a:t>
            </a:r>
            <a:endParaRPr b="0" lang="en-US" sz="2400" spc="-1" strike="noStrike">
              <a:solidFill>
                <a:srgbClr val="000000"/>
              </a:solidFill>
              <a:latin typeface="Arial"/>
            </a:endParaRPr>
          </a:p>
          <a:p>
            <a:pPr>
              <a:lnSpc>
                <a:spcPct val="12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应用：</a:t>
            </a:r>
            <a:endParaRPr b="0" lang="en-US" sz="2400" spc="-1" strike="noStrike">
              <a:solidFill>
                <a:srgbClr val="000000"/>
              </a:solidFill>
              <a:latin typeface="Arial"/>
            </a:endParaRPr>
          </a:p>
          <a:p>
            <a:pPr>
              <a:lnSpc>
                <a:spcPct val="12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1.</a:t>
            </a:r>
            <a:r>
              <a:rPr b="0" lang="zh-CN" sz="2400" spc="-1" strike="noStrike">
                <a:solidFill>
                  <a:srgbClr val="000000"/>
                </a:solidFill>
                <a:latin typeface="Arial"/>
              </a:rPr>
              <a:t>痰迷心窍。</a:t>
            </a:r>
            <a:endParaRPr b="0" lang="en-US" sz="2400" spc="-1" strike="noStrike">
              <a:solidFill>
                <a:srgbClr val="000000"/>
              </a:solidFill>
              <a:latin typeface="Arial"/>
            </a:endParaRPr>
          </a:p>
          <a:p>
            <a:pPr>
              <a:lnSpc>
                <a:spcPct val="12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2.</a:t>
            </a:r>
            <a:r>
              <a:rPr b="0" lang="zh-CN" sz="2400" spc="-1" strike="noStrike">
                <a:solidFill>
                  <a:srgbClr val="000000"/>
                </a:solidFill>
                <a:latin typeface="Arial"/>
              </a:rPr>
              <a:t>口眼涡斜。</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9" name="文本框 212993"/>
          <p:cNvSpPr/>
          <p:nvPr/>
        </p:nvSpPr>
        <p:spPr>
          <a:xfrm>
            <a:off x="380880" y="914400"/>
            <a:ext cx="8763120" cy="47851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（二）瘀血</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1800" spc="-1" strike="noStrike">
                <a:solidFill>
                  <a:srgbClr val="000000"/>
                </a:solidFill>
                <a:latin typeface="Arial"/>
              </a:rPr>
              <a:t>   </a:t>
            </a:r>
            <a:r>
              <a:rPr b="0" lang="en-US" sz="2400" spc="-1" strike="noStrike">
                <a:solidFill>
                  <a:srgbClr val="000000"/>
                </a:solidFill>
                <a:latin typeface="Arial"/>
              </a:rPr>
              <a:t>1 </a:t>
            </a:r>
            <a:r>
              <a:rPr b="0" lang="zh-CN" sz="2400" spc="-1" strike="noStrike">
                <a:solidFill>
                  <a:srgbClr val="000000"/>
                </a:solidFill>
                <a:latin typeface="Arial"/>
              </a:rPr>
              <a:t>瘀血的基本概念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是指体内血液停滞，不能正常循行，它既指体内的离经之血，又包括阻滞于血脉及脏腑内的运行不畅的血液。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2 </a:t>
            </a:r>
            <a:r>
              <a:rPr b="0" lang="zh-CN" sz="2400" spc="-1" strike="noStrike">
                <a:solidFill>
                  <a:srgbClr val="000000"/>
                </a:solidFill>
                <a:latin typeface="Arial"/>
              </a:rPr>
              <a:t>瘀血的形成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血行不畅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血液凝滞不畅                              阻滞于血脉中的瘀血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血行结滞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离经之瘀血 </a:t>
            </a:r>
            <a:endParaRPr b="0" lang="en-US" sz="2400" spc="-1" strike="noStrike">
              <a:solidFill>
                <a:srgbClr val="000000"/>
              </a:solidFill>
              <a:latin typeface="Arial"/>
            </a:endParaRPr>
          </a:p>
        </p:txBody>
      </p:sp>
      <p:sp>
        <p:nvSpPr>
          <p:cNvPr id="320" name="右大括号 212994"/>
          <p:cNvSpPr/>
          <p:nvPr/>
        </p:nvSpPr>
        <p:spPr>
          <a:xfrm>
            <a:off x="6019920" y="3581280"/>
            <a:ext cx="75960" cy="2057400"/>
          </a:xfrm>
          <a:custGeom>
            <a:avLst/>
            <a:gdLst/>
            <a:ahLst/>
            <a:rect l="l" t="t" r="r" b="b"/>
            <a:pathLst>
              <a:path w="21600" h="21600">
                <a:moveTo>
                  <a:pt x="0" y="0"/>
                </a:moveTo>
                <a:cubicBezTo>
                  <a:pt x="5400" y="0"/>
                  <a:pt x="10800" y="900"/>
                  <a:pt x="10800" y="1800"/>
                </a:cubicBezTo>
                <a:lnTo>
                  <a:pt x="10800" y="9000"/>
                </a:lnTo>
                <a:cubicBezTo>
                  <a:pt x="10800" y="9900"/>
                  <a:pt x="16200" y="10800"/>
                  <a:pt x="21600" y="10800"/>
                </a:cubicBezTo>
                <a:cubicBezTo>
                  <a:pt x="16200" y="10800"/>
                  <a:pt x="10800" y="11700"/>
                  <a:pt x="10800" y="12600"/>
                </a:cubicBezTo>
                <a:lnTo>
                  <a:pt x="10800" y="19800"/>
                </a:lnTo>
                <a:cubicBezTo>
                  <a:pt x="10800" y="20700"/>
                  <a:pt x="5400" y="21600"/>
                  <a:pt x="0" y="21600"/>
                </a:cubicBezTo>
              </a:path>
            </a:pathLst>
          </a:custGeom>
          <a:noFill/>
          <a:ln w="9360">
            <a:solidFill>
              <a:srgbClr val="000000"/>
            </a:solidFill>
            <a:miter/>
          </a:ln>
        </p:spPr>
        <p:style>
          <a:lnRef idx="0"/>
          <a:fillRef idx="0"/>
          <a:effectRef idx="0"/>
          <a:fontRef idx="minor"/>
        </p:style>
      </p:sp>
    </p:spTree>
  </p:cSld>
  <mc:AlternateContent>
    <mc:Choice Requires="p14">
      <p:transition spd="slow" p14:dur="2000"/>
    </mc:Choice>
    <mc:Fallback>
      <p:transition spd="slow"/>
    </mc:Fallback>
  </mc:AlternateContent>
</p:sld>
</file>

<file path=ppt/slides/slide1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1" name="文本框 214017"/>
          <p:cNvSpPr/>
          <p:nvPr/>
        </p:nvSpPr>
        <p:spPr>
          <a:xfrm>
            <a:off x="380880" y="990720"/>
            <a:ext cx="7696440" cy="4615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3 </a:t>
            </a:r>
            <a:r>
              <a:rPr b="0" lang="zh-CN" sz="2400" spc="-1" strike="noStrike">
                <a:solidFill>
                  <a:srgbClr val="000000"/>
                </a:solidFill>
                <a:latin typeface="Arial"/>
              </a:rPr>
              <a:t>瘀血的致病特点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⑴ </a:t>
            </a:r>
            <a:r>
              <a:rPr b="0" lang="zh-CN" sz="2400" spc="-1" strike="noStrike">
                <a:solidFill>
                  <a:srgbClr val="ff9900"/>
                </a:solidFill>
                <a:latin typeface="Arial"/>
              </a:rPr>
              <a:t>疼痛  刺痛</a:t>
            </a:r>
            <a:r>
              <a:rPr b="0" lang="zh-CN" sz="2400" spc="-1" strike="noStrike">
                <a:solidFill>
                  <a:srgbClr val="000000"/>
                </a:solidFill>
                <a:latin typeface="Arial"/>
              </a:rPr>
              <a:t>，痛处固定不移，拒按，夜间更甚。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⑵ </a:t>
            </a:r>
            <a:r>
              <a:rPr b="0" lang="zh-CN" sz="2400" spc="-1" strike="noStrike">
                <a:solidFill>
                  <a:srgbClr val="ff9900"/>
                </a:solidFill>
                <a:latin typeface="Arial"/>
              </a:rPr>
              <a:t>肿块  肿块固定不移</a:t>
            </a:r>
            <a:r>
              <a:rPr b="0" lang="zh-CN" sz="2400" spc="-1" strike="noStrike">
                <a:solidFill>
                  <a:srgbClr val="000000"/>
                </a:solidFill>
                <a:latin typeface="Arial"/>
              </a:rPr>
              <a:t>，在体表局部青紫肿胀，在体内多为肿块，质硬，位置固定不移。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⑶ </a:t>
            </a:r>
            <a:r>
              <a:rPr b="0" lang="zh-CN" sz="2400" spc="-1" strike="noStrike">
                <a:solidFill>
                  <a:srgbClr val="ff9900"/>
                </a:solidFill>
                <a:latin typeface="Arial"/>
              </a:rPr>
              <a:t>出血</a:t>
            </a:r>
            <a:r>
              <a:rPr b="0" lang="zh-CN" sz="2400" spc="-1" strike="noStrike">
                <a:solidFill>
                  <a:srgbClr val="000000"/>
                </a:solidFill>
                <a:latin typeface="Arial"/>
              </a:rPr>
              <a:t>  血色紫暗或夹有块壮。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⑷ </a:t>
            </a:r>
            <a:r>
              <a:rPr b="0" lang="zh-CN" sz="2400" spc="-1" strike="noStrike">
                <a:solidFill>
                  <a:srgbClr val="ff9900"/>
                </a:solidFill>
                <a:latin typeface="Arial"/>
              </a:rPr>
              <a:t>紫绀</a:t>
            </a:r>
            <a:r>
              <a:rPr b="0" lang="zh-CN" sz="2400" spc="-1" strike="noStrike">
                <a:solidFill>
                  <a:srgbClr val="000000"/>
                </a:solidFill>
                <a:latin typeface="Arial"/>
              </a:rPr>
              <a:t>  面色紫暗，口唇、爪甲青紫。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⑸ </a:t>
            </a:r>
            <a:r>
              <a:rPr b="0" lang="zh-CN" sz="2400" spc="-1" strike="noStrike">
                <a:solidFill>
                  <a:srgbClr val="ff9900"/>
                </a:solidFill>
                <a:latin typeface="Arial"/>
              </a:rPr>
              <a:t>舌质紫暗</a:t>
            </a:r>
            <a:r>
              <a:rPr b="0" lang="zh-CN" sz="2400" spc="-1" strike="noStrike">
                <a:solidFill>
                  <a:srgbClr val="000000"/>
                </a:solidFill>
                <a:latin typeface="Arial"/>
              </a:rPr>
              <a:t>  舌质紫暗，或舌质有瘀点，瘀斑，或舌下静脉曲张。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⑹ </a:t>
            </a:r>
            <a:r>
              <a:rPr b="0" lang="zh-CN" sz="2400" spc="-1" strike="noStrike">
                <a:solidFill>
                  <a:srgbClr val="000000"/>
                </a:solidFill>
                <a:latin typeface="Arial"/>
              </a:rPr>
              <a:t>脉涩或结代   脉象常见为沉涩、细涩、弦涩等。</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2" name="文本框 301057"/>
          <p:cNvSpPr/>
          <p:nvPr/>
        </p:nvSpPr>
        <p:spPr>
          <a:xfrm>
            <a:off x="762120" y="838080"/>
            <a:ext cx="4647960" cy="10479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1.</a:t>
            </a:r>
            <a:r>
              <a:rPr b="1" lang="zh-CN" sz="2400" spc="-1" strike="noStrike">
                <a:solidFill>
                  <a:srgbClr val="000000"/>
                </a:solidFill>
                <a:latin typeface="Arial"/>
              </a:rPr>
              <a:t>寒热</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2.</a:t>
            </a:r>
            <a:r>
              <a:rPr b="1" lang="zh-CN" sz="2400" spc="-1" strike="noStrike">
                <a:solidFill>
                  <a:srgbClr val="000000"/>
                </a:solidFill>
                <a:latin typeface="Arial"/>
              </a:rPr>
              <a:t>汗</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3" name="文本框 302081"/>
          <p:cNvSpPr/>
          <p:nvPr/>
        </p:nvSpPr>
        <p:spPr>
          <a:xfrm>
            <a:off x="762120" y="609480"/>
            <a:ext cx="6705360" cy="4806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3.</a:t>
            </a:r>
            <a:r>
              <a:rPr b="1" lang="zh-CN" sz="2400" spc="-1" strike="noStrike">
                <a:solidFill>
                  <a:srgbClr val="000000"/>
                </a:solidFill>
                <a:latin typeface="Arial"/>
              </a:rPr>
              <a:t>疼痛</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疼痛性质：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新病疼痛、剧痛拒按为实证。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久病疼痛、痛轻喜按为虚证。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胀痛或走窜痛为气滞，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刺痛或痛有定处为瘀血，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冷痛为寒阻，热痛为热盛，酸痛为湿阻，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腰膝酸痛为肾虚。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疼痛部位：结合具体病证</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4" name="文本框 304129"/>
          <p:cNvSpPr/>
          <p:nvPr/>
        </p:nvSpPr>
        <p:spPr>
          <a:xfrm>
            <a:off x="609480" y="685800"/>
            <a:ext cx="7696440" cy="5725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5.</a:t>
            </a:r>
            <a:r>
              <a:rPr b="1" lang="zh-CN" sz="2400" spc="-1" strike="noStrike">
                <a:solidFill>
                  <a:srgbClr val="000000"/>
                </a:solidFill>
                <a:latin typeface="Arial"/>
              </a:rPr>
              <a:t>睡眠</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失眠（不寐）：有虚实之分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虚：心血不足、心神失养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实：邪气内扰、心神不宁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嗜睡：有虚实之分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虚：神气不足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实：痰湿困阻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6.</a:t>
            </a:r>
            <a:r>
              <a:rPr b="1" lang="zh-CN" sz="2400" spc="-1" strike="noStrike">
                <a:solidFill>
                  <a:srgbClr val="000000"/>
                </a:solidFill>
                <a:latin typeface="Arial"/>
              </a:rPr>
              <a:t>二便</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便秘、小便短赤</a:t>
            </a:r>
            <a:r>
              <a:rPr b="1" lang="en-US" sz="2400" spc="-1" strike="noStrike">
                <a:solidFill>
                  <a:srgbClr val="000000"/>
                </a:solidFill>
                <a:latin typeface="Arial"/>
              </a:rPr>
              <a:t>——</a:t>
            </a:r>
            <a:r>
              <a:rPr b="1" lang="zh-CN" sz="2400" spc="-1" strike="noStrike">
                <a:solidFill>
                  <a:srgbClr val="000000"/>
                </a:solidFill>
                <a:latin typeface="Arial"/>
              </a:rPr>
              <a:t>实证、热证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腹泻、小便清长</a:t>
            </a:r>
            <a:r>
              <a:rPr b="1" lang="en-US" sz="2400" spc="-1" strike="noStrike">
                <a:solidFill>
                  <a:srgbClr val="000000"/>
                </a:solidFill>
                <a:latin typeface="Arial"/>
              </a:rPr>
              <a:t>——</a:t>
            </a:r>
            <a:r>
              <a:rPr b="1" lang="zh-CN" sz="2400" spc="-1" strike="noStrike">
                <a:solidFill>
                  <a:srgbClr val="000000"/>
                </a:solidFill>
                <a:latin typeface="Arial"/>
              </a:rPr>
              <a:t>寒证 </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
        <p:nvSpPr>
          <p:cNvPr id="325" name="文本框 304130"/>
          <p:cNvSpPr/>
          <p:nvPr/>
        </p:nvSpPr>
        <p:spPr>
          <a:xfrm>
            <a:off x="685800" y="0"/>
            <a:ext cx="8077320" cy="551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4.</a:t>
            </a:r>
            <a:r>
              <a:rPr b="1" lang="zh-CN" sz="2400" spc="-1" strike="noStrike">
                <a:solidFill>
                  <a:srgbClr val="000000"/>
                </a:solidFill>
                <a:latin typeface="Arial"/>
              </a:rPr>
              <a:t>饮食口味</a:t>
            </a:r>
            <a:r>
              <a:rPr b="1" lang="en-US" sz="2400" spc="-1" strike="noStrike">
                <a:solidFill>
                  <a:srgbClr val="000000"/>
                </a:solidFill>
                <a:latin typeface="Arial"/>
              </a:rPr>
              <a:t>……</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6" name="文本框 305153"/>
          <p:cNvSpPr/>
          <p:nvPr/>
        </p:nvSpPr>
        <p:spPr>
          <a:xfrm>
            <a:off x="457200" y="914400"/>
            <a:ext cx="8686800" cy="3767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常用治法：</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1" lang="zh-CN" sz="2400" spc="-1" strike="noStrike">
                <a:solidFill>
                  <a:srgbClr val="666699"/>
                </a:solidFill>
                <a:latin typeface="Arial"/>
              </a:rPr>
              <a:t>汗、吐、下、和、温、清、消、补、固涩、开窍、镇痉法</a:t>
            </a:r>
            <a:r>
              <a:rPr b="0" lang="zh-CN" sz="2400" spc="-1" strike="noStrike">
                <a:solidFill>
                  <a:srgbClr val="000000"/>
                </a:solidFill>
                <a:latin typeface="Arial"/>
              </a:rPr>
              <a:t>等 </a:t>
            </a:r>
            <a:endParaRPr b="0" lang="en-US" sz="2400" spc="-1" strike="noStrike">
              <a:solidFill>
                <a:srgbClr val="000000"/>
              </a:solidFill>
              <a:latin typeface="Arial"/>
            </a:endParaRPr>
          </a:p>
          <a:p>
            <a:pPr>
              <a:lnSpc>
                <a:spcPct val="13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汗</a:t>
            </a:r>
            <a:r>
              <a:rPr b="0" lang="zh-CN" sz="2400" spc="-1" strike="noStrike">
                <a:solidFill>
                  <a:srgbClr val="000000"/>
                </a:solidFill>
                <a:latin typeface="Arial"/>
              </a:rPr>
              <a:t>法 </a:t>
            </a:r>
            <a:endParaRPr b="0" lang="en-US" sz="2400" spc="-1" strike="noStrike">
              <a:solidFill>
                <a:srgbClr val="000000"/>
              </a:solidFill>
              <a:latin typeface="Arial"/>
            </a:endParaRPr>
          </a:p>
          <a:p>
            <a:pPr>
              <a:lnSpc>
                <a:spcPct val="13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解表法</a:t>
            </a:r>
            <a:r>
              <a:rPr b="1" lang="en-US" sz="2400" spc="-1" strike="noStrike">
                <a:solidFill>
                  <a:srgbClr val="000000"/>
                </a:solidFill>
                <a:latin typeface="Arial"/>
              </a:rPr>
              <a:t>——</a:t>
            </a:r>
            <a:r>
              <a:rPr b="1" lang="zh-CN" sz="2400" spc="-1" strike="noStrike">
                <a:solidFill>
                  <a:srgbClr val="000000"/>
                </a:solidFill>
                <a:latin typeface="Arial"/>
              </a:rPr>
              <a:t>是运用解表发寒的药物开泄腠理、调和营卫，以达到驱除表邪、解除表证目的的治疗大法。 </a:t>
            </a:r>
            <a:endParaRPr b="0" lang="en-US" sz="2400" spc="-1" strike="noStrike">
              <a:solidFill>
                <a:srgbClr val="000000"/>
              </a:solidFill>
              <a:latin typeface="Arial"/>
            </a:endParaRPr>
          </a:p>
          <a:p>
            <a:pPr>
              <a:lnSpc>
                <a:spcPct val="13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适用范围：一切外感表证，某些水肿和疮疡病初期、以及麻疹透发不畅等兼表证者。</a:t>
            </a:r>
            <a:r>
              <a:rPr b="0" lang="zh-CN" sz="2400" spc="-1" strike="noStrike">
                <a:solidFill>
                  <a:srgbClr val="000000"/>
                </a:solidFill>
                <a:latin typeface="Arial"/>
              </a:rPr>
              <a:t>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7" name="文本框 306177"/>
          <p:cNvSpPr/>
          <p:nvPr/>
        </p:nvSpPr>
        <p:spPr>
          <a:xfrm>
            <a:off x="457200" y="533520"/>
            <a:ext cx="8381880" cy="53028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吐</a:t>
            </a:r>
            <a:r>
              <a:rPr b="0" lang="zh-CN" sz="2400" spc="-1" strike="noStrike">
                <a:solidFill>
                  <a:srgbClr val="000000"/>
                </a:solidFill>
                <a:latin typeface="Arial"/>
              </a:rPr>
              <a:t>法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催吐法</a:t>
            </a:r>
            <a:r>
              <a:rPr b="1" lang="en-US" sz="2400" spc="-1" strike="noStrike">
                <a:solidFill>
                  <a:srgbClr val="000000"/>
                </a:solidFill>
                <a:latin typeface="Arial"/>
              </a:rPr>
              <a:t>——</a:t>
            </a:r>
            <a:r>
              <a:rPr b="1" lang="zh-CN" sz="2400" spc="-1" strike="noStrike">
                <a:solidFill>
                  <a:srgbClr val="000000"/>
                </a:solidFill>
                <a:latin typeface="Arial"/>
              </a:rPr>
              <a:t>是利用药物催吐的作用，引导病邪或有毒物质从口中吐出的一种治疗大法。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适用范围：痰涎壅盛，或顽痰停滞胸膈，食积停滞胃脘、痰涎阻塞气道，病邪有上涌之势者；或误食毒物尚在胃中等病证。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下</a:t>
            </a:r>
            <a:r>
              <a:rPr b="0" lang="zh-CN" sz="2400" spc="-1" strike="noStrike">
                <a:solidFill>
                  <a:srgbClr val="000000"/>
                </a:solidFill>
                <a:latin typeface="Arial"/>
              </a:rPr>
              <a:t>法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下法</a:t>
            </a:r>
            <a:r>
              <a:rPr b="1" lang="en-US" sz="2400" spc="-1" strike="noStrike">
                <a:solidFill>
                  <a:srgbClr val="000000"/>
                </a:solidFill>
                <a:latin typeface="Arial"/>
              </a:rPr>
              <a:t>——</a:t>
            </a:r>
            <a:r>
              <a:rPr b="1" lang="zh-CN" sz="2400" spc="-1" strike="noStrike">
                <a:solidFill>
                  <a:srgbClr val="000000"/>
                </a:solidFill>
                <a:latin typeface="Arial"/>
              </a:rPr>
              <a:t>是运用具有泻下作用的方药，通过泻下大便，攻逐体内积滞和积水，解除实热蕴结的一种治疗大法。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适用范围：寒热燥湿诸邪内结肠道，以及水饮、宿食、痰积和淤血等实证</a:t>
            </a:r>
            <a:r>
              <a:rPr b="0" lang="zh-CN" sz="2400" spc="-1" strike="noStrike">
                <a:solidFill>
                  <a:srgbClr val="000000"/>
                </a:solidFill>
                <a:latin typeface="Arial"/>
              </a:rPr>
              <a:t>。</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4" name="图片 37891" descr="5_GG88"/>
          <p:cNvPicPr/>
          <p:nvPr/>
        </p:nvPicPr>
        <p:blipFill>
          <a:blip r:embed="rId1"/>
          <a:stretch/>
        </p:blipFill>
        <p:spPr>
          <a:xfrm>
            <a:off x="1371600" y="990720"/>
            <a:ext cx="6172200" cy="4630680"/>
          </a:xfrm>
          <a:prstGeom prst="rect">
            <a:avLst/>
          </a:prstGeom>
          <a:ln w="0">
            <a:noFill/>
          </a:ln>
        </p:spPr>
      </p:pic>
    </p:spTree>
  </p:cSld>
  <mc:AlternateContent>
    <mc:Choice Requires="p14">
      <p:transition spd="slow" p14:dur="2000"/>
    </mc:Choice>
    <mc:Fallback>
      <p:transition spd="slow"/>
    </mc:Fallback>
  </mc:AlternateContent>
</p:sld>
</file>

<file path=ppt/slides/slide1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8" name="文本框 307201"/>
          <p:cNvSpPr/>
          <p:nvPr/>
        </p:nvSpPr>
        <p:spPr>
          <a:xfrm>
            <a:off x="609480" y="609480"/>
            <a:ext cx="8229600" cy="47908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和</a:t>
            </a:r>
            <a:r>
              <a:rPr b="0" lang="zh-CN" sz="2400" spc="-1" strike="noStrike">
                <a:solidFill>
                  <a:srgbClr val="000000"/>
                </a:solidFill>
                <a:latin typeface="Arial"/>
              </a:rPr>
              <a:t>法</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和解法</a:t>
            </a:r>
            <a:r>
              <a:rPr b="1" lang="en-US" sz="2400" spc="-1" strike="noStrike">
                <a:solidFill>
                  <a:srgbClr val="000000"/>
                </a:solidFill>
                <a:latin typeface="Arial"/>
              </a:rPr>
              <a:t>——</a:t>
            </a:r>
            <a:r>
              <a:rPr b="1" lang="zh-CN" sz="2400" spc="-1" strike="noStrike">
                <a:solidFill>
                  <a:srgbClr val="000000"/>
                </a:solidFill>
                <a:latin typeface="Arial"/>
              </a:rPr>
              <a:t>是运用具有和解与疏泄作用的方药、以达到驱除病邪、调整机体、扶助正气的一种治疗方法。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适用范围：广泛。半表半里的少阳证，肝胃不和，肝旺脾虚之腹痛、泄泻，肝气郁结所致的月经不调等证。</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温</a:t>
            </a:r>
            <a:r>
              <a:rPr b="0" lang="zh-CN" sz="2400" spc="-1" strike="noStrike">
                <a:solidFill>
                  <a:srgbClr val="000000"/>
                </a:solidFill>
                <a:latin typeface="Arial"/>
              </a:rPr>
              <a:t>法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温里法</a:t>
            </a:r>
            <a:r>
              <a:rPr b="1" lang="en-US" sz="2400" spc="-1" strike="noStrike">
                <a:solidFill>
                  <a:srgbClr val="000000"/>
                </a:solidFill>
                <a:latin typeface="Arial"/>
              </a:rPr>
              <a:t>——</a:t>
            </a:r>
            <a:r>
              <a:rPr b="1" lang="zh-CN" sz="2400" spc="-1" strike="noStrike">
                <a:solidFill>
                  <a:srgbClr val="000000"/>
                </a:solidFill>
                <a:latin typeface="Arial"/>
              </a:rPr>
              <a:t>是用温热性质的方药，以社除寒邪、和补益阳气的一种治疗大法。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适用范围：里寒证</a:t>
            </a:r>
            <a:r>
              <a:rPr b="1" lang="en-US" sz="2400" spc="-1" strike="noStrike">
                <a:solidFill>
                  <a:srgbClr val="000000"/>
                </a:solidFill>
                <a:latin typeface="Arial"/>
              </a:rPr>
              <a:t>——</a:t>
            </a:r>
            <a:r>
              <a:rPr b="1" lang="zh-CN" sz="2400" spc="-1" strike="noStrike">
                <a:solidFill>
                  <a:srgbClr val="000000"/>
                </a:solidFill>
                <a:latin typeface="Arial"/>
              </a:rPr>
              <a:t>实寒证、虚寒证。</a:t>
            </a:r>
            <a:r>
              <a:rPr b="0" lang="zh-CN" sz="2400" spc="-1" strike="noStrike">
                <a:solidFill>
                  <a:srgbClr val="000000"/>
                </a:solidFill>
                <a:latin typeface="Arial"/>
              </a:rPr>
              <a:t> </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9" name="文本框 308225"/>
          <p:cNvSpPr/>
          <p:nvPr/>
        </p:nvSpPr>
        <p:spPr>
          <a:xfrm>
            <a:off x="685800" y="685800"/>
            <a:ext cx="8153280" cy="47908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清</a:t>
            </a:r>
            <a:r>
              <a:rPr b="0" lang="zh-CN" sz="2400" spc="-1" strike="noStrike">
                <a:solidFill>
                  <a:srgbClr val="000000"/>
                </a:solidFill>
                <a:latin typeface="Arial"/>
              </a:rPr>
              <a:t>法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清热法</a:t>
            </a:r>
            <a:r>
              <a:rPr b="1" lang="en-US" sz="2400" spc="-1" strike="noStrike">
                <a:solidFill>
                  <a:srgbClr val="000000"/>
                </a:solidFill>
                <a:latin typeface="Arial"/>
              </a:rPr>
              <a:t>——</a:t>
            </a:r>
            <a:r>
              <a:rPr b="1" lang="zh-CN" sz="2400" spc="-1" strike="noStrike">
                <a:solidFill>
                  <a:srgbClr val="000000"/>
                </a:solidFill>
                <a:latin typeface="Arial"/>
              </a:rPr>
              <a:t>是运用性质寒凉的方药，通过泻火、解毒、凉血等作用，以清除热邪的一种治疗大法。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适用范围：里实热证，也可用于虚热证。</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消</a:t>
            </a:r>
            <a:r>
              <a:rPr b="0" lang="zh-CN" sz="2400" spc="-1" strike="noStrike">
                <a:solidFill>
                  <a:srgbClr val="000000"/>
                </a:solidFill>
                <a:latin typeface="Arial"/>
              </a:rPr>
              <a:t>法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消导法</a:t>
            </a:r>
            <a:r>
              <a:rPr b="1" lang="en-US" sz="2400" spc="-1" strike="noStrike">
                <a:solidFill>
                  <a:srgbClr val="000000"/>
                </a:solidFill>
                <a:latin typeface="Arial"/>
              </a:rPr>
              <a:t>——</a:t>
            </a:r>
            <a:r>
              <a:rPr b="1" lang="zh-CN" sz="2400" spc="-1" strike="noStrike">
                <a:solidFill>
                  <a:srgbClr val="000000"/>
                </a:solidFill>
                <a:latin typeface="Arial"/>
              </a:rPr>
              <a:t>是运用消食导滞、行气化瘀、化痰散结的方药，使积聚之实邪消散的一种治疗方法。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适用范围：用于气、血、痰、湿、食所形成的积聚、症瘕、痞块、瘰疬痰核、水湿肿满等病证。</a:t>
            </a:r>
            <a:r>
              <a:rPr b="0" lang="zh-CN" sz="2400" spc="-1" strike="noStrike">
                <a:solidFill>
                  <a:srgbClr val="000000"/>
                </a:solidFill>
                <a:latin typeface="Arial"/>
              </a:rPr>
              <a:t> </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0" name="文本框 309249"/>
          <p:cNvSpPr/>
          <p:nvPr/>
        </p:nvSpPr>
        <p:spPr>
          <a:xfrm>
            <a:off x="609480" y="762120"/>
            <a:ext cx="7543800" cy="2698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补</a:t>
            </a:r>
            <a:r>
              <a:rPr b="0" lang="zh-CN" sz="2400" spc="-1" strike="noStrike">
                <a:solidFill>
                  <a:srgbClr val="000000"/>
                </a:solidFill>
                <a:latin typeface="Arial"/>
              </a:rPr>
              <a:t>法 </a:t>
            </a:r>
            <a:endParaRPr b="0" lang="en-US" sz="2400" spc="-1" strike="noStrike">
              <a:solidFill>
                <a:srgbClr val="000000"/>
              </a:solidFill>
              <a:latin typeface="Arial"/>
            </a:endParaRPr>
          </a:p>
          <a:p>
            <a:pPr>
              <a:lnSpc>
                <a:spcPct val="13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补益法</a:t>
            </a:r>
            <a:r>
              <a:rPr b="1" lang="en-US" sz="2400" spc="-1" strike="noStrike">
                <a:solidFill>
                  <a:srgbClr val="000000"/>
                </a:solidFill>
                <a:latin typeface="Arial"/>
              </a:rPr>
              <a:t>——</a:t>
            </a:r>
            <a:r>
              <a:rPr b="1" lang="zh-CN" sz="2400" spc="-1" strike="noStrike">
                <a:solidFill>
                  <a:srgbClr val="000000"/>
                </a:solidFill>
                <a:latin typeface="Arial"/>
              </a:rPr>
              <a:t>是运用具有补养作用方药，消除虚弱征候的一种治疗大法。 </a:t>
            </a:r>
            <a:endParaRPr b="0" lang="en-US" sz="2400" spc="-1" strike="noStrike">
              <a:solidFill>
                <a:srgbClr val="000000"/>
              </a:solidFill>
              <a:latin typeface="Arial"/>
            </a:endParaRPr>
          </a:p>
          <a:p>
            <a:pPr>
              <a:lnSpc>
                <a:spcPct val="13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适用范围：适用于各种原因引起的气血阴阳脏腑虚损等病证。</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1" name="文本框 310273"/>
          <p:cNvSpPr/>
          <p:nvPr/>
        </p:nvSpPr>
        <p:spPr>
          <a:xfrm>
            <a:off x="609480" y="457200"/>
            <a:ext cx="6858000" cy="2075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常见疾病</a:t>
            </a:r>
            <a:endParaRPr b="0" lang="en-US" sz="2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6699"/>
                </a:solidFill>
                <a:latin typeface="Arial"/>
              </a:rPr>
              <a:t>感冒</a:t>
            </a:r>
            <a:r>
              <a:rPr b="1" lang="en-US" sz="2400" spc="-1" strike="noStrike">
                <a:solidFill>
                  <a:srgbClr val="666699"/>
                </a:solidFill>
                <a:latin typeface="Arial"/>
              </a:rPr>
              <a:t>:</a:t>
            </a:r>
            <a:r>
              <a:rPr b="1" lang="zh-CN" sz="2400" spc="-1" strike="noStrike">
                <a:solidFill>
                  <a:srgbClr val="666699"/>
                </a:solidFill>
                <a:latin typeface="Arial"/>
              </a:rPr>
              <a:t>是由病毒所引起的上呼吸道卡他性疾病。</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
        <p:nvSpPr>
          <p:cNvPr id="332" name="文本框 310274"/>
          <p:cNvSpPr/>
          <p:nvPr/>
        </p:nvSpPr>
        <p:spPr>
          <a:xfrm>
            <a:off x="457200" y="1828800"/>
            <a:ext cx="8534520" cy="3747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      </a:t>
            </a:r>
            <a:r>
              <a:rPr b="1" lang="zh-CN" sz="2400" spc="-1" strike="noStrike">
                <a:solidFill>
                  <a:srgbClr val="000000"/>
                </a:solidFill>
                <a:latin typeface="Arial"/>
              </a:rPr>
              <a:t>临床以发热、鼻塞、流涕、喷嚏、咳嗽、头痛、全身不适等为主要特征。本病可发生于任何年龄，四季均可发病，尤以冬春为多见。根据发病情况，可分为</a:t>
            </a:r>
            <a:r>
              <a:rPr b="1" lang="zh-CN" sz="2400" spc="-1" strike="noStrike" u="sng">
                <a:solidFill>
                  <a:srgbClr val="000000"/>
                </a:solidFill>
                <a:uFillTx/>
                <a:latin typeface="Arial"/>
              </a:rPr>
              <a:t>流行性感冒</a:t>
            </a:r>
            <a:r>
              <a:rPr b="1" lang="zh-CN" sz="2400" spc="-1" strike="noStrike">
                <a:solidFill>
                  <a:srgbClr val="000000"/>
                </a:solidFill>
                <a:latin typeface="Arial"/>
              </a:rPr>
              <a:t>和</a:t>
            </a:r>
            <a:r>
              <a:rPr b="1" lang="zh-CN" sz="2400" spc="-1" strike="noStrike" u="sng">
                <a:solidFill>
                  <a:srgbClr val="000000"/>
                </a:solidFill>
                <a:uFillTx/>
                <a:latin typeface="Arial"/>
              </a:rPr>
              <a:t>普通感冒</a:t>
            </a:r>
            <a:r>
              <a:rPr b="1" lang="zh-CN" sz="2400" spc="-1" strike="noStrike">
                <a:solidFill>
                  <a:srgbClr val="000000"/>
                </a:solidFill>
                <a:latin typeface="Arial"/>
              </a:rPr>
              <a:t>两类：前者起病急骤，具有较强的传染性，常可引起广泛流行；后者相对起病慢，无传染性和流行性。普通感冒预后良好，流行性感冒如不及时治疗，可变生他病，如病毒性心肌炎等。</a:t>
            </a:r>
            <a:endParaRPr b="0" lang="en-US" sz="2400" spc="-1" strike="noStrike">
              <a:solidFill>
                <a:srgbClr val="000000"/>
              </a:solidFill>
              <a:latin typeface="Arial"/>
            </a:endParaRPr>
          </a:p>
          <a:p>
            <a:pPr>
              <a:lnSpc>
                <a:spcPct val="120000"/>
              </a:lnSpc>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流行性感冒属中医的“时行感冒”范畴，普通感冒属中医的“伤风”、“感冒”范畴。</a:t>
            </a:r>
            <a:r>
              <a:rPr b="1" lang="zh-CN"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3" name="文本框 311297"/>
          <p:cNvSpPr/>
          <p:nvPr/>
        </p:nvSpPr>
        <p:spPr>
          <a:xfrm>
            <a:off x="304920" y="457200"/>
            <a:ext cx="8839080" cy="5360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 </a:t>
            </a:r>
            <a:r>
              <a:rPr b="1" lang="zh-CN" sz="2400" spc="-1" strike="noStrike">
                <a:solidFill>
                  <a:srgbClr val="000000"/>
                </a:solidFill>
                <a:latin typeface="Arial"/>
              </a:rPr>
              <a:t>感冒的病因为六淫、时行病毒侵袭人体而致病，以风邪为主因。但在不同季节，往往与其他当令之时气相会而伤人，如冬季多属风寒，春季多属风热，夏季多夹暑湿，秋季多兼燥气，梅雨季节多夹湿邪。若四时六气失常，非时之气夹时行病毒伤人，则更易引起发病，且不限于季节性，病情多重，往往互为传染流行。</a:t>
            </a:r>
            <a:br>
              <a:rPr sz="2400"/>
            </a:br>
            <a:br>
              <a:rPr sz="2400"/>
            </a:br>
            <a:r>
              <a:rPr b="1" lang="en-US" sz="2400" spc="-1" strike="noStrike">
                <a:solidFill>
                  <a:srgbClr val="000000"/>
                </a:solidFill>
                <a:latin typeface="Arial"/>
              </a:rPr>
              <a:t>1.</a:t>
            </a:r>
            <a:r>
              <a:rPr b="1" lang="zh-CN" sz="2400" spc="-1" strike="noStrike">
                <a:solidFill>
                  <a:srgbClr val="000000"/>
                </a:solidFill>
                <a:latin typeface="Arial"/>
              </a:rPr>
              <a:t>普通感冒无流行病史，流行性感冒有流行病史。</a:t>
            </a:r>
            <a:br>
              <a:rPr sz="2400"/>
            </a:br>
            <a:r>
              <a:rPr b="1" lang="en-US" sz="2400" spc="-1" strike="noStrike">
                <a:solidFill>
                  <a:srgbClr val="000000"/>
                </a:solidFill>
                <a:latin typeface="Arial"/>
              </a:rPr>
              <a:t>2.</a:t>
            </a:r>
            <a:r>
              <a:rPr b="1" lang="zh-CN" sz="2400" spc="-1" strike="noStrike">
                <a:solidFill>
                  <a:srgbClr val="000000"/>
                </a:solidFill>
                <a:latin typeface="Arial"/>
              </a:rPr>
              <a:t>临床表现以鼻塞流涕，喷嚏，咳嗽，头痛，恶寒发热，全身不适为特征。流行性感冒全身中毒症状明显，可有高热，呕吐、腹泻等症状。</a:t>
            </a:r>
            <a:br>
              <a:rPr sz="2400"/>
            </a:br>
            <a:r>
              <a:rPr b="1" lang="en-US" sz="2400" spc="-1" strike="noStrike">
                <a:solidFill>
                  <a:srgbClr val="000000"/>
                </a:solidFill>
                <a:latin typeface="Arial"/>
              </a:rPr>
              <a:t>3.</a:t>
            </a:r>
            <a:r>
              <a:rPr b="1" lang="zh-CN" sz="2400" spc="-1" strike="noStrike">
                <a:solidFill>
                  <a:srgbClr val="000000"/>
                </a:solidFill>
                <a:latin typeface="Arial"/>
              </a:rPr>
              <a:t>血常规白细胞总数正常或减少，少数可增高，分类正常或仅有轻度改变。</a:t>
            </a:r>
            <a:r>
              <a:rPr b="1" lang="zh-CN"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4" name="文本框 315393"/>
          <p:cNvSpPr/>
          <p:nvPr/>
        </p:nvSpPr>
        <p:spPr>
          <a:xfrm>
            <a:off x="533520" y="1371600"/>
            <a:ext cx="8001000" cy="26298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注意</a:t>
            </a:r>
            <a:br>
              <a:rPr sz="2000"/>
            </a:br>
            <a:r>
              <a:rPr b="0" lang="en-US" sz="2000" spc="-1" strike="noStrike">
                <a:solidFill>
                  <a:srgbClr val="000000"/>
                </a:solidFill>
                <a:latin typeface="Arial"/>
              </a:rPr>
              <a:t>    </a:t>
            </a:r>
            <a:r>
              <a:rPr b="1" lang="en-US" sz="2000" spc="-1" strike="noStrike">
                <a:solidFill>
                  <a:srgbClr val="000000"/>
                </a:solidFill>
                <a:latin typeface="Arial"/>
              </a:rPr>
              <a:t>1.</a:t>
            </a:r>
            <a:r>
              <a:rPr b="1" lang="zh-CN" sz="2000" spc="-1" strike="noStrike">
                <a:solidFill>
                  <a:srgbClr val="000000"/>
                </a:solidFill>
                <a:latin typeface="Arial"/>
              </a:rPr>
              <a:t>感冒只要能及时而恰当的处理，即可较快痊愈。但对老年、婴幼儿、体弱患者，必须加以重视，注意防止发生传变，或同时夹杂其他疾病。</a:t>
            </a:r>
            <a:br>
              <a:rPr sz="2000"/>
            </a:br>
            <a:r>
              <a:rPr b="1" lang="en-US" sz="2000" spc="-1" strike="noStrike">
                <a:solidFill>
                  <a:srgbClr val="000000"/>
                </a:solidFill>
                <a:latin typeface="Arial"/>
              </a:rPr>
              <a:t>    </a:t>
            </a:r>
            <a:r>
              <a:rPr b="1" lang="en-US" sz="2000" spc="-1" strike="noStrike">
                <a:solidFill>
                  <a:srgbClr val="000000"/>
                </a:solidFill>
                <a:latin typeface="Arial"/>
              </a:rPr>
              <a:t>2.</a:t>
            </a:r>
            <a:r>
              <a:rPr b="1" lang="zh-CN" sz="2000" spc="-1" strike="noStrike">
                <a:solidFill>
                  <a:srgbClr val="000000"/>
                </a:solidFill>
                <a:latin typeface="Arial"/>
              </a:rPr>
              <a:t>注意避风保暖，以防复感。</a:t>
            </a:r>
            <a:br>
              <a:rPr sz="2000"/>
            </a:br>
            <a:r>
              <a:rPr b="1" lang="en-US" sz="2000" spc="-1" strike="noStrike">
                <a:solidFill>
                  <a:srgbClr val="000000"/>
                </a:solidFill>
                <a:latin typeface="Arial"/>
              </a:rPr>
              <a:t>    </a:t>
            </a:r>
            <a:r>
              <a:rPr b="1" lang="en-US" sz="2000" spc="-1" strike="noStrike">
                <a:solidFill>
                  <a:srgbClr val="000000"/>
                </a:solidFill>
                <a:latin typeface="Arial"/>
              </a:rPr>
              <a:t>3.  </a:t>
            </a:r>
            <a:r>
              <a:rPr b="1" lang="zh-CN" sz="2000" spc="-1" strike="noStrike">
                <a:solidFill>
                  <a:srgbClr val="000000"/>
                </a:solidFill>
                <a:latin typeface="Arial"/>
              </a:rPr>
              <a:t>多饮开水，适当休息。</a:t>
            </a:r>
            <a:r>
              <a:rPr b="0" lang="zh-CN" sz="2400" spc="-1" strike="noStrike">
                <a:solidFill>
                  <a:srgbClr val="000000"/>
                </a:solidFill>
                <a:latin typeface="Arial"/>
              </a:rPr>
              <a:t>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5" name="文本框 316417"/>
          <p:cNvSpPr/>
          <p:nvPr/>
        </p:nvSpPr>
        <p:spPr>
          <a:xfrm>
            <a:off x="457200" y="533520"/>
            <a:ext cx="3657600" cy="4012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藿香  </a:t>
            </a:r>
            <a:r>
              <a:rPr b="1" lang="en-US" sz="2800" spc="-1" strike="noStrike">
                <a:solidFill>
                  <a:srgbClr val="000000"/>
                </a:solidFill>
                <a:latin typeface="Arial"/>
              </a:rPr>
              <a:t>Huoxiang</a:t>
            </a:r>
            <a:r>
              <a:rPr b="0" lang="en-US" sz="2400" spc="-1" strike="noStrike">
                <a:solidFill>
                  <a:srgbClr val="000000"/>
                </a:solidFill>
                <a:latin typeface="Arial"/>
              </a:rPr>
              <a:t> </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为唇形科植物广藿香的地上部分</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性能</a:t>
            </a:r>
            <a:r>
              <a:rPr b="1" lang="en-US" sz="2400" spc="-1" strike="noStrike">
                <a:solidFill>
                  <a:srgbClr val="000000"/>
                </a:solidFill>
                <a:latin typeface="Arial"/>
              </a:rPr>
              <a:t>:  </a:t>
            </a:r>
            <a:r>
              <a:rPr b="1" lang="zh-CN" sz="2400" spc="-1" strike="noStrike">
                <a:solidFill>
                  <a:srgbClr val="000000"/>
                </a:solidFill>
                <a:latin typeface="Arial"/>
              </a:rPr>
              <a:t>辛，微温。归脾、</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胃、肺经。</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功效</a:t>
            </a:r>
            <a:r>
              <a:rPr b="1" lang="en-US" sz="2400" spc="-1" strike="noStrike">
                <a:solidFill>
                  <a:srgbClr val="000000"/>
                </a:solidFill>
                <a:latin typeface="Arial"/>
              </a:rPr>
              <a:t>:  </a:t>
            </a:r>
            <a:r>
              <a:rPr b="1" lang="zh-CN" sz="2400" spc="-1" strike="noStrike">
                <a:solidFill>
                  <a:srgbClr val="000000"/>
                </a:solidFill>
                <a:latin typeface="Arial"/>
              </a:rPr>
              <a:t>化湿，止呕，解暑</a:t>
            </a:r>
            <a:endParaRPr b="0" lang="en-US" sz="2400" spc="-1" strike="noStrike">
              <a:solidFill>
                <a:srgbClr val="000000"/>
              </a:solidFill>
              <a:latin typeface="Arial"/>
            </a:endParaRPr>
          </a:p>
        </p:txBody>
      </p:sp>
      <p:pic>
        <p:nvPicPr>
          <p:cNvPr id="336" name="图片 316418" descr="PX01">
            <a:hlinkClick r:id="rId1"/>
          </p:cNvPr>
          <p:cNvPicPr/>
          <p:nvPr/>
        </p:nvPicPr>
        <p:blipFill>
          <a:blip r:embed="rId2"/>
          <a:stretch/>
        </p:blipFill>
        <p:spPr>
          <a:xfrm>
            <a:off x="6670800" y="609480"/>
            <a:ext cx="2473200" cy="3481560"/>
          </a:xfrm>
          <a:prstGeom prst="rect">
            <a:avLst/>
          </a:prstGeom>
          <a:ln w="0">
            <a:noFill/>
          </a:ln>
        </p:spPr>
      </p:pic>
      <p:pic>
        <p:nvPicPr>
          <p:cNvPr id="337" name="图片 316419" descr="T21"/>
          <p:cNvPicPr/>
          <p:nvPr/>
        </p:nvPicPr>
        <p:blipFill>
          <a:blip r:embed="rId3"/>
          <a:srcRect l="40507" t="10079" r="1713" b="47230"/>
          <a:stretch/>
        </p:blipFill>
        <p:spPr>
          <a:xfrm>
            <a:off x="3962520" y="4267080"/>
            <a:ext cx="5181480" cy="2590920"/>
          </a:xfrm>
          <a:prstGeom prst="rect">
            <a:avLst/>
          </a:prstGeom>
          <a:ln w="0">
            <a:noFill/>
          </a:ln>
        </p:spPr>
      </p:pic>
      <p:pic>
        <p:nvPicPr>
          <p:cNvPr id="338" name="图片 316420" descr="11457270057560840"/>
          <p:cNvPicPr/>
          <p:nvPr/>
        </p:nvPicPr>
        <p:blipFill>
          <a:blip r:embed="rId4"/>
          <a:stretch/>
        </p:blipFill>
        <p:spPr>
          <a:xfrm>
            <a:off x="4038480" y="609480"/>
            <a:ext cx="2502000" cy="3505320"/>
          </a:xfrm>
          <a:prstGeom prst="rect">
            <a:avLst/>
          </a:prstGeom>
          <a:ln w="0">
            <a:noFill/>
          </a:ln>
        </p:spPr>
      </p:pic>
    </p:spTree>
  </p:cSld>
  <mc:AlternateContent>
    <mc:Choice Requires="p14">
      <p:transition spd="slow" p14:dur="2000"/>
    </mc:Choice>
    <mc:Fallback>
      <p:transition spd="slow"/>
    </mc:Fallback>
  </mc:AlternateContent>
</p:sld>
</file>

<file path=ppt/slides/slide1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9" name="文本框 317441"/>
          <p:cNvSpPr/>
          <p:nvPr/>
        </p:nvSpPr>
        <p:spPr>
          <a:xfrm>
            <a:off x="533520" y="457200"/>
            <a:ext cx="8381880" cy="47606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应用</a:t>
            </a:r>
            <a:r>
              <a:rPr b="1" lang="zh-CN" sz="2400" spc="-1" strike="noStrike">
                <a:solidFill>
                  <a:srgbClr val="000000"/>
                </a:solidFill>
                <a:latin typeface="Arial"/>
              </a:rPr>
              <a:t>：</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1.</a:t>
            </a:r>
            <a:r>
              <a:rPr b="1" lang="zh-CN" sz="2400" spc="-1" strike="noStrike">
                <a:solidFill>
                  <a:srgbClr val="000000"/>
                </a:solidFill>
                <a:latin typeface="Arial"/>
              </a:rPr>
              <a:t>霍乱吐泻。用藿香叶、陈皮各半两，加水两碗，煎成一碗，温服。</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2.</a:t>
            </a:r>
            <a:r>
              <a:rPr b="1" lang="zh-CN" sz="2400" spc="-1" strike="noStrike">
                <a:solidFill>
                  <a:srgbClr val="000000"/>
                </a:solidFill>
                <a:latin typeface="Arial"/>
              </a:rPr>
              <a:t>暑天吐泻。用滑石二两、藿香二钱、丁香五分，共研为末。每服一、二钱，淘米水调服。</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6699"/>
                </a:solidFill>
                <a:latin typeface="Arial"/>
              </a:rPr>
              <a:t>暑湿、湿温。本品既能化湿，又可解暑。治暑月外感风寒，内伤生冷而致恶寒发热，头痛脘闷，呕恶吐泻暑湿证者，配紫苏、厚朴、半夏等，如藿香正气散</a:t>
            </a:r>
            <a:r>
              <a:rPr b="0" lang="zh-CN" sz="2400" spc="-1" strike="noStrike">
                <a:solidFill>
                  <a:srgbClr val="000000"/>
                </a:solidFill>
                <a:latin typeface="Arial"/>
              </a:rPr>
              <a:t>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0" name="文本框 318465"/>
          <p:cNvSpPr/>
          <p:nvPr/>
        </p:nvSpPr>
        <p:spPr>
          <a:xfrm>
            <a:off x="2057400" y="1447920"/>
            <a:ext cx="3124080" cy="32842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5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中暑：</a:t>
            </a:r>
            <a:br>
              <a:rPr sz="2400"/>
            </a:br>
            <a:r>
              <a:rPr b="1" lang="zh-CN" sz="2400" spc="-1" strike="noStrike">
                <a:solidFill>
                  <a:srgbClr val="000000"/>
                </a:solidFill>
                <a:latin typeface="Arial"/>
              </a:rPr>
              <a:t>腹泻：</a:t>
            </a:r>
            <a:endParaRPr b="0" lang="en-US" sz="2400" spc="-1" strike="noStrike">
              <a:solidFill>
                <a:srgbClr val="000000"/>
              </a:solidFill>
              <a:latin typeface="Arial"/>
            </a:endParaRPr>
          </a:p>
          <a:p>
            <a:pPr>
              <a:lnSpc>
                <a:spcPct val="135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醒酒：</a:t>
            </a:r>
            <a:r>
              <a:rPr b="1" lang="en-US" sz="2400" spc="-1" strike="noStrike">
                <a:solidFill>
                  <a:srgbClr val="000000"/>
                </a:solidFill>
                <a:latin typeface="Arial"/>
              </a:rPr>
              <a:t>  </a:t>
            </a:r>
            <a:br>
              <a:rPr sz="2400"/>
            </a:br>
            <a:r>
              <a:rPr b="1" lang="zh-CN" sz="2400" spc="-1" strike="noStrike">
                <a:solidFill>
                  <a:srgbClr val="000000"/>
                </a:solidFill>
                <a:latin typeface="Arial"/>
              </a:rPr>
              <a:t>皮炎：</a:t>
            </a:r>
            <a:br>
              <a:rPr sz="2400"/>
            </a:br>
            <a:r>
              <a:rPr b="1" lang="zh-CN" sz="2400" spc="-1" strike="noStrike">
                <a:solidFill>
                  <a:srgbClr val="000000"/>
                </a:solidFill>
                <a:latin typeface="Arial"/>
              </a:rPr>
              <a:t>晕车晕船：</a:t>
            </a:r>
            <a:endParaRPr b="0" lang="en-US" sz="2400" spc="-1" strike="noStrike">
              <a:solidFill>
                <a:srgbClr val="000000"/>
              </a:solidFill>
              <a:latin typeface="Arial"/>
            </a:endParaRPr>
          </a:p>
          <a:p>
            <a:pPr>
              <a:lnSpc>
                <a:spcPct val="135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湿疹：</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1" name="文本框 319489"/>
          <p:cNvSpPr/>
          <p:nvPr/>
        </p:nvSpPr>
        <p:spPr>
          <a:xfrm>
            <a:off x="304920" y="914400"/>
            <a:ext cx="8534160" cy="4412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咳嗽：</a:t>
            </a:r>
            <a:r>
              <a:rPr b="0" lang="zh-CN" sz="2800" spc="-1" strike="noStrike">
                <a:solidFill>
                  <a:srgbClr val="000000"/>
                </a:solidFill>
                <a:latin typeface="Arial"/>
              </a:rPr>
              <a:t>中医“咳嗽”、“痰饮”、“喘症”， 类西医支气管炎</a:t>
            </a:r>
            <a:endParaRPr b="0" lang="en-US" sz="2800" spc="-1" strike="noStrike">
              <a:solidFill>
                <a:srgbClr val="000000"/>
              </a:solidFill>
              <a:latin typeface="Arial"/>
            </a:endParaRPr>
          </a:p>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由于感染</a:t>
            </a:r>
            <a:r>
              <a:rPr b="1" lang="zh-CN" sz="1800" spc="-1" strike="noStrike">
                <a:solidFill>
                  <a:srgbClr val="000000"/>
                </a:solidFill>
                <a:latin typeface="Arial"/>
              </a:rPr>
              <a:t>（</a:t>
            </a:r>
            <a:r>
              <a:rPr b="1" lang="zh-CN" sz="2400" spc="-1" strike="noStrike">
                <a:solidFill>
                  <a:srgbClr val="000000"/>
                </a:solidFill>
                <a:latin typeface="Arial"/>
              </a:rPr>
              <a:t>细菌和病毒）或非感染因素</a:t>
            </a:r>
            <a:r>
              <a:rPr b="1" lang="zh-CN" sz="1800" spc="-1" strike="noStrike">
                <a:solidFill>
                  <a:srgbClr val="000000"/>
                </a:solidFill>
                <a:latin typeface="Arial"/>
              </a:rPr>
              <a:t>（</a:t>
            </a:r>
            <a:r>
              <a:rPr b="1" lang="zh-CN" sz="2400" spc="-1" strike="noStrike">
                <a:solidFill>
                  <a:srgbClr val="000000"/>
                </a:solidFill>
                <a:latin typeface="Arial"/>
              </a:rPr>
              <a:t>物理、化学因素刺激）引起的气管、支气管黏膜的炎症。常以咳嗽、咯痰、胸骨后不适或疼痛、喘促和伴有一般感冒症状为主要特征。</a:t>
            </a:r>
            <a:endParaRPr b="0" lang="en-US" sz="2400" spc="-1" strike="noStrike">
              <a:solidFill>
                <a:srgbClr val="000000"/>
              </a:solidFill>
              <a:latin typeface="Arial"/>
            </a:endParaRPr>
          </a:p>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根据病程长短，可分为急性支气管炎和慢性支气管炎两类：一般以病程不超过一个月，病变局限于黏膜，痊愈后能完全恢复黏膜结构和功能者，称急性支气管炎；凡病程超过二个月，并连续二年以上发病，或一年发病连续三个月以上，引起黏膜及其周围组织炎症者，称慢性支气管炎。</a:t>
            </a:r>
            <a:r>
              <a:rPr b="1" lang="en-US" sz="2400" spc="-1" strike="noStrike">
                <a:solidFill>
                  <a:srgbClr val="000000"/>
                </a:solidFill>
                <a:latin typeface="Arial"/>
              </a:rPr>
              <a:t>……</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文本框 51203"/>
          <p:cNvSpPr/>
          <p:nvPr/>
        </p:nvSpPr>
        <p:spPr>
          <a:xfrm>
            <a:off x="228600" y="457200"/>
            <a:ext cx="8686800" cy="59155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为了搞清</a:t>
            </a:r>
            <a:r>
              <a:rPr b="1" lang="zh-CN" sz="2400" spc="-1" strike="noStrike">
                <a:solidFill>
                  <a:srgbClr val="666699"/>
                </a:solidFill>
                <a:latin typeface="Arial"/>
              </a:rPr>
              <a:t>白花蛇</a:t>
            </a:r>
            <a:r>
              <a:rPr b="0" lang="zh-CN" sz="2400" spc="-1" strike="noStrike">
                <a:solidFill>
                  <a:srgbClr val="000000"/>
                </a:solidFill>
                <a:latin typeface="Arial"/>
              </a:rPr>
              <a:t>的形态，李时珍来到了蕲州城北的龙蜂山捕蛇</a:t>
            </a:r>
            <a:r>
              <a:rPr b="0" lang="en-US" sz="2400" spc="-1" strike="noStrike">
                <a:solidFill>
                  <a:srgbClr val="000000"/>
                </a:solidFill>
                <a:latin typeface="Arial"/>
              </a:rPr>
              <a:t>(</a:t>
            </a:r>
            <a:r>
              <a:rPr b="0" lang="zh-CN" sz="2400" spc="-1" strike="noStrike">
                <a:solidFill>
                  <a:srgbClr val="000000"/>
                </a:solidFill>
                <a:latin typeface="Arial"/>
              </a:rPr>
              <a:t>白花蛇为蕲州特产</a:t>
            </a:r>
            <a:r>
              <a:rPr b="0" lang="en-US" sz="2400" spc="-1" strike="noStrike">
                <a:solidFill>
                  <a:srgbClr val="000000"/>
                </a:solidFill>
                <a:latin typeface="Arial"/>
              </a:rPr>
              <a:t>) </a:t>
            </a:r>
            <a:r>
              <a:rPr b="0" lang="zh-CN" sz="2400" spc="-1" strike="noStrike">
                <a:solidFill>
                  <a:srgbClr val="000000"/>
                </a:solidFill>
                <a:latin typeface="Arial"/>
              </a:rPr>
              <a:t>。据说白花蛇爱吃石楠藤的叶，石楠藤也就成了白花蛇的“家”，日夜盘缠在石楠藤上。捕蛇人发现白花蛇后，立即从地上捞起一把沙土，对准白花蛇撒去，白花蛇遇到沙土，缩成了一团，捕蛇人立即上前用木叉往白花蛇的颈部叉去，另一手抓住蛇体的后部，这时白花蛇再也施不出威力来了。李时珍仔细观察了白花蛇的形态，只见蛇头大似三角形，嘴里长着</a:t>
            </a:r>
            <a:r>
              <a:rPr b="0" lang="en-US" sz="2400" spc="-1" strike="noStrike">
                <a:solidFill>
                  <a:srgbClr val="000000"/>
                </a:solidFill>
                <a:latin typeface="Arial"/>
              </a:rPr>
              <a:t>4</a:t>
            </a:r>
            <a:r>
              <a:rPr b="0" lang="zh-CN" sz="2400" spc="-1" strike="noStrike">
                <a:solidFill>
                  <a:srgbClr val="000000"/>
                </a:solidFill>
                <a:latin typeface="Arial"/>
              </a:rPr>
              <a:t>只长牙，背上有</a:t>
            </a:r>
            <a:r>
              <a:rPr b="0" lang="en-US" sz="2400" spc="-1" strike="noStrike">
                <a:solidFill>
                  <a:srgbClr val="000000"/>
                </a:solidFill>
                <a:latin typeface="Arial"/>
              </a:rPr>
              <a:t>24</a:t>
            </a:r>
            <a:r>
              <a:rPr b="0" lang="zh-CN" sz="2400" spc="-1" strike="noStrike">
                <a:solidFill>
                  <a:srgbClr val="000000"/>
                </a:solidFill>
                <a:latin typeface="Arial"/>
              </a:rPr>
              <a:t>块斜方格，腹部还有斑纹，与一般的蛇不一样。</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李时珍又根据的祛风特性，制成了</a:t>
            </a:r>
            <a:r>
              <a:rPr b="1" lang="zh-CN" sz="2400" spc="-1" strike="noStrike">
                <a:solidFill>
                  <a:srgbClr val="666699"/>
                </a:solidFill>
                <a:latin typeface="Arial"/>
              </a:rPr>
              <a:t>专治半身不遂和中风的“白花蛇酒”</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2" name="文本框 320513"/>
          <p:cNvSpPr/>
          <p:nvPr/>
        </p:nvSpPr>
        <p:spPr>
          <a:xfrm>
            <a:off x="457200" y="380880"/>
            <a:ext cx="8305920" cy="5302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病因有内因和外因两方面：外因为感受六淫之邪，侵袭肺系，肺失宣肃；内因则由脏腑功能失调，或肺本自虚，复感外邪而致肺不主气，气逆而咳。如嗜食烟酒、辛辣助火之品，灼津生痰，阻塞气道，均可使肺气上逆而生咳嗽、咯痰、气喘等症。</a:t>
            </a:r>
            <a:endParaRPr b="0" lang="en-US" sz="2400" spc="-1" strike="noStrike">
              <a:solidFill>
                <a:srgbClr val="000000"/>
              </a:solidFill>
              <a:latin typeface="Arial"/>
            </a:endParaRPr>
          </a:p>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1.</a:t>
            </a:r>
            <a:r>
              <a:rPr b="1" lang="zh-CN" sz="2400" spc="-1" strike="noStrike">
                <a:solidFill>
                  <a:srgbClr val="000000"/>
                </a:solidFill>
                <a:latin typeface="Arial"/>
              </a:rPr>
              <a:t>一般先有鼻塞、流涕、咽痛、头痛、畏寒、发热等上呼吸道感染症状。</a:t>
            </a:r>
            <a:br>
              <a:rPr sz="2400"/>
            </a:br>
            <a:r>
              <a:rPr b="1" lang="en-US" sz="2400" spc="-1" strike="noStrike">
                <a:solidFill>
                  <a:srgbClr val="000000"/>
                </a:solidFill>
                <a:latin typeface="Arial"/>
              </a:rPr>
              <a:t>2.</a:t>
            </a:r>
            <a:r>
              <a:rPr b="1" lang="zh-CN" sz="2400" spc="-1" strike="noStrike">
                <a:solidFill>
                  <a:srgbClr val="000000"/>
                </a:solidFill>
                <a:latin typeface="Arial"/>
              </a:rPr>
              <a:t>咳嗽为主要症状，开始为干咳，过</a:t>
            </a:r>
            <a:r>
              <a:rPr b="1" lang="en-US" sz="2400" spc="-1" strike="noStrike">
                <a:solidFill>
                  <a:srgbClr val="000000"/>
                </a:solidFill>
                <a:latin typeface="Arial"/>
              </a:rPr>
              <a:t>1</a:t>
            </a:r>
            <a:r>
              <a:rPr b="1" lang="zh-CN" sz="2400" spc="-1" strike="noStrike">
                <a:solidFill>
                  <a:srgbClr val="000000"/>
                </a:solidFill>
                <a:latin typeface="Arial"/>
              </a:rPr>
              <a:t>～</a:t>
            </a:r>
            <a:r>
              <a:rPr b="1" lang="en-US" sz="2400" spc="-1" strike="noStrike">
                <a:solidFill>
                  <a:srgbClr val="000000"/>
                </a:solidFill>
                <a:latin typeface="Arial"/>
              </a:rPr>
              <a:t>2</a:t>
            </a:r>
            <a:r>
              <a:rPr b="1" lang="zh-CN" sz="2400" spc="-1" strike="noStrike">
                <a:solidFill>
                  <a:srgbClr val="000000"/>
                </a:solidFill>
                <a:latin typeface="Arial"/>
              </a:rPr>
              <a:t>天后有痰。</a:t>
            </a:r>
            <a:endParaRPr b="0" lang="en-US" sz="2400" spc="-1" strike="noStrike">
              <a:solidFill>
                <a:srgbClr val="000000"/>
              </a:solidFill>
              <a:latin typeface="Arial"/>
            </a:endParaRPr>
          </a:p>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3.</a:t>
            </a:r>
            <a:r>
              <a:rPr b="1" lang="zh-CN" sz="2400" spc="-1" strike="noStrike">
                <a:solidFill>
                  <a:srgbClr val="000000"/>
                </a:solidFill>
                <a:latin typeface="Arial"/>
              </a:rPr>
              <a:t>胸部听诊可闻及呼吸音粗糙，甚至可闻及干湿锣音。慢性支气管炎长期发作者可有肺气肿体征。</a:t>
            </a:r>
            <a:br>
              <a:rPr sz="2400"/>
            </a:br>
            <a:r>
              <a:rPr b="1" lang="en-US" sz="2400" spc="-1" strike="noStrike">
                <a:solidFill>
                  <a:srgbClr val="000000"/>
                </a:solidFill>
                <a:latin typeface="Arial"/>
              </a:rPr>
              <a:t>4.X</a:t>
            </a:r>
            <a:r>
              <a:rPr b="1" lang="zh-CN" sz="2400" spc="-1" strike="noStrike">
                <a:solidFill>
                  <a:srgbClr val="000000"/>
                </a:solidFill>
                <a:latin typeface="Arial"/>
              </a:rPr>
              <a:t>线检查大多正常或肺纹理影增粗。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43" name="图片 327681" descr="PX01">
            <a:hlinkClick r:id="rId1"/>
          </p:cNvPr>
          <p:cNvPicPr/>
          <p:nvPr/>
        </p:nvPicPr>
        <p:blipFill>
          <a:blip r:embed="rId2"/>
          <a:stretch/>
        </p:blipFill>
        <p:spPr>
          <a:xfrm>
            <a:off x="5867280" y="2133720"/>
            <a:ext cx="2818080" cy="3816360"/>
          </a:xfrm>
          <a:prstGeom prst="rect">
            <a:avLst/>
          </a:prstGeom>
          <a:ln w="0">
            <a:noFill/>
          </a:ln>
        </p:spPr>
      </p:pic>
      <p:pic>
        <p:nvPicPr>
          <p:cNvPr id="344" name="图片 327682" descr="T21"/>
          <p:cNvPicPr/>
          <p:nvPr/>
        </p:nvPicPr>
        <p:blipFill>
          <a:blip r:embed="rId3"/>
          <a:srcRect l="0" t="39331" r="41667" b="4413"/>
          <a:stretch/>
        </p:blipFill>
        <p:spPr>
          <a:xfrm>
            <a:off x="468360" y="2514600"/>
            <a:ext cx="4789440" cy="3124080"/>
          </a:xfrm>
          <a:prstGeom prst="rect">
            <a:avLst/>
          </a:prstGeom>
          <a:ln w="0">
            <a:noFill/>
          </a:ln>
        </p:spPr>
      </p:pic>
      <p:sp>
        <p:nvSpPr>
          <p:cNvPr id="345" name="文本框 327683"/>
          <p:cNvSpPr/>
          <p:nvPr/>
        </p:nvSpPr>
        <p:spPr>
          <a:xfrm>
            <a:off x="533520" y="533520"/>
            <a:ext cx="2666880" cy="520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sz="2800" spc="-1" strike="noStrike">
                <a:solidFill>
                  <a:srgbClr val="000000"/>
                </a:solidFill>
                <a:latin typeface="Arial"/>
                <a:ea typeface="宋体"/>
              </a:rPr>
              <a:t>罂粟壳</a:t>
            </a:r>
            <a:endParaRPr b="0" lang="en-US" sz="2800" spc="-1" strike="noStrike">
              <a:solidFill>
                <a:srgbClr val="000000"/>
              </a:solidFill>
              <a:latin typeface="Arial"/>
            </a:endParaRPr>
          </a:p>
        </p:txBody>
      </p:sp>
      <p:sp>
        <p:nvSpPr>
          <p:cNvPr id="346" name="文本框 327684"/>
          <p:cNvSpPr/>
          <p:nvPr/>
        </p:nvSpPr>
        <p:spPr>
          <a:xfrm>
            <a:off x="533520" y="1143000"/>
            <a:ext cx="822960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罂粟科植物罂粟 </a:t>
            </a:r>
            <a:r>
              <a:rPr b="1" lang="en-US" sz="2400" spc="-1" strike="noStrike">
                <a:solidFill>
                  <a:srgbClr val="000000"/>
                </a:solidFill>
                <a:latin typeface="Arial"/>
              </a:rPr>
              <a:t>Papaver somniferum L. </a:t>
            </a:r>
            <a:r>
              <a:rPr b="1" lang="zh-CN" sz="2400" spc="-1" strike="noStrike">
                <a:solidFill>
                  <a:srgbClr val="000000"/>
                </a:solidFill>
                <a:latin typeface="Arial"/>
              </a:rPr>
              <a:t>成熟蒴果的外壳</a:t>
            </a:r>
            <a:r>
              <a:rPr b="0" lang="zh-CN" sz="2400" spc="-1" strike="noStrike">
                <a:solidFill>
                  <a:srgbClr val="000000"/>
                </a:solidFill>
                <a:latin typeface="Arial"/>
              </a:rPr>
              <a:t>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7" name="文本框 328705"/>
          <p:cNvSpPr/>
          <p:nvPr/>
        </p:nvSpPr>
        <p:spPr>
          <a:xfrm>
            <a:off x="228600" y="304920"/>
            <a:ext cx="8915400" cy="5581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marL="343080" indent="-343080">
              <a:lnSpc>
                <a:spcPct val="125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性能</a:t>
            </a:r>
            <a:r>
              <a:rPr b="0" lang="zh-CN" sz="2400" spc="-1" strike="noStrike">
                <a:solidFill>
                  <a:srgbClr val="000000"/>
                </a:solidFill>
                <a:latin typeface="Arial"/>
              </a:rPr>
              <a:t>   </a:t>
            </a:r>
            <a:r>
              <a:rPr b="1" lang="zh-CN" sz="2400" spc="-1" strike="noStrike">
                <a:solidFill>
                  <a:srgbClr val="000000"/>
                </a:solidFill>
                <a:latin typeface="Arial"/>
              </a:rPr>
              <a:t>酸、涩，平。归肺、大肠、肾经。</a:t>
            </a:r>
            <a:endParaRPr b="0" lang="en-US" sz="2400" spc="-1" strike="noStrike">
              <a:solidFill>
                <a:srgbClr val="000000"/>
              </a:solidFill>
              <a:latin typeface="Arial"/>
            </a:endParaRPr>
          </a:p>
          <a:p>
            <a:pPr marL="343080" indent="-343080">
              <a:lnSpc>
                <a:spcPct val="125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功效</a:t>
            </a:r>
            <a:r>
              <a:rPr b="1" lang="zh-CN" sz="2400" spc="-1" strike="noStrike">
                <a:solidFill>
                  <a:srgbClr val="000000"/>
                </a:solidFill>
                <a:latin typeface="Arial"/>
              </a:rPr>
              <a:t>  涩肠止泻，敛肺止咳，止痛。</a:t>
            </a:r>
            <a:endParaRPr b="0" lang="en-US" sz="2400" spc="-1" strike="noStrike">
              <a:solidFill>
                <a:srgbClr val="000000"/>
              </a:solidFill>
              <a:latin typeface="Arial"/>
            </a:endParaRPr>
          </a:p>
          <a:p>
            <a:pPr marL="343080" indent="-343080">
              <a:lnSpc>
                <a:spcPct val="125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罂子粟壳，酸主收涩，故初病不可用之。 泄泻下痢既久</a:t>
            </a:r>
            <a:r>
              <a:rPr b="1" lang="en-US" sz="2400" spc="-1" strike="noStrike">
                <a:solidFill>
                  <a:srgbClr val="000000"/>
                </a:solidFill>
                <a:latin typeface="Arial"/>
              </a:rPr>
              <a:t>,</a:t>
            </a:r>
            <a:r>
              <a:rPr b="1" lang="zh-CN" sz="2400" spc="-1" strike="noStrike">
                <a:solidFill>
                  <a:srgbClr val="000000"/>
                </a:solidFill>
                <a:latin typeface="Arial"/>
              </a:rPr>
              <a:t>则气败不固而肠滑肛，咳嗽诸病既久，则气散不收而肺胀痛剧，故俱宜此涩之、固之、收之、敛之”。 </a:t>
            </a:r>
            <a:endParaRPr b="0" lang="en-US" sz="2400" spc="-1" strike="noStrike">
              <a:solidFill>
                <a:srgbClr val="000000"/>
              </a:solidFill>
              <a:latin typeface="Arial"/>
            </a:endParaRPr>
          </a:p>
          <a:p>
            <a:pPr marL="343080" indent="-343080">
              <a:lnSpc>
                <a:spcPct val="125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应用</a:t>
            </a:r>
            <a:endParaRPr b="0" lang="en-US" sz="2400" spc="-1" strike="noStrike">
              <a:solidFill>
                <a:srgbClr val="000000"/>
              </a:solidFill>
              <a:latin typeface="Arial"/>
            </a:endParaRPr>
          </a:p>
          <a:p>
            <a:pPr marL="343080" indent="-343080">
              <a:lnSpc>
                <a:spcPct val="125000"/>
              </a:lnSpc>
              <a:spcBef>
                <a:spcPts val="601"/>
              </a:spcBef>
              <a:buClr>
                <a:srgbClr val="000000"/>
              </a:buClr>
              <a:buFont typeface="Arial"/>
              <a:buAutoNum type="arabicPeriod"/>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久痢不止。“为涩肠止泻之圣药”。用粟壳为末，加蜜作成丸子，如弹子大。每服一丸，以水一碗、姜三片，煎至八成温服。</a:t>
            </a:r>
            <a:endParaRPr b="0" lang="en-US" sz="2400" spc="-1" strike="noStrike">
              <a:solidFill>
                <a:srgbClr val="000000"/>
              </a:solidFill>
              <a:latin typeface="Arial"/>
            </a:endParaRPr>
          </a:p>
          <a:p>
            <a:pPr marL="343080" indent="-343080">
              <a:lnSpc>
                <a:spcPct val="125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又方：粟壳十两，分作三分，一分醋炒，一分蜜炒，一分生用，并研为末，加蜜做成丸子，如芡实大。每服三十丸，米汤送下</a:t>
            </a:r>
            <a:endParaRPr b="0" lang="en-US" sz="2400" spc="-1" strike="noStrike">
              <a:solidFill>
                <a:srgbClr val="000000"/>
              </a:solidFill>
              <a:latin typeface="Arial"/>
            </a:endParaRPr>
          </a:p>
          <a:p>
            <a:pPr marL="343080" indent="-343080">
              <a:lnSpc>
                <a:spcPct val="125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2. </a:t>
            </a:r>
            <a:r>
              <a:rPr b="1" lang="zh-CN" sz="2400" spc="-1" strike="noStrike">
                <a:solidFill>
                  <a:srgbClr val="000000"/>
                </a:solidFill>
                <a:latin typeface="Arial"/>
              </a:rPr>
              <a:t>久咳不止。用粟壳，蜜炙为末。每服五分，蜜汤送下。</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8" name="文本框 329729"/>
          <p:cNvSpPr/>
          <p:nvPr/>
        </p:nvSpPr>
        <p:spPr>
          <a:xfrm>
            <a:off x="457200" y="380880"/>
            <a:ext cx="8381880" cy="54378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5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化学成分</a:t>
            </a:r>
            <a:r>
              <a:rPr b="0" lang="zh-CN" sz="2400" spc="-1" strike="noStrike">
                <a:solidFill>
                  <a:srgbClr val="000000"/>
                </a:solidFill>
                <a:latin typeface="Arial"/>
              </a:rPr>
              <a:t>：</a:t>
            </a:r>
            <a:r>
              <a:rPr b="1" lang="zh-CN" sz="2400" spc="-1" strike="noStrike">
                <a:solidFill>
                  <a:srgbClr val="000000"/>
                </a:solidFill>
                <a:latin typeface="Arial"/>
              </a:rPr>
              <a:t>含多种生物碱</a:t>
            </a:r>
            <a:r>
              <a:rPr b="1" lang="en-US" sz="2400" spc="-1" strike="noStrike">
                <a:solidFill>
                  <a:srgbClr val="000000"/>
                </a:solidFill>
                <a:latin typeface="Arial"/>
              </a:rPr>
              <a:t>,</a:t>
            </a:r>
            <a:r>
              <a:rPr b="1" lang="zh-CN" sz="2400" spc="-1" strike="noStrike">
                <a:solidFill>
                  <a:srgbClr val="000000"/>
                </a:solidFill>
                <a:latin typeface="Arial"/>
              </a:rPr>
              <a:t>如吗啡、可待因、罂粟碱、罂粟壳碱等 。</a:t>
            </a:r>
            <a:endParaRPr b="0" lang="en-US" sz="2400" spc="-1" strike="noStrike">
              <a:solidFill>
                <a:srgbClr val="000000"/>
              </a:solidFill>
              <a:latin typeface="Arial"/>
            </a:endParaRPr>
          </a:p>
          <a:p>
            <a:pPr>
              <a:lnSpc>
                <a:spcPct val="125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作用</a:t>
            </a:r>
            <a:r>
              <a:rPr b="1" lang="zh-CN" sz="2400" spc="-1" strike="noStrike">
                <a:solidFill>
                  <a:srgbClr val="000000"/>
                </a:solidFill>
                <a:latin typeface="Arial"/>
              </a:rPr>
              <a:t>：有显著的镇痛、镇咳作用，能使胃肠道及其括约肌的张力提高，消化液分泌减少，便意迟钝而起止泻作用。 </a:t>
            </a:r>
            <a:endParaRPr b="0" lang="en-US" sz="2400" spc="-1" strike="noStrike">
              <a:solidFill>
                <a:srgbClr val="000000"/>
              </a:solidFill>
              <a:latin typeface="Arial"/>
            </a:endParaRPr>
          </a:p>
          <a:p>
            <a:pPr>
              <a:lnSpc>
                <a:spcPct val="125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不良反应</a:t>
            </a:r>
            <a:r>
              <a:rPr b="1" lang="zh-CN" sz="2400" spc="-1" strike="noStrike">
                <a:solidFill>
                  <a:srgbClr val="000000"/>
                </a:solidFill>
                <a:latin typeface="Arial"/>
              </a:rPr>
              <a:t>：慢性中毒主要为成瘾。中毒症状：初起见烦躁不安，谵妄，呕吐，全身乏力等，继而头晕，嗜睡，脉搏开始快，逐渐变为慢而弱，瞳孔极度缩小可如针尖大，呼吸浅表而不规则，可慢至每分钟</a:t>
            </a:r>
            <a:r>
              <a:rPr b="1" lang="en-US" sz="2400" spc="-1" strike="noStrike">
                <a:solidFill>
                  <a:srgbClr val="000000"/>
                </a:solidFill>
                <a:latin typeface="Arial"/>
              </a:rPr>
              <a:t>2</a:t>
            </a:r>
            <a:r>
              <a:rPr b="1" lang="zh-CN" sz="2400" spc="-1" strike="noStrike">
                <a:solidFill>
                  <a:srgbClr val="000000"/>
                </a:solidFill>
                <a:latin typeface="Arial"/>
              </a:rPr>
              <a:t>～</a:t>
            </a:r>
            <a:r>
              <a:rPr b="1" lang="en-US" sz="2400" spc="-1" strike="noStrike">
                <a:solidFill>
                  <a:srgbClr val="000000"/>
                </a:solidFill>
                <a:latin typeface="Arial"/>
              </a:rPr>
              <a:t>4</a:t>
            </a:r>
            <a:r>
              <a:rPr b="1" lang="zh-CN" sz="2400" spc="-1" strike="noStrike">
                <a:solidFill>
                  <a:srgbClr val="000000"/>
                </a:solidFill>
                <a:latin typeface="Arial"/>
              </a:rPr>
              <a:t>次；可能出现肺水肿，体温下降，血压下降，肌肉松弛等。最后呼吸中枢麻痹而死亡。</a:t>
            </a:r>
            <a:endParaRPr b="0" lang="en-US" sz="2400" spc="-1" strike="noStrike">
              <a:solidFill>
                <a:srgbClr val="000000"/>
              </a:solidFill>
              <a:latin typeface="Arial"/>
            </a:endParaRPr>
          </a:p>
          <a:p>
            <a:pPr>
              <a:lnSpc>
                <a:spcPct val="125000"/>
              </a:lnSpc>
              <a:spcBef>
                <a:spcPts val="67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慢性中毒时可见厌食</a:t>
            </a:r>
            <a:r>
              <a:rPr b="1" lang="en-US" sz="2400" spc="-1" strike="noStrike">
                <a:solidFill>
                  <a:srgbClr val="000000"/>
                </a:solidFill>
                <a:latin typeface="Arial"/>
              </a:rPr>
              <a:t>+</a:t>
            </a:r>
            <a:r>
              <a:rPr b="1" lang="zh-CN" sz="2400" spc="-1" strike="noStrike">
                <a:solidFill>
                  <a:srgbClr val="000000"/>
                </a:solidFill>
                <a:latin typeface="Arial"/>
              </a:rPr>
              <a:t>便秘</a:t>
            </a:r>
            <a:r>
              <a:rPr b="1" lang="en-US" sz="2400" spc="-1" strike="noStrike">
                <a:solidFill>
                  <a:srgbClr val="000000"/>
                </a:solidFill>
                <a:latin typeface="Arial"/>
              </a:rPr>
              <a:t>+</a:t>
            </a:r>
            <a:r>
              <a:rPr b="1" lang="zh-CN" sz="2400" spc="-1" strike="noStrike">
                <a:solidFill>
                  <a:srgbClr val="000000"/>
                </a:solidFill>
                <a:latin typeface="Arial"/>
              </a:rPr>
              <a:t>早衰、阳痿、消瘦、贫血等症状，但不影响工作能力和记忆力。</a:t>
            </a:r>
            <a:r>
              <a:rPr b="1" lang="zh-CN"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9" name="文本框 330753"/>
          <p:cNvSpPr/>
          <p:nvPr/>
        </p:nvSpPr>
        <p:spPr>
          <a:xfrm>
            <a:off x="533520" y="609480"/>
            <a:ext cx="7391160" cy="520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胸痹</a:t>
            </a:r>
            <a:r>
              <a:rPr b="0" lang="zh-CN" sz="2800" spc="-1" strike="noStrike">
                <a:solidFill>
                  <a:srgbClr val="000000"/>
                </a:solidFill>
                <a:latin typeface="Arial"/>
              </a:rPr>
              <a:t>：冠心病</a:t>
            </a:r>
            <a:r>
              <a:rPr b="0" lang="en-US" sz="2800" spc="-1" strike="noStrike">
                <a:solidFill>
                  <a:srgbClr val="000000"/>
                </a:solidFill>
                <a:latin typeface="Arial"/>
              </a:rPr>
              <a:t>,</a:t>
            </a:r>
            <a:r>
              <a:rPr b="0" lang="zh-CN" sz="2800" spc="-1" strike="noStrike">
                <a:solidFill>
                  <a:srgbClr val="000000"/>
                </a:solidFill>
                <a:latin typeface="Arial"/>
              </a:rPr>
              <a:t>心肌炎</a:t>
            </a:r>
            <a:r>
              <a:rPr b="0" lang="en-US" sz="2800" spc="-1" strike="noStrike">
                <a:solidFill>
                  <a:srgbClr val="000000"/>
                </a:solidFill>
                <a:latin typeface="Arial"/>
              </a:rPr>
              <a:t>,</a:t>
            </a:r>
            <a:r>
              <a:rPr b="0" lang="zh-CN" sz="2800" spc="-1" strike="noStrike">
                <a:solidFill>
                  <a:srgbClr val="000000"/>
                </a:solidFill>
                <a:latin typeface="Arial"/>
              </a:rPr>
              <a:t>慢性充血性心率衰竭</a:t>
            </a:r>
            <a:endParaRPr b="0" lang="en-US" sz="2800" spc="-1" strike="noStrike">
              <a:solidFill>
                <a:srgbClr val="000000"/>
              </a:solidFill>
              <a:latin typeface="Arial"/>
            </a:endParaRPr>
          </a:p>
        </p:txBody>
      </p:sp>
      <p:sp>
        <p:nvSpPr>
          <p:cNvPr id="350" name="文本框 330754"/>
          <p:cNvSpPr/>
          <p:nvPr/>
        </p:nvSpPr>
        <p:spPr>
          <a:xfrm>
            <a:off x="380880" y="1828800"/>
            <a:ext cx="8001000" cy="3516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    </a:t>
            </a:r>
            <a:r>
              <a:rPr b="1" lang="zh-CN" sz="2400" spc="-1" strike="noStrike">
                <a:solidFill>
                  <a:srgbClr val="000000"/>
                </a:solidFill>
                <a:latin typeface="Arial"/>
              </a:rPr>
              <a:t>冠心病是冠状动脉粥样硬化性心脏病的简称，或称缺血性心脏病，是中老年人最常见而且危害最大的心脏病。其主要临床表现为</a:t>
            </a:r>
            <a:endParaRPr b="0" lang="en-US" sz="2400" spc="-1" strike="noStrike">
              <a:solidFill>
                <a:srgbClr val="000000"/>
              </a:solidFill>
              <a:latin typeface="Arial"/>
            </a:endParaRPr>
          </a:p>
          <a:p>
            <a:pPr>
              <a:lnSpc>
                <a:spcPct val="13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中老年人是冠心病主要发病人群，但若及时诊断治疗，以及采取有效的预防措施，可减轻及减少发病，带病延年。</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1" name="文本框 331777"/>
          <p:cNvSpPr/>
          <p:nvPr/>
        </p:nvSpPr>
        <p:spPr>
          <a:xfrm>
            <a:off x="457200" y="1905120"/>
            <a:ext cx="8381880" cy="1922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5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病因</a:t>
            </a:r>
            <a:br>
              <a:rPr sz="2400"/>
            </a:br>
            <a:r>
              <a:rPr b="0" lang="en-US" sz="2400" spc="-1" strike="noStrike">
                <a:solidFill>
                  <a:srgbClr val="000000"/>
                </a:solidFill>
                <a:latin typeface="Arial"/>
              </a:rPr>
              <a:t>    </a:t>
            </a:r>
            <a:r>
              <a:rPr b="1" lang="zh-CN" sz="2400" spc="-1" strike="noStrike">
                <a:solidFill>
                  <a:srgbClr val="000000"/>
                </a:solidFill>
                <a:latin typeface="Arial"/>
              </a:rPr>
              <a:t>冠心病属中医“胸痹”、“真心痛”、“厥心痛”等病证的范畴。中医认为本病的发生多与寒邪内侵、饮食不当、情志失调、年老体虚等因素有关。</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2" name="文本框 340993"/>
          <p:cNvSpPr/>
          <p:nvPr/>
        </p:nvSpPr>
        <p:spPr>
          <a:xfrm>
            <a:off x="1219320" y="1219320"/>
            <a:ext cx="7543800" cy="42339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食疗法</a:t>
            </a:r>
            <a:r>
              <a:rPr b="1" lang="en-US" sz="2400" spc="-1" strike="noStrike">
                <a:solidFill>
                  <a:srgbClr val="000000"/>
                </a:solidFill>
                <a:latin typeface="Arial"/>
              </a:rPr>
              <a:t>……</a:t>
            </a:r>
            <a:r>
              <a:rPr b="1" lang="en-US" sz="2400" spc="-1" strike="noStrike">
                <a:solidFill>
                  <a:srgbClr val="000000"/>
                </a:solidFill>
                <a:latin typeface="Arial"/>
              </a:rPr>
              <a:t>.</a:t>
            </a:r>
            <a:endParaRPr b="0" lang="en-US" sz="2400" spc="-1" strike="noStrike">
              <a:solidFill>
                <a:srgbClr val="000000"/>
              </a:solidFill>
              <a:latin typeface="Arial"/>
            </a:endParaRPr>
          </a:p>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注意事项</a:t>
            </a:r>
            <a:br>
              <a:rPr sz="2400"/>
            </a:br>
            <a:r>
              <a:rPr b="1" lang="en-US" sz="2400" spc="-1" strike="noStrike">
                <a:solidFill>
                  <a:srgbClr val="000000"/>
                </a:solidFill>
                <a:latin typeface="Arial"/>
              </a:rPr>
              <a:t>    </a:t>
            </a:r>
            <a:r>
              <a:rPr b="1" lang="en-US" sz="2400" spc="-1" strike="noStrike">
                <a:solidFill>
                  <a:srgbClr val="000000"/>
                </a:solidFill>
                <a:latin typeface="Arial"/>
              </a:rPr>
              <a:t>1.</a:t>
            </a:r>
            <a:r>
              <a:rPr b="1" lang="zh-CN" sz="2400" spc="-1" strike="noStrike">
                <a:solidFill>
                  <a:srgbClr val="000000"/>
                </a:solidFill>
                <a:latin typeface="Arial"/>
              </a:rPr>
              <a:t>冠心病心绞痛、心肌梗死，起病急，尤其后者，危险性大，救治不当，常危及生命。急性发病时，应停止活动，及时服用急救药，并立即就医。</a:t>
            </a:r>
            <a:br>
              <a:rPr sz="2400"/>
            </a:br>
            <a:r>
              <a:rPr b="1" lang="en-US" sz="2400" spc="-1" strike="noStrike">
                <a:solidFill>
                  <a:srgbClr val="000000"/>
                </a:solidFill>
                <a:latin typeface="Arial"/>
              </a:rPr>
              <a:t>    </a:t>
            </a:r>
            <a:r>
              <a:rPr b="1" lang="en-US" sz="2400" spc="-1" strike="noStrike">
                <a:solidFill>
                  <a:srgbClr val="000000"/>
                </a:solidFill>
                <a:latin typeface="Arial"/>
              </a:rPr>
              <a:t>2.</a:t>
            </a:r>
            <a:r>
              <a:rPr b="1" lang="zh-CN" sz="2400" spc="-1" strike="noStrike">
                <a:solidFill>
                  <a:srgbClr val="000000"/>
                </a:solidFill>
                <a:latin typeface="Arial"/>
              </a:rPr>
              <a:t>避免冠心病急性发作的各种诱因，如受寒、过劳、情绪过激、暴饮暴食等。</a:t>
            </a:r>
            <a:br>
              <a:rPr sz="2400"/>
            </a:br>
            <a:r>
              <a:rPr b="1" lang="en-US" sz="2400" spc="-1" strike="noStrike">
                <a:solidFill>
                  <a:srgbClr val="000000"/>
                </a:solidFill>
                <a:latin typeface="Arial"/>
              </a:rPr>
              <a:t>    </a:t>
            </a:r>
            <a:r>
              <a:rPr b="1" lang="en-US" sz="2400" spc="-1" strike="noStrike">
                <a:solidFill>
                  <a:srgbClr val="000000"/>
                </a:solidFill>
                <a:latin typeface="Arial"/>
              </a:rPr>
              <a:t>3.</a:t>
            </a:r>
            <a:r>
              <a:rPr b="1" lang="zh-CN" sz="2400" spc="-1" strike="noStrike">
                <a:solidFill>
                  <a:srgbClr val="000000"/>
                </a:solidFill>
                <a:latin typeface="Arial"/>
              </a:rPr>
              <a:t>积极治疗高血压、高血脂及糖尿病，坚持适当的运动，选择低胆固醇饮食，避免吸烟及喝浓茶。</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53" name="图片 342017" descr="37"/>
          <p:cNvPicPr/>
          <p:nvPr/>
        </p:nvPicPr>
        <p:blipFill>
          <a:blip r:embed="rId1"/>
          <a:stretch/>
        </p:blipFill>
        <p:spPr>
          <a:xfrm>
            <a:off x="1676520" y="1990800"/>
            <a:ext cx="3308400" cy="4867200"/>
          </a:xfrm>
          <a:prstGeom prst="rect">
            <a:avLst/>
          </a:prstGeom>
          <a:ln w="0">
            <a:noFill/>
          </a:ln>
        </p:spPr>
      </p:pic>
      <p:pic>
        <p:nvPicPr>
          <p:cNvPr id="354" name="图片 342018" descr="PX01">
            <a:hlinkClick r:id="rId2"/>
          </p:cNvPr>
          <p:cNvPicPr/>
          <p:nvPr/>
        </p:nvPicPr>
        <p:blipFill>
          <a:blip r:embed="rId3"/>
          <a:stretch/>
        </p:blipFill>
        <p:spPr>
          <a:xfrm>
            <a:off x="6546960" y="0"/>
            <a:ext cx="2597040" cy="3505320"/>
          </a:xfrm>
          <a:prstGeom prst="rect">
            <a:avLst/>
          </a:prstGeom>
          <a:ln w="0">
            <a:noFill/>
          </a:ln>
        </p:spPr>
      </p:pic>
      <p:sp>
        <p:nvSpPr>
          <p:cNvPr id="355" name="文本框 342019"/>
          <p:cNvSpPr/>
          <p:nvPr/>
        </p:nvSpPr>
        <p:spPr>
          <a:xfrm>
            <a:off x="685800" y="685800"/>
            <a:ext cx="4419720" cy="1076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marL="457200" indent="-457200">
              <a:spcBef>
                <a:spcPts val="1125"/>
              </a:spcBef>
              <a:buClr>
                <a:srgbClr val="000000"/>
              </a:buClr>
              <a:buFont typeface="Arial"/>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七  </a:t>
            </a:r>
            <a:r>
              <a:rPr b="1" lang="en-US" sz="1800" spc="-1" strike="noStrike">
                <a:solidFill>
                  <a:srgbClr val="000000"/>
                </a:solidFill>
                <a:latin typeface="Arial"/>
              </a:rPr>
              <a:t>Sanqi</a:t>
            </a:r>
            <a:r>
              <a:rPr b="0" lang="en-US" sz="1800" spc="-1" strike="noStrike">
                <a:solidFill>
                  <a:srgbClr val="000000"/>
                </a:solidFill>
                <a:latin typeface="Arial"/>
              </a:rPr>
              <a:t> </a:t>
            </a:r>
            <a:endParaRPr b="0" lang="en-US" sz="1800" spc="-1" strike="noStrike">
              <a:solidFill>
                <a:srgbClr val="000000"/>
              </a:solidFill>
              <a:latin typeface="Arial"/>
            </a:endParaRPr>
          </a:p>
          <a:p>
            <a:pPr marL="457200" indent="-457200">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为五加科植物三七的根。</a:t>
            </a:r>
            <a:endParaRPr b="0" lang="en-US" sz="2400" spc="-1" strike="noStrike">
              <a:solidFill>
                <a:srgbClr val="000000"/>
              </a:solidFill>
              <a:latin typeface="Arial"/>
            </a:endParaRPr>
          </a:p>
        </p:txBody>
      </p:sp>
      <p:pic>
        <p:nvPicPr>
          <p:cNvPr id="356" name="图片 342020" descr="T21"/>
          <p:cNvPicPr/>
          <p:nvPr/>
        </p:nvPicPr>
        <p:blipFill>
          <a:blip r:embed="rId4"/>
          <a:srcRect l="0" t="0" r="46949" b="69590"/>
          <a:stretch/>
        </p:blipFill>
        <p:spPr>
          <a:xfrm>
            <a:off x="5029200" y="3537000"/>
            <a:ext cx="4114800" cy="3321000"/>
          </a:xfrm>
          <a:prstGeom prst="rect">
            <a:avLst/>
          </a:prstGeom>
          <a:ln w="0">
            <a:noFill/>
          </a:ln>
        </p:spPr>
      </p:pic>
    </p:spTree>
  </p:cSld>
  <mc:AlternateContent>
    <mc:Choice Requires="p14">
      <p:transition spd="slow" p14:dur="2000"/>
    </mc:Choice>
    <mc:Fallback>
      <p:transition spd="slow"/>
    </mc:Fallback>
  </mc:AlternateContent>
</p:sld>
</file>

<file path=ppt/slides/slide1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7" name="文本框 343041"/>
          <p:cNvSpPr/>
          <p:nvPr/>
        </p:nvSpPr>
        <p:spPr>
          <a:xfrm>
            <a:off x="914400" y="1066680"/>
            <a:ext cx="7620120" cy="44949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性能</a:t>
            </a:r>
            <a:r>
              <a:rPr b="0" lang="zh-CN" sz="2400" spc="-1" strike="noStrike">
                <a:solidFill>
                  <a:srgbClr val="000000"/>
                </a:solidFill>
                <a:latin typeface="Arial"/>
              </a:rPr>
              <a:t>  </a:t>
            </a:r>
            <a:r>
              <a:rPr b="1" lang="zh-CN" sz="2400" spc="-1" strike="noStrike">
                <a:solidFill>
                  <a:srgbClr val="000000"/>
                </a:solidFill>
                <a:latin typeface="Arial"/>
              </a:rPr>
              <a:t>甘、微苦，温。归肝、胃经。</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功效</a:t>
            </a:r>
            <a:r>
              <a:rPr b="1" lang="zh-CN" sz="2400" spc="-1" strike="noStrike">
                <a:solidFill>
                  <a:srgbClr val="000000"/>
                </a:solidFill>
                <a:latin typeface="Arial"/>
              </a:rPr>
              <a:t>  化瘀止血，活血定痛。</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现代应用</a:t>
            </a:r>
            <a:r>
              <a:rPr b="1" lang="zh-CN" sz="2400" spc="-1" strike="noStrike">
                <a:solidFill>
                  <a:srgbClr val="000000"/>
                </a:solidFill>
                <a:latin typeface="Arial"/>
              </a:rPr>
              <a:t>：三七化瘀止血，活血定痛，常用于人体内外各种出血证和血瘀证。它有止血而不留瘀、活血而不出血的特点。现代药理研究表明，三七所含的</a:t>
            </a:r>
            <a:r>
              <a:rPr b="1" lang="zh-CN" sz="2400" spc="-1" strike="noStrike">
                <a:solidFill>
                  <a:srgbClr val="666699"/>
                </a:solidFill>
                <a:latin typeface="Arial"/>
              </a:rPr>
              <a:t>三七皂甙</a:t>
            </a:r>
            <a:r>
              <a:rPr b="1" lang="zh-CN" sz="2400" spc="-1" strike="noStrike">
                <a:solidFill>
                  <a:srgbClr val="000000"/>
                </a:solidFill>
                <a:latin typeface="Arial"/>
              </a:rPr>
              <a:t>和黄酮甙有明显扩张冠状动脉，增加冠状动脉血流量，减少心肌耗氧量，增强心肌耐缺氧的能力。所以，三七可用来治疗冠心病心绞痛。</a:t>
            </a:r>
            <a:r>
              <a:rPr b="1" lang="en-US" sz="2400" spc="-1" strike="noStrike">
                <a:solidFill>
                  <a:srgbClr val="000000"/>
                </a:solidFill>
                <a:latin typeface="Arial"/>
              </a:rPr>
              <a:t>……</a:t>
            </a:r>
            <a:r>
              <a:rPr b="1" lang="en-US" sz="2400" spc="-1" strike="noStrike">
                <a:solidFill>
                  <a:srgbClr val="000000"/>
                </a:solidFill>
                <a:latin typeface="Arial"/>
              </a:rPr>
              <a:t>.</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8" name="文本框 344065"/>
          <p:cNvSpPr/>
          <p:nvPr/>
        </p:nvSpPr>
        <p:spPr>
          <a:xfrm>
            <a:off x="304920" y="762120"/>
            <a:ext cx="8839080" cy="4939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惊悸</a:t>
            </a:r>
            <a:endParaRPr b="0" lang="en-US" sz="2800" spc="-1" strike="noStrike">
              <a:solidFill>
                <a:srgbClr val="000000"/>
              </a:solidFill>
              <a:latin typeface="Arial"/>
            </a:endParaRPr>
          </a:p>
          <a:p>
            <a:pPr>
              <a:lnSpc>
                <a:spcPct val="12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6699"/>
                </a:solidFill>
                <a:latin typeface="Arial"/>
              </a:rPr>
              <a:t>心律失常</a:t>
            </a:r>
            <a:r>
              <a:rPr b="1" lang="zh-CN" sz="2400" spc="-1" strike="noStrike">
                <a:solidFill>
                  <a:srgbClr val="000000"/>
                </a:solidFill>
                <a:latin typeface="Arial"/>
              </a:rPr>
              <a:t>是指任何病因引起的心脏冲动形成和／或传导异常。以心悸、心跳停歇感、胸闷、乏力、眩晕，甚则昏厥为主要临床特征。各类过早搏动、阵发室上性或室性心动过速、房室传导阻滞等均为心律失常的常见类型。</a:t>
            </a:r>
            <a:endParaRPr b="0" lang="en-US" sz="2400" spc="-1" strike="noStrike">
              <a:solidFill>
                <a:srgbClr val="000000"/>
              </a:solidFill>
              <a:latin typeface="Arial"/>
            </a:endParaRPr>
          </a:p>
          <a:p>
            <a:pPr>
              <a:lnSpc>
                <a:spcPct val="12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心律失常可见于正常人，但大多见于器质性心脏病患者，如冠心病、心肌炎、心功能衰竭等等，以及洋地黄、奎尼丁等药物中毒</a:t>
            </a:r>
            <a:endParaRPr b="0" lang="en-US" sz="2400" spc="-1" strike="noStrike">
              <a:solidFill>
                <a:srgbClr val="000000"/>
              </a:solidFill>
              <a:latin typeface="Arial"/>
            </a:endParaRPr>
          </a:p>
          <a:p>
            <a:pPr>
              <a:lnSpc>
                <a:spcPct val="12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lnSpc>
                <a:spcPct val="12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心律失常属中医的“惊悸”、“怔忡”、“昏厥”等范畴。</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6" name="图片 52227" descr="PX01">
            <a:hlinkClick r:id="rId1"/>
          </p:cNvPr>
          <p:cNvPicPr/>
          <p:nvPr/>
        </p:nvPicPr>
        <p:blipFill>
          <a:blip r:embed="rId2"/>
          <a:stretch/>
        </p:blipFill>
        <p:spPr>
          <a:xfrm>
            <a:off x="380880" y="1143000"/>
            <a:ext cx="3165480" cy="4535640"/>
          </a:xfrm>
          <a:prstGeom prst="rect">
            <a:avLst/>
          </a:prstGeom>
          <a:ln w="0">
            <a:noFill/>
          </a:ln>
        </p:spPr>
      </p:pic>
      <p:pic>
        <p:nvPicPr>
          <p:cNvPr id="137" name="图片 52228" descr="T22"/>
          <p:cNvPicPr/>
          <p:nvPr/>
        </p:nvPicPr>
        <p:blipFill>
          <a:blip r:embed="rId3"/>
          <a:srcRect l="45505" t="0" r="0" b="41272"/>
          <a:stretch/>
        </p:blipFill>
        <p:spPr>
          <a:xfrm>
            <a:off x="4419720" y="0"/>
            <a:ext cx="4475160" cy="2438280"/>
          </a:xfrm>
          <a:prstGeom prst="rect">
            <a:avLst/>
          </a:prstGeom>
          <a:ln w="0">
            <a:noFill/>
          </a:ln>
        </p:spPr>
      </p:pic>
      <p:pic>
        <p:nvPicPr>
          <p:cNvPr id="138" name="图片 52229" descr="T21"/>
          <p:cNvPicPr/>
          <p:nvPr/>
        </p:nvPicPr>
        <p:blipFill>
          <a:blip r:embed="rId4"/>
          <a:srcRect l="46588" t="40688" r="0" b="0"/>
          <a:stretch/>
        </p:blipFill>
        <p:spPr>
          <a:xfrm>
            <a:off x="5486400" y="2746440"/>
            <a:ext cx="2338560" cy="4111560"/>
          </a:xfrm>
          <a:prstGeom prst="rect">
            <a:avLst/>
          </a:prstGeom>
          <a:ln w="0">
            <a:noFill/>
          </a:ln>
        </p:spPr>
      </p:pic>
    </p:spTree>
  </p:cSld>
  <mc:AlternateContent>
    <mc:Choice Requires="p14">
      <p:transition spd="slow" p14:dur="2000"/>
    </mc:Choice>
    <mc:Fallback>
      <p:transition spd="slow"/>
    </mc:Fallback>
  </mc:AlternateContent>
</p:sld>
</file>

<file path=ppt/slides/slide1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9" name="文本框 345089"/>
          <p:cNvSpPr/>
          <p:nvPr/>
        </p:nvSpPr>
        <p:spPr>
          <a:xfrm>
            <a:off x="609480" y="457200"/>
            <a:ext cx="8534520" cy="4815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病因</a:t>
            </a:r>
            <a:br>
              <a:rPr sz="2400"/>
            </a:br>
            <a:r>
              <a:rPr b="0" lang="en-US" sz="2400" spc="-1" strike="noStrike">
                <a:solidFill>
                  <a:srgbClr val="000000"/>
                </a:solidFill>
                <a:latin typeface="Arial"/>
              </a:rPr>
              <a:t>    </a:t>
            </a:r>
            <a:r>
              <a:rPr b="1" lang="zh-CN" sz="2400" spc="-1" strike="noStrike">
                <a:solidFill>
                  <a:srgbClr val="000000"/>
                </a:solidFill>
                <a:latin typeface="Arial"/>
              </a:rPr>
              <a:t>心律失常的病因为心虚胆怯之人，突受惊恐，或素蕴痰热，复加郁怒伤肝；或大病久病，累及心脾肾，损及气血阴阳，均致心失安养，心神扰动，或心脉瘀阻而发心悸。</a:t>
            </a:r>
            <a:endParaRPr b="0" lang="en-US" sz="2400" spc="-1" strike="noStrike">
              <a:solidFill>
                <a:srgbClr val="000000"/>
              </a:solidFill>
              <a:latin typeface="Arial"/>
            </a:endParaRPr>
          </a:p>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诊断</a:t>
            </a:r>
            <a:endParaRPr b="0" lang="en-US" sz="2400" spc="-1" strike="noStrike">
              <a:solidFill>
                <a:srgbClr val="000000"/>
              </a:solidFill>
              <a:latin typeface="Arial"/>
            </a:endParaRPr>
          </a:p>
          <a:p>
            <a:pPr>
              <a:lnSpc>
                <a:spcPct val="120000"/>
              </a:lnSpc>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    </a:t>
            </a:r>
            <a:r>
              <a:rPr b="1" lang="en-US" sz="2400" spc="-1" strike="noStrike">
                <a:solidFill>
                  <a:srgbClr val="000000"/>
                </a:solidFill>
                <a:latin typeface="Arial"/>
              </a:rPr>
              <a:t>1. </a:t>
            </a:r>
            <a:r>
              <a:rPr b="1" lang="zh-CN" sz="2400" spc="-1" strike="noStrike">
                <a:solidFill>
                  <a:srgbClr val="000000"/>
                </a:solidFill>
                <a:latin typeface="Arial"/>
              </a:rPr>
              <a:t>临床主要表现：心悸、心前区不适、心跳停歇感、胸闷、乏力、眩晕，甚则昏厥。心脏听诊可闻及心率或心律异常，或数或缓或迟，或有早搏，或有歇业。</a:t>
            </a:r>
            <a:br>
              <a:rPr sz="2400"/>
            </a:br>
            <a:r>
              <a:rPr b="1" lang="en-US" sz="2400" spc="-1" strike="noStrike">
                <a:solidFill>
                  <a:srgbClr val="000000"/>
                </a:solidFill>
                <a:latin typeface="Arial"/>
              </a:rPr>
              <a:t>    </a:t>
            </a:r>
            <a:r>
              <a:rPr b="1" lang="en-US" sz="2400" spc="-1" strike="noStrike">
                <a:solidFill>
                  <a:srgbClr val="000000"/>
                </a:solidFill>
                <a:latin typeface="Arial"/>
              </a:rPr>
              <a:t>2. </a:t>
            </a:r>
            <a:r>
              <a:rPr b="1" lang="zh-CN" sz="2400" spc="-1" strike="noStrike">
                <a:solidFill>
                  <a:srgbClr val="000000"/>
                </a:solidFill>
                <a:latin typeface="Arial"/>
              </a:rPr>
              <a:t>实验室检查：心电图或动态心电图均可显示心律紊乱的异常指征。</a:t>
            </a:r>
            <a:r>
              <a:rPr b="0" lang="zh-CN"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0" name="文本框 348161"/>
          <p:cNvSpPr/>
          <p:nvPr/>
        </p:nvSpPr>
        <p:spPr>
          <a:xfrm>
            <a:off x="838080" y="990720"/>
            <a:ext cx="8077320" cy="4379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食疗法</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br>
              <a:rPr sz="2400"/>
            </a:br>
            <a:r>
              <a:rPr b="1" lang="zh-CN" sz="2400" spc="-1" strike="noStrike">
                <a:solidFill>
                  <a:srgbClr val="000000"/>
                </a:solidFill>
                <a:latin typeface="Arial"/>
              </a:rPr>
              <a:t>注意事项</a:t>
            </a:r>
            <a:br>
              <a:rPr sz="2400"/>
            </a:br>
            <a:r>
              <a:rPr b="1" lang="en-US" sz="2400" spc="-1" strike="noStrike">
                <a:solidFill>
                  <a:srgbClr val="000000"/>
                </a:solidFill>
                <a:latin typeface="Arial"/>
              </a:rPr>
              <a:t>    </a:t>
            </a:r>
            <a:r>
              <a:rPr b="1" lang="en-US" sz="2400" spc="-1" strike="noStrike">
                <a:solidFill>
                  <a:srgbClr val="000000"/>
                </a:solidFill>
                <a:latin typeface="Arial"/>
              </a:rPr>
              <a:t>1.</a:t>
            </a:r>
            <a:r>
              <a:rPr b="1" lang="zh-CN" sz="2400" spc="-1" strike="noStrike">
                <a:solidFill>
                  <a:srgbClr val="000000"/>
                </a:solidFill>
                <a:latin typeface="Arial"/>
              </a:rPr>
              <a:t>心律失常大多见于器质性心脏病，应重视原发病的治疗，严重的心律失常，应中西药结合治疗。</a:t>
            </a:r>
            <a:br>
              <a:rPr sz="2400"/>
            </a:br>
            <a:r>
              <a:rPr b="1" lang="en-US" sz="2400" spc="-1" strike="noStrike">
                <a:solidFill>
                  <a:srgbClr val="000000"/>
                </a:solidFill>
                <a:latin typeface="Arial"/>
              </a:rPr>
              <a:t>    </a:t>
            </a:r>
            <a:r>
              <a:rPr b="1" lang="en-US" sz="2400" spc="-1" strike="noStrike">
                <a:solidFill>
                  <a:srgbClr val="000000"/>
                </a:solidFill>
                <a:latin typeface="Arial"/>
              </a:rPr>
              <a:t>2.</a:t>
            </a:r>
            <a:r>
              <a:rPr b="1" lang="zh-CN" sz="2400" spc="-1" strike="noStrike">
                <a:solidFill>
                  <a:srgbClr val="000000"/>
                </a:solidFill>
                <a:latin typeface="Arial"/>
              </a:rPr>
              <a:t>保持心情愉快，勿激动、紧张，少饮浓茶、咖啡及酒</a:t>
            </a:r>
            <a:br>
              <a:rPr sz="2400"/>
            </a:br>
            <a:r>
              <a:rPr b="1" lang="en-US" sz="2400" spc="-1" strike="noStrike">
                <a:solidFill>
                  <a:srgbClr val="000000"/>
                </a:solidFill>
                <a:latin typeface="Arial"/>
              </a:rPr>
              <a:t>    </a:t>
            </a:r>
            <a:r>
              <a:rPr b="1" lang="en-US" sz="2400" spc="-1" strike="noStrike">
                <a:solidFill>
                  <a:srgbClr val="000000"/>
                </a:solidFill>
                <a:latin typeface="Arial"/>
              </a:rPr>
              <a:t>3.</a:t>
            </a:r>
            <a:r>
              <a:rPr b="1" lang="zh-CN" sz="2400" spc="-1" strike="noStrike">
                <a:solidFill>
                  <a:srgbClr val="000000"/>
                </a:solidFill>
                <a:latin typeface="Arial"/>
              </a:rPr>
              <a:t>勿过劳、过饱。</a:t>
            </a:r>
            <a:br>
              <a:rPr sz="2400"/>
            </a:b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1" name="文本框 349185"/>
          <p:cNvSpPr/>
          <p:nvPr/>
        </p:nvSpPr>
        <p:spPr>
          <a:xfrm>
            <a:off x="152280" y="533520"/>
            <a:ext cx="3657600" cy="3652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    </a:t>
            </a:r>
            <a:r>
              <a:rPr b="1" lang="zh-CN" sz="2800" spc="-1" strike="noStrike">
                <a:solidFill>
                  <a:srgbClr val="000000"/>
                </a:solidFill>
                <a:latin typeface="Arial"/>
              </a:rPr>
              <a:t>苦参</a:t>
            </a:r>
            <a:r>
              <a:rPr b="0" lang="zh-CN" sz="2800" spc="-1" strike="noStrike">
                <a:solidFill>
                  <a:srgbClr val="000000"/>
                </a:solidFill>
                <a:latin typeface="Arial"/>
              </a:rPr>
              <a:t> </a:t>
            </a:r>
            <a:r>
              <a:rPr b="1" lang="en-US" sz="1800" spc="-1" strike="noStrike">
                <a:solidFill>
                  <a:srgbClr val="000000"/>
                </a:solidFill>
                <a:latin typeface="Arial"/>
              </a:rPr>
              <a:t>Kushen</a:t>
            </a:r>
            <a:r>
              <a:rPr b="0" lang="en-US" sz="1800" spc="-1" strike="noStrike">
                <a:solidFill>
                  <a:srgbClr val="000000"/>
                </a:solidFill>
                <a:latin typeface="Arial"/>
              </a:rPr>
              <a:t> </a:t>
            </a:r>
            <a:endParaRPr b="0" lang="en-US" sz="1800" spc="-1" strike="noStrike">
              <a:solidFill>
                <a:srgbClr val="000000"/>
              </a:solidFill>
              <a:latin typeface="Arial"/>
            </a:endParaRPr>
          </a:p>
          <a:p>
            <a:pPr>
              <a:lnSpc>
                <a:spcPct val="14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为豆科灌木苦参的根。</a:t>
            </a:r>
            <a:endParaRPr b="0" lang="en-US" sz="2400" spc="-1" strike="noStrike">
              <a:solidFill>
                <a:srgbClr val="000000"/>
              </a:solidFill>
              <a:latin typeface="Arial"/>
            </a:endParaRPr>
          </a:p>
          <a:p>
            <a:pPr>
              <a:lnSpc>
                <a:spcPct val="14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性能  苦，寒。归心、</a:t>
            </a:r>
            <a:endParaRPr b="0" lang="en-US" sz="2400" spc="-1" strike="noStrike">
              <a:solidFill>
                <a:srgbClr val="000000"/>
              </a:solidFill>
              <a:latin typeface="Arial"/>
            </a:endParaRPr>
          </a:p>
          <a:p>
            <a:pPr>
              <a:lnSpc>
                <a:spcPct val="14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肝、胃、大肠经。</a:t>
            </a:r>
            <a:endParaRPr b="0" lang="en-US" sz="2400" spc="-1" strike="noStrike">
              <a:solidFill>
                <a:srgbClr val="000000"/>
              </a:solidFill>
              <a:latin typeface="Arial"/>
            </a:endParaRPr>
          </a:p>
          <a:p>
            <a:pPr>
              <a:lnSpc>
                <a:spcPct val="14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功效  清热燥湿，杀虫，</a:t>
            </a:r>
            <a:endParaRPr b="0" lang="en-US" sz="2400" spc="-1" strike="noStrike">
              <a:solidFill>
                <a:srgbClr val="000000"/>
              </a:solidFill>
              <a:latin typeface="Arial"/>
            </a:endParaRPr>
          </a:p>
          <a:p>
            <a:pPr>
              <a:lnSpc>
                <a:spcPct val="14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利尿。</a:t>
            </a:r>
            <a:endParaRPr b="0" lang="en-US" sz="2400" spc="-1" strike="noStrike">
              <a:solidFill>
                <a:srgbClr val="000000"/>
              </a:solidFill>
              <a:latin typeface="Arial"/>
            </a:endParaRPr>
          </a:p>
        </p:txBody>
      </p:sp>
      <p:pic>
        <p:nvPicPr>
          <p:cNvPr id="362" name="图片 349186" descr="PX01">
            <a:hlinkClick r:id="rId1"/>
          </p:cNvPr>
          <p:cNvPicPr/>
          <p:nvPr/>
        </p:nvPicPr>
        <p:blipFill>
          <a:blip r:embed="rId2"/>
          <a:stretch/>
        </p:blipFill>
        <p:spPr>
          <a:xfrm>
            <a:off x="6019920" y="1676520"/>
            <a:ext cx="2863800" cy="4114800"/>
          </a:xfrm>
          <a:prstGeom prst="rect">
            <a:avLst/>
          </a:prstGeom>
          <a:ln w="0">
            <a:noFill/>
          </a:ln>
        </p:spPr>
      </p:pic>
      <p:pic>
        <p:nvPicPr>
          <p:cNvPr id="363" name="图片 349187" descr="T21"/>
          <p:cNvPicPr/>
          <p:nvPr/>
        </p:nvPicPr>
        <p:blipFill>
          <a:blip r:embed="rId3"/>
          <a:srcRect l="62496" t="0" r="0" b="30961"/>
          <a:stretch/>
        </p:blipFill>
        <p:spPr>
          <a:xfrm>
            <a:off x="3429000" y="1676520"/>
            <a:ext cx="2496960" cy="4125960"/>
          </a:xfrm>
          <a:prstGeom prst="rect">
            <a:avLst/>
          </a:prstGeom>
          <a:ln w="0">
            <a:noFill/>
          </a:ln>
        </p:spPr>
      </p:pic>
    </p:spTree>
  </p:cSld>
  <mc:AlternateContent>
    <mc:Choice Requires="p14">
      <p:transition spd="slow" p14:dur="2000"/>
    </mc:Choice>
    <mc:Fallback>
      <p:transition spd="slow"/>
    </mc:Fallback>
  </mc:AlternateContent>
</p:sld>
</file>

<file path=ppt/slides/slide1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4" name="文本框 350209"/>
          <p:cNvSpPr/>
          <p:nvPr/>
        </p:nvSpPr>
        <p:spPr>
          <a:xfrm>
            <a:off x="457200" y="1219320"/>
            <a:ext cx="8458200" cy="3927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应用</a:t>
            </a:r>
            <a:endParaRPr b="0" lang="en-US" sz="2400" spc="-1" strike="noStrike">
              <a:solidFill>
                <a:srgbClr val="000000"/>
              </a:solidFill>
              <a:latin typeface="Arial"/>
            </a:endParaRPr>
          </a:p>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1. </a:t>
            </a:r>
            <a:r>
              <a:rPr b="1" lang="zh-CN" sz="2400" spc="-1" strike="noStrike">
                <a:solidFill>
                  <a:srgbClr val="000000"/>
                </a:solidFill>
                <a:latin typeface="Arial"/>
              </a:rPr>
              <a:t>血痢。“</a:t>
            </a:r>
            <a:endParaRPr b="0" lang="en-US" sz="2400" spc="-1" strike="noStrike">
              <a:solidFill>
                <a:srgbClr val="000000"/>
              </a:solidFill>
              <a:latin typeface="Arial"/>
            </a:endParaRPr>
          </a:p>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2. </a:t>
            </a:r>
            <a:r>
              <a:rPr b="1" lang="zh-CN" sz="2400" spc="-1" strike="noStrike">
                <a:solidFill>
                  <a:srgbClr val="000000"/>
                </a:solidFill>
                <a:latin typeface="Arial"/>
              </a:rPr>
              <a:t>皮肤湿疹、湿疮，</a:t>
            </a:r>
            <a:endParaRPr b="0" lang="en-US" sz="2400" spc="-1" strike="noStrike">
              <a:solidFill>
                <a:srgbClr val="000000"/>
              </a:solidFill>
              <a:latin typeface="Arial"/>
            </a:endParaRPr>
          </a:p>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3. </a:t>
            </a:r>
            <a:r>
              <a:rPr b="1" lang="zh-CN" sz="2400" spc="-1" strike="noStrike">
                <a:solidFill>
                  <a:srgbClr val="000000"/>
                </a:solidFill>
                <a:latin typeface="Arial"/>
              </a:rPr>
              <a:t>热病发狂。</a:t>
            </a:r>
            <a:endParaRPr b="0" lang="en-US" sz="2400" spc="-1" strike="noStrike">
              <a:solidFill>
                <a:srgbClr val="000000"/>
              </a:solidFill>
              <a:latin typeface="Arial"/>
            </a:endParaRPr>
          </a:p>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4. </a:t>
            </a:r>
            <a:r>
              <a:rPr b="1" lang="zh-CN" sz="2400" spc="-1" strike="noStrike">
                <a:solidFill>
                  <a:srgbClr val="000000"/>
                </a:solidFill>
                <a:latin typeface="Arial"/>
              </a:rPr>
              <a:t>对心脏有明显的抑制作用，可使心率减慢，心肌收缩力减弱，心输出量减少；苦参、苦参碱、苦参黄酮均有抗心率失常作用</a:t>
            </a:r>
            <a:r>
              <a:rPr b="1" lang="en-US" sz="2400" spc="-1" strike="noStrike">
                <a:solidFill>
                  <a:srgbClr val="000000"/>
                </a:solidFill>
                <a:latin typeface="Arial"/>
              </a:rPr>
              <a:t>……</a:t>
            </a:r>
            <a:r>
              <a:rPr b="1" lang="en-US" sz="2400" spc="-1" strike="noStrike">
                <a:solidFill>
                  <a:srgbClr val="000000"/>
                </a:solidFill>
                <a:latin typeface="Arial"/>
              </a:rPr>
              <a:t>.</a:t>
            </a:r>
            <a:r>
              <a:rPr b="1" lang="zh-CN" sz="2400" spc="-1" strike="noStrike">
                <a:solidFill>
                  <a:srgbClr val="000000"/>
                </a:solidFill>
                <a:latin typeface="Arial"/>
              </a:rPr>
              <a:t>。</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5" name="文本框 351233"/>
          <p:cNvSpPr/>
          <p:nvPr/>
        </p:nvSpPr>
        <p:spPr>
          <a:xfrm>
            <a:off x="533520" y="685800"/>
            <a:ext cx="8305560" cy="5041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眩晕、头痛</a:t>
            </a:r>
            <a:endParaRPr b="0" lang="en-US" sz="28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6699"/>
                </a:solidFill>
                <a:latin typeface="Arial"/>
              </a:rPr>
              <a:t>高血压</a:t>
            </a:r>
            <a:r>
              <a:rPr b="1" lang="zh-CN" sz="2400" spc="-1" strike="noStrike">
                <a:solidFill>
                  <a:srgbClr val="000000"/>
                </a:solidFill>
                <a:latin typeface="Arial"/>
              </a:rPr>
              <a:t>是以体循环动脉血压高于正常为主的一种常见的临床综合征。有继发性与原发性之分。</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继发性高血压又称为症状性高血压，是由某些疾病如肾小球肾炎、妊娠中毒症、嗜铬细胞瘤、主动脉狭窄等所引起的一种临床表现，这些疾病一旦治愈，血压就会恢复正常。原发性高血压即通常所说的高血压病，是指以持续性动脉血压增高为主要临床表现的一种全身性慢性血管性疾病。</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6" name="文本框 352257"/>
          <p:cNvSpPr/>
          <p:nvPr/>
        </p:nvSpPr>
        <p:spPr>
          <a:xfrm>
            <a:off x="457200" y="609480"/>
            <a:ext cx="8458200" cy="5517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本病的发病率随年龄增加而增高。早期常无典型症状，或仅表现为头晕，头痛，失眠，记忆力减退，乏力，烦闷。随着病情的发展，可出现心、脑、肾等重要脏器的损害，如高血压性心脏病、高血压性肾病等。因此，它不但是一种危害人类健康的主要疾病，还是脑卒中、冠心病等严重心脑疾病的危险因素。</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高血压病的发病，与遗传、年龄、职业、环境、饮食习惯及生活习性等诸种因素的影响密切相关。中老年人为主要患病人群，精神紧张及剧烈活动常诱发血压突然升高。</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高血压病属中医的“眩晕”、“头痛”等范畴。</a:t>
            </a:r>
            <a:r>
              <a:rPr b="0" lang="zh-CN" sz="2400" spc="-1" strike="noStrike">
                <a:solidFill>
                  <a:srgbClr val="000000"/>
                </a:solidFill>
                <a:latin typeface="Arial"/>
              </a:rPr>
              <a:t> </a:t>
            </a:r>
            <a:br>
              <a:rPr sz="2400"/>
            </a:b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7" name="文本框 353281"/>
          <p:cNvSpPr/>
          <p:nvPr/>
        </p:nvSpPr>
        <p:spPr>
          <a:xfrm>
            <a:off x="533520" y="990720"/>
            <a:ext cx="8610480" cy="3864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病因</a:t>
            </a:r>
            <a:br>
              <a:rPr sz="2400"/>
            </a:br>
            <a:r>
              <a:rPr b="0" lang="en-US" sz="2400" spc="-1" strike="noStrike">
                <a:solidFill>
                  <a:srgbClr val="000000"/>
                </a:solidFill>
                <a:latin typeface="Arial"/>
              </a:rPr>
              <a:t>    </a:t>
            </a:r>
            <a:r>
              <a:rPr b="1" lang="zh-CN" sz="2400" spc="-1" strike="noStrike">
                <a:solidFill>
                  <a:srgbClr val="000000"/>
                </a:solidFill>
                <a:latin typeface="Arial"/>
              </a:rPr>
              <a:t>高血压病的病因主要为长期精神紧张或恼怒忧思，致肝郁化火；恣食肥甘或饮酒过度，致痰浊内生；劳欲过度或年老体衰，致肝肾亏损。总之，上述病因使肝肾阴阳失调，邪于清窍发为本病。</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根据</a:t>
            </a:r>
            <a:r>
              <a:rPr b="1" lang="en-US" sz="2400" spc="-1" strike="noStrike">
                <a:solidFill>
                  <a:srgbClr val="000000"/>
                </a:solidFill>
                <a:latin typeface="Arial"/>
              </a:rPr>
              <a:t>1999</a:t>
            </a:r>
            <a:r>
              <a:rPr b="1" lang="zh-CN" sz="2400" spc="-1" strike="noStrike">
                <a:solidFill>
                  <a:srgbClr val="000000"/>
                </a:solidFill>
                <a:latin typeface="Arial"/>
              </a:rPr>
              <a:t>年世界卫生组织（</a:t>
            </a:r>
            <a:r>
              <a:rPr b="1" lang="en-US" sz="2400" spc="-1" strike="noStrike">
                <a:solidFill>
                  <a:srgbClr val="000000"/>
                </a:solidFill>
                <a:latin typeface="Arial"/>
              </a:rPr>
              <a:t>WHO</a:t>
            </a:r>
            <a:r>
              <a:rPr b="1" lang="zh-CN" sz="2400" spc="-1" strike="noStrike">
                <a:solidFill>
                  <a:srgbClr val="000000"/>
                </a:solidFill>
                <a:latin typeface="Arial"/>
              </a:rPr>
              <a:t>）修定标准确定。</a:t>
            </a:r>
            <a:endParaRPr b="0" lang="en-US" sz="2400" spc="-1" strike="noStrike">
              <a:solidFill>
                <a:srgbClr val="000000"/>
              </a:solidFill>
              <a:latin typeface="Arial"/>
            </a:endParaRPr>
          </a:p>
          <a:p>
            <a:pP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 </a:t>
            </a:r>
            <a:r>
              <a:rPr b="0" lang="en-US"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8" name="文本框 356353"/>
          <p:cNvSpPr/>
          <p:nvPr/>
        </p:nvSpPr>
        <p:spPr>
          <a:xfrm>
            <a:off x="609480" y="1295280"/>
            <a:ext cx="7696440" cy="3867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 </a:t>
            </a:r>
            <a:r>
              <a:rPr b="1" lang="zh-CN" sz="2400" spc="-1" strike="noStrike">
                <a:solidFill>
                  <a:srgbClr val="000000"/>
                </a:solidFill>
                <a:latin typeface="Arial"/>
              </a:rPr>
              <a:t>食疗法</a:t>
            </a:r>
            <a:r>
              <a:rPr b="1" lang="en-US" sz="2400" spc="-1" strike="noStrike">
                <a:solidFill>
                  <a:srgbClr val="000000"/>
                </a:solidFill>
                <a:latin typeface="Arial"/>
              </a:rPr>
              <a:t>……</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注意事项</a:t>
            </a:r>
            <a:br>
              <a:rPr sz="2400"/>
            </a:br>
            <a:r>
              <a:rPr b="1" lang="en-US" sz="2400" spc="-1" strike="noStrike">
                <a:solidFill>
                  <a:srgbClr val="000000"/>
                </a:solidFill>
                <a:latin typeface="Arial"/>
              </a:rPr>
              <a:t>    </a:t>
            </a:r>
            <a:r>
              <a:rPr b="1" lang="en-US" sz="2400" spc="-1" strike="noStrike">
                <a:solidFill>
                  <a:srgbClr val="000000"/>
                </a:solidFill>
                <a:latin typeface="Arial"/>
              </a:rPr>
              <a:t>1.</a:t>
            </a:r>
            <a:r>
              <a:rPr b="1" lang="zh-CN" sz="2400" spc="-1" strike="noStrike">
                <a:solidFill>
                  <a:srgbClr val="000000"/>
                </a:solidFill>
                <a:latin typeface="Arial"/>
              </a:rPr>
              <a:t>高血压病是常见病、多发病，如控制不良，将逐渐累及心脑肾等器官，导致严重并发症，故应及时诊断和治疗。</a:t>
            </a:r>
            <a:br>
              <a:rPr sz="2400"/>
            </a:br>
            <a:r>
              <a:rPr b="1" lang="en-US" sz="2400" spc="-1" strike="noStrike">
                <a:solidFill>
                  <a:srgbClr val="000000"/>
                </a:solidFill>
                <a:latin typeface="Arial"/>
              </a:rPr>
              <a:t>    </a:t>
            </a:r>
            <a:r>
              <a:rPr b="1" lang="en-US" sz="2400" spc="-1" strike="noStrike">
                <a:solidFill>
                  <a:srgbClr val="000000"/>
                </a:solidFill>
                <a:latin typeface="Arial"/>
              </a:rPr>
              <a:t>2.</a:t>
            </a:r>
            <a:r>
              <a:rPr b="1" lang="zh-CN" sz="2400" spc="-1" strike="noStrike">
                <a:solidFill>
                  <a:srgbClr val="000000"/>
                </a:solidFill>
                <a:latin typeface="Arial"/>
              </a:rPr>
              <a:t>定期检测血压，坚持长期有效的中西医治疗，以保持血压稳定在理想水平。</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9" name="文本框 360449"/>
          <p:cNvSpPr/>
          <p:nvPr/>
        </p:nvSpPr>
        <p:spPr>
          <a:xfrm>
            <a:off x="533520" y="380880"/>
            <a:ext cx="5638680" cy="2392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夏枯草</a:t>
            </a:r>
            <a:endParaRPr b="0" lang="en-US" sz="2800" spc="-1" strike="noStrike">
              <a:solidFill>
                <a:srgbClr val="000000"/>
              </a:solidFill>
              <a:latin typeface="Arial"/>
            </a:endParaRPr>
          </a:p>
          <a:p>
            <a:pPr>
              <a:lnSpc>
                <a:spcPct val="16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1" lang="zh-CN" sz="2400" spc="-1" strike="noStrike">
                <a:solidFill>
                  <a:srgbClr val="000000"/>
                </a:solidFill>
                <a:latin typeface="Arial"/>
              </a:rPr>
              <a:t>为多年生草本植物夏枯草的</a:t>
            </a:r>
            <a:r>
              <a:rPr b="1" lang="zh-CN" sz="2400" spc="-1" strike="noStrike">
                <a:solidFill>
                  <a:srgbClr val="ff9900"/>
                </a:solidFill>
                <a:latin typeface="Arial"/>
              </a:rPr>
              <a:t>果穗</a:t>
            </a:r>
            <a:endParaRPr b="0" lang="en-US" sz="2400" spc="-1" strike="noStrike">
              <a:solidFill>
                <a:srgbClr val="000000"/>
              </a:solidFill>
              <a:latin typeface="Arial"/>
            </a:endParaRPr>
          </a:p>
          <a:p>
            <a:pPr>
              <a:lnSpc>
                <a:spcPct val="16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性能  辛、苦，寒。归肝、胆经。</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功效  清热泻火，明目，散结消肿</a:t>
            </a:r>
            <a:r>
              <a:rPr b="0" lang="zh-CN" sz="2400" spc="-1" strike="noStrike">
                <a:solidFill>
                  <a:srgbClr val="000000"/>
                </a:solidFill>
                <a:latin typeface="Arial"/>
              </a:rPr>
              <a:t> </a:t>
            </a:r>
            <a:endParaRPr b="0" lang="en-US" sz="2400" spc="-1" strike="noStrike">
              <a:solidFill>
                <a:srgbClr val="000000"/>
              </a:solidFill>
              <a:latin typeface="Arial"/>
            </a:endParaRPr>
          </a:p>
        </p:txBody>
      </p:sp>
      <p:pic>
        <p:nvPicPr>
          <p:cNvPr id="370" name="图片 360450" descr="PX01">
            <a:hlinkClick r:id="rId1"/>
          </p:cNvPr>
          <p:cNvPicPr/>
          <p:nvPr/>
        </p:nvPicPr>
        <p:blipFill>
          <a:blip r:embed="rId2"/>
          <a:stretch/>
        </p:blipFill>
        <p:spPr>
          <a:xfrm>
            <a:off x="6357960" y="2819520"/>
            <a:ext cx="2786040" cy="4038480"/>
          </a:xfrm>
          <a:prstGeom prst="rect">
            <a:avLst/>
          </a:prstGeom>
          <a:ln w="0">
            <a:noFill/>
          </a:ln>
        </p:spPr>
      </p:pic>
      <p:pic>
        <p:nvPicPr>
          <p:cNvPr id="371" name="图片 360451" descr="T21"/>
          <p:cNvPicPr/>
          <p:nvPr/>
        </p:nvPicPr>
        <p:blipFill>
          <a:blip r:embed="rId3"/>
          <a:stretch/>
        </p:blipFill>
        <p:spPr>
          <a:xfrm>
            <a:off x="3581280" y="2819520"/>
            <a:ext cx="3086280" cy="4038480"/>
          </a:xfrm>
          <a:prstGeom prst="rect">
            <a:avLst/>
          </a:prstGeom>
          <a:ln w="0">
            <a:noFill/>
          </a:ln>
        </p:spPr>
      </p:pic>
      <p:pic>
        <p:nvPicPr>
          <p:cNvPr id="372" name="图片 360452" descr="xiakucao1"/>
          <p:cNvPicPr/>
          <p:nvPr/>
        </p:nvPicPr>
        <p:blipFill>
          <a:blip r:embed="rId4"/>
          <a:stretch/>
        </p:blipFill>
        <p:spPr>
          <a:xfrm>
            <a:off x="0" y="2895480"/>
            <a:ext cx="3962520" cy="2124360"/>
          </a:xfrm>
          <a:prstGeom prst="rect">
            <a:avLst/>
          </a:prstGeom>
          <a:ln w="0">
            <a:noFill/>
          </a:ln>
        </p:spPr>
      </p:pic>
      <p:pic>
        <p:nvPicPr>
          <p:cNvPr id="373" name="图片 360453" descr="xiakucao2"/>
          <p:cNvPicPr/>
          <p:nvPr/>
        </p:nvPicPr>
        <p:blipFill>
          <a:blip r:embed="rId5"/>
          <a:stretch/>
        </p:blipFill>
        <p:spPr>
          <a:xfrm>
            <a:off x="5942160" y="457200"/>
            <a:ext cx="3201840" cy="1736640"/>
          </a:xfrm>
          <a:prstGeom prst="rect">
            <a:avLst/>
          </a:prstGeom>
          <a:ln w="0">
            <a:noFill/>
          </a:ln>
        </p:spPr>
      </p:pic>
    </p:spTree>
  </p:cSld>
  <mc:AlternateContent>
    <mc:Choice Requires="p14">
      <p:transition spd="slow" p14:dur="2000"/>
    </mc:Choice>
    <mc:Fallback>
      <p:transition spd="slow"/>
    </mc:Fallback>
  </mc:AlternateContent>
</p:sld>
</file>

<file path=ppt/slides/slide1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4" name="文本框 361473"/>
          <p:cNvSpPr/>
          <p:nvPr/>
        </p:nvSpPr>
        <p:spPr>
          <a:xfrm>
            <a:off x="1447920" y="1600200"/>
            <a:ext cx="6781680" cy="2104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200" spc="-1" strike="noStrike">
                <a:solidFill>
                  <a:srgbClr val="000000"/>
                </a:solidFill>
                <a:latin typeface="Arial"/>
              </a:rPr>
              <a:t>从前有位书生名茂松，自幼攻读四书五经，却屡试不第。茂松因此终日郁闷，天长日久，积郁成疾，颈部长出许多瘰疬（即淋巴结核），如蚕豆般大小，有的溃破流脓。久医无效，病情越来越重。</a:t>
            </a:r>
            <a:r>
              <a:rPr b="1" lang="en-US" sz="2200" spc="-1" strike="noStrike">
                <a:solidFill>
                  <a:srgbClr val="000000"/>
                </a:solidFill>
                <a:latin typeface="Arial"/>
              </a:rPr>
              <a:t>……</a:t>
            </a:r>
            <a:r>
              <a:rPr b="1" lang="en-US" sz="2200" spc="-1" strike="noStrike">
                <a:solidFill>
                  <a:srgbClr val="000000"/>
                </a:solidFill>
                <a:latin typeface="Arial"/>
              </a:rPr>
              <a:t>.</a:t>
            </a:r>
            <a:endParaRPr b="0" lang="en-US" sz="22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200" spc="-1" strike="noStrike">
                <a:solidFill>
                  <a:srgbClr val="000000"/>
                </a:solidFill>
                <a:latin typeface="Arial"/>
              </a:rPr>
              <a:t>　</a:t>
            </a:r>
            <a:endParaRPr b="0" lang="en-US" sz="2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文本框 16387"/>
          <p:cNvSpPr/>
          <p:nvPr/>
        </p:nvSpPr>
        <p:spPr>
          <a:xfrm>
            <a:off x="762120" y="914400"/>
            <a:ext cx="7924680" cy="4701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李时珍不仅对植物药、动物药进行仔细的调查、观察，对矿物药也做了不少调查工作。他曾到过铜矿、铅矿等地进行调查研究。根据古代本草书的记载，</a:t>
            </a:r>
            <a:r>
              <a:rPr b="0" lang="zh-CN" sz="2400" spc="-1" strike="noStrike">
                <a:solidFill>
                  <a:srgbClr val="666699"/>
                </a:solidFill>
                <a:latin typeface="Arial"/>
              </a:rPr>
              <a:t>铅</a:t>
            </a:r>
            <a:r>
              <a:rPr b="0" lang="zh-CN" sz="2400" spc="-1" strike="noStrike">
                <a:solidFill>
                  <a:srgbClr val="000000"/>
                </a:solidFill>
                <a:latin typeface="Arial"/>
              </a:rPr>
              <a:t>是无毒的物质。李时珍深入矿区，见到矿工们的艰苦工作条件，写道：“</a:t>
            </a:r>
            <a:r>
              <a:rPr b="0" lang="zh-CN" sz="2400" spc="-1" strike="noStrike">
                <a:solidFill>
                  <a:srgbClr val="666699"/>
                </a:solidFill>
                <a:latin typeface="Arial"/>
              </a:rPr>
              <a:t>铅生山穴石间，人挟油灯入至数里，随矿脉上下曲折砍取之”</a:t>
            </a:r>
            <a:r>
              <a:rPr b="0" lang="zh-CN" sz="2400" spc="-1" strike="noStrike">
                <a:solidFill>
                  <a:srgbClr val="000000"/>
                </a:solidFill>
                <a:latin typeface="Arial"/>
              </a:rPr>
              <a:t>通过对矿工们的健康调查，认识到铅是有毒物质，</a:t>
            </a:r>
            <a:r>
              <a:rPr b="0" lang="zh-CN" sz="2400" spc="-1" strike="noStrike">
                <a:solidFill>
                  <a:srgbClr val="666699"/>
                </a:solidFill>
                <a:latin typeface="Arial"/>
              </a:rPr>
              <a:t>“</a:t>
            </a:r>
            <a:r>
              <a:rPr b="1" lang="zh-CN" sz="2400" spc="-1" strike="noStrike">
                <a:solidFill>
                  <a:srgbClr val="666699"/>
                </a:solidFill>
                <a:latin typeface="Arial"/>
              </a:rPr>
              <a:t>性带阴毒，不可多服</a:t>
            </a:r>
            <a:r>
              <a:rPr b="0" lang="zh-CN" sz="2400" spc="-1" strike="noStrike">
                <a:solidFill>
                  <a:srgbClr val="666699"/>
                </a:solidFill>
                <a:latin typeface="Arial"/>
              </a:rPr>
              <a:t>”</a:t>
            </a:r>
            <a:r>
              <a:rPr b="0" lang="zh-CN" sz="2400" spc="-1" strike="noStrike">
                <a:solidFill>
                  <a:srgbClr val="000000"/>
                </a:solidFill>
                <a:latin typeface="Arial"/>
              </a:rPr>
              <a:t>。同时又掌握了铅中毒会引起</a:t>
            </a:r>
            <a:r>
              <a:rPr b="1" lang="zh-CN" sz="2400" spc="-1" strike="noStrike">
                <a:solidFill>
                  <a:srgbClr val="666699"/>
                </a:solidFill>
                <a:latin typeface="Arial"/>
              </a:rPr>
              <a:t>中毒性肝炎</a:t>
            </a:r>
            <a:r>
              <a:rPr b="0" lang="zh-CN" sz="2400" spc="-1" strike="noStrike">
                <a:solidFill>
                  <a:srgbClr val="000000"/>
                </a:solidFill>
                <a:latin typeface="Arial"/>
              </a:rPr>
              <a:t>而出现黄疸症状。“</a:t>
            </a:r>
            <a:r>
              <a:rPr b="1" lang="zh-CN" sz="2400" spc="-1" strike="noStrike">
                <a:solidFill>
                  <a:srgbClr val="666699"/>
                </a:solidFill>
                <a:latin typeface="Arial"/>
              </a:rPr>
              <a:t>若连月不出，则皮肤萎黄，腹胀不能</a:t>
            </a:r>
            <a:r>
              <a:rPr b="0" lang="zh-CN" sz="2400" spc="-1" strike="noStrike">
                <a:solidFill>
                  <a:srgbClr val="666699"/>
                </a:solidFill>
                <a:latin typeface="Arial"/>
              </a:rPr>
              <a:t>食</a:t>
            </a:r>
            <a:r>
              <a:rPr b="0" lang="zh-CN" sz="2400" spc="-1" strike="noStrike">
                <a:solidFill>
                  <a:srgbClr val="000000"/>
                </a:solidFill>
                <a:latin typeface="Arial"/>
              </a:rPr>
              <a:t>，多致疾而死”。</a:t>
            </a:r>
            <a:r>
              <a:rPr b="0" lang="zh-CN"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5" name="文本框 363521"/>
          <p:cNvSpPr/>
          <p:nvPr/>
        </p:nvSpPr>
        <p:spPr>
          <a:xfrm>
            <a:off x="457200" y="304920"/>
            <a:ext cx="8381880" cy="5533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中风</a:t>
            </a:r>
            <a:endParaRPr b="0" lang="en-US" sz="28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中风又称急性脑血管意外，以偏瘫、失语，甚则突然意识丧失为临床主症。本病起病急骤，往往在短时间内脑部损害症状达到高峰，如患者幸存，则神经功能恢复缓慢。其中以动脉硬化性脑梗塞最为常见。</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本病发病率高，病残率高，死亡率高，占我国自然死因的第一、二位。现代医学在本病急性期多采用药物或手术治疗，但目前尚无公认降低颅内压的药物，而在恢复期或后遗症期更乏特效措施。</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6" name="文本框 368641"/>
          <p:cNvSpPr/>
          <p:nvPr/>
        </p:nvSpPr>
        <p:spPr>
          <a:xfrm>
            <a:off x="609480" y="838080"/>
            <a:ext cx="7620120" cy="19796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注意</a:t>
            </a:r>
            <a:endParaRPr b="0" lang="en-US" sz="28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a:t>
            </a:r>
            <a:r>
              <a:rPr b="1" lang="en-US" sz="2400" spc="-1" strike="noStrike">
                <a:solidFill>
                  <a:srgbClr val="000000"/>
                </a:solidFill>
                <a:latin typeface="Arial"/>
              </a:rPr>
              <a:t>.</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7" name="文本框 376833"/>
          <p:cNvSpPr/>
          <p:nvPr/>
        </p:nvSpPr>
        <p:spPr>
          <a:xfrm>
            <a:off x="533520" y="533520"/>
            <a:ext cx="4572000" cy="52560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地龙 </a:t>
            </a:r>
            <a:r>
              <a:rPr b="1" lang="en-US" sz="2800" spc="-1" strike="noStrike">
                <a:solidFill>
                  <a:srgbClr val="000000"/>
                </a:solidFill>
                <a:latin typeface="Arial"/>
              </a:rPr>
              <a:t>Dilong</a:t>
            </a:r>
            <a:endParaRPr b="0" lang="en-US" sz="2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为钜蚓科动物参环毛蚓</a:t>
            </a:r>
            <a:r>
              <a:rPr b="1" lang="en-US" sz="2400" spc="-1" strike="noStrike">
                <a:solidFill>
                  <a:srgbClr val="000000"/>
                </a:solidFill>
                <a:latin typeface="Times New Roman"/>
              </a:rPr>
              <a:t>Pheretima aspergillum (E. Perrier)</a:t>
            </a:r>
            <a:r>
              <a:rPr b="1" lang="zh-CN" sz="2400" spc="-1" strike="noStrike">
                <a:solidFill>
                  <a:srgbClr val="000000"/>
                </a:solidFill>
                <a:latin typeface="Times New Roman"/>
              </a:rPr>
              <a:t>、通俗环毛蚓</a:t>
            </a:r>
            <a:r>
              <a:rPr b="1" lang="en-US" sz="2400" spc="-1" strike="noStrike">
                <a:solidFill>
                  <a:srgbClr val="000000"/>
                </a:solidFill>
                <a:latin typeface="Times New Roman"/>
              </a:rPr>
              <a:t>Pheretima vulgaris Chen</a:t>
            </a:r>
            <a:r>
              <a:rPr b="1" lang="zh-CN" sz="2400" spc="-1" strike="noStrike">
                <a:solidFill>
                  <a:srgbClr val="000000"/>
                </a:solidFill>
                <a:latin typeface="Times New Roman"/>
              </a:rPr>
              <a:t>、威廉环毛蚓</a:t>
            </a:r>
            <a:r>
              <a:rPr b="1" lang="en-US" sz="2400" spc="-1" strike="noStrike">
                <a:solidFill>
                  <a:srgbClr val="000000"/>
                </a:solidFill>
                <a:latin typeface="Times New Roman"/>
              </a:rPr>
              <a:t>Pheretima guillelmi (Michaelsen)</a:t>
            </a:r>
            <a:r>
              <a:rPr b="1" lang="zh-CN" sz="2400" spc="-1" strike="noStrike">
                <a:solidFill>
                  <a:srgbClr val="000000"/>
                </a:solidFill>
                <a:latin typeface="Times New Roman"/>
              </a:rPr>
              <a:t>或栉盲环毛蚓</a:t>
            </a:r>
            <a:r>
              <a:rPr b="1" lang="en-US" sz="2400" spc="-1" strike="noStrike">
                <a:solidFill>
                  <a:srgbClr val="000000"/>
                </a:solidFill>
                <a:latin typeface="Times New Roman"/>
              </a:rPr>
              <a:t>Pheretima pectinifera Michaelsen</a:t>
            </a:r>
            <a:r>
              <a:rPr b="1" lang="zh-CN" sz="2400" spc="-1" strike="noStrike">
                <a:solidFill>
                  <a:srgbClr val="000000"/>
                </a:solidFill>
                <a:latin typeface="Times New Roman"/>
              </a:rPr>
              <a:t>的</a:t>
            </a:r>
            <a:r>
              <a:rPr b="1" lang="zh-CN" sz="2400" spc="-1" strike="noStrike">
                <a:solidFill>
                  <a:srgbClr val="000000"/>
                </a:solidFill>
                <a:latin typeface="Arial"/>
              </a:rPr>
              <a:t>干燥体</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pic>
        <p:nvPicPr>
          <p:cNvPr id="378" name="图片 376834" descr="PX01">
            <a:hlinkClick r:id="rId1"/>
          </p:cNvPr>
          <p:cNvPicPr/>
          <p:nvPr/>
        </p:nvPicPr>
        <p:blipFill>
          <a:blip r:embed="rId2"/>
          <a:stretch/>
        </p:blipFill>
        <p:spPr>
          <a:xfrm>
            <a:off x="6095880" y="152280"/>
            <a:ext cx="2759040" cy="3909960"/>
          </a:xfrm>
          <a:prstGeom prst="rect">
            <a:avLst/>
          </a:prstGeom>
          <a:ln w="0">
            <a:noFill/>
          </a:ln>
        </p:spPr>
      </p:pic>
      <p:pic>
        <p:nvPicPr>
          <p:cNvPr id="379" name="图片 376835" descr="t21"/>
          <p:cNvPicPr/>
          <p:nvPr/>
        </p:nvPicPr>
        <p:blipFill>
          <a:blip r:embed="rId3"/>
          <a:srcRect l="35110" t="57143" r="0" b="0"/>
          <a:stretch/>
        </p:blipFill>
        <p:spPr>
          <a:xfrm>
            <a:off x="4832280" y="4114800"/>
            <a:ext cx="4311720" cy="2543040"/>
          </a:xfrm>
          <a:prstGeom prst="rect">
            <a:avLst/>
          </a:prstGeom>
          <a:ln w="0">
            <a:noFill/>
          </a:ln>
        </p:spPr>
      </p:pic>
    </p:spTree>
  </p:cSld>
  <mc:AlternateContent>
    <mc:Choice Requires="p14">
      <p:transition spd="slow" p14:dur="2000"/>
    </mc:Choice>
    <mc:Fallback>
      <p:transition spd="slow"/>
    </mc:Fallback>
  </mc:AlternateContent>
</p:sld>
</file>

<file path=ppt/slides/slide1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0" name="文本框 377857"/>
          <p:cNvSpPr/>
          <p:nvPr/>
        </p:nvSpPr>
        <p:spPr>
          <a:xfrm>
            <a:off x="533520" y="838080"/>
            <a:ext cx="7315200" cy="2835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性能</a:t>
            </a:r>
            <a:r>
              <a:rPr b="1" lang="zh-CN" sz="2400" spc="-1" strike="noStrike">
                <a:solidFill>
                  <a:srgbClr val="000000"/>
                </a:solidFill>
                <a:latin typeface="Arial"/>
              </a:rPr>
              <a:t>  咸，寒。归肝、脾、膀胱经。</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功效</a:t>
            </a:r>
            <a:r>
              <a:rPr b="1" lang="zh-CN" sz="2400" spc="-1" strike="noStrike">
                <a:solidFill>
                  <a:srgbClr val="000000"/>
                </a:solidFill>
                <a:latin typeface="Arial"/>
              </a:rPr>
              <a:t>  清热定惊，通络，平喘，利尿。</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应用</a:t>
            </a:r>
            <a:r>
              <a:rPr b="1" lang="zh-CN" sz="2400" spc="-1" strike="noStrike">
                <a:solidFill>
                  <a:srgbClr val="000000"/>
                </a:solidFill>
                <a:latin typeface="Arial"/>
              </a:rPr>
              <a:t>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1.</a:t>
            </a:r>
            <a:r>
              <a:rPr b="1" lang="zh-CN" sz="2400" spc="-1" strike="noStrike">
                <a:solidFill>
                  <a:srgbClr val="000000"/>
                </a:solidFill>
                <a:latin typeface="Arial"/>
              </a:rPr>
              <a:t>偏正头痛。</a:t>
            </a:r>
            <a:r>
              <a:rPr b="1" lang="en-US" sz="2400" spc="-1" strike="noStrike">
                <a:solidFill>
                  <a:srgbClr val="000000"/>
                </a:solidFill>
                <a:latin typeface="Arial"/>
              </a:rPr>
              <a:t>……</a:t>
            </a:r>
            <a:r>
              <a:rPr b="1" lang="en-US" sz="2400" spc="-1" strike="noStrike">
                <a:solidFill>
                  <a:srgbClr val="000000"/>
                </a:solidFill>
                <a:latin typeface="Arial"/>
              </a:rPr>
              <a:t>.</a:t>
            </a:r>
            <a:r>
              <a:rPr b="1" lang="zh-CN" sz="2400" spc="-1" strike="noStrike">
                <a:solidFill>
                  <a:srgbClr val="000000"/>
                </a:solidFill>
                <a:latin typeface="Arial"/>
              </a:rPr>
              <a:t>。</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2.</a:t>
            </a:r>
            <a:r>
              <a:rPr b="1" lang="zh-CN" sz="2400" spc="-1" strike="noStrike">
                <a:solidFill>
                  <a:srgbClr val="000000"/>
                </a:solidFill>
                <a:latin typeface="Arial"/>
              </a:rPr>
              <a:t>老人尿闭。用蚯蚓、茴香等份，捣汁饮用，即愈。</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
        <p:nvSpPr>
          <p:cNvPr id="381" name="文本框 377858"/>
          <p:cNvSpPr/>
          <p:nvPr/>
        </p:nvSpPr>
        <p:spPr>
          <a:xfrm>
            <a:off x="533520" y="3429000"/>
            <a:ext cx="8153280" cy="2288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3.</a:t>
            </a:r>
            <a:r>
              <a:rPr b="1" lang="zh-CN" sz="2400" spc="-1" strike="noStrike">
                <a:solidFill>
                  <a:srgbClr val="666699"/>
                </a:solidFill>
                <a:latin typeface="Arial"/>
              </a:rPr>
              <a:t>蚓激酶</a:t>
            </a:r>
            <a:r>
              <a:rPr b="1" lang="zh-CN" sz="2400" spc="-1" strike="noStrike">
                <a:solidFill>
                  <a:srgbClr val="ccff99"/>
                </a:solidFill>
                <a:latin typeface="Arial"/>
              </a:rPr>
              <a:t>。</a:t>
            </a:r>
            <a:r>
              <a:rPr b="1" lang="zh-CN" sz="2400" spc="-1" strike="noStrike">
                <a:solidFill>
                  <a:srgbClr val="000000"/>
                </a:solidFill>
                <a:latin typeface="Arial"/>
              </a:rPr>
              <a:t>是采用现代技术从人工养殖特种蚯蚓中提取的一种多酶体复台物，具有</a:t>
            </a:r>
            <a:r>
              <a:rPr b="1" lang="zh-CN" sz="2400" spc="-1" strike="noStrike">
                <a:solidFill>
                  <a:srgbClr val="000000"/>
                </a:solidFill>
                <a:latin typeface="Arial"/>
              </a:rPr>
              <a:t>降低血液粘度、抑制血小板聚集，并具有类似组织纤维蛋白溶酶原激活剂成分</a:t>
            </a:r>
            <a:r>
              <a:rPr b="1" lang="zh-CN" sz="2400" spc="-1" strike="noStrike">
                <a:solidFill>
                  <a:srgbClr val="ff99ff"/>
                </a:solidFill>
                <a:latin typeface="Arial"/>
              </a:rPr>
              <a:t>。</a:t>
            </a:r>
            <a:r>
              <a:rPr b="1" lang="zh-CN" sz="2400" spc="-1" strike="noStrike">
                <a:solidFill>
                  <a:srgbClr val="669900"/>
                </a:solidFill>
                <a:latin typeface="Arial"/>
              </a:rPr>
              <a:t>不但能激活纤溶酶，而且还能直接溶解纤维蛋白，对体内血栓有溶解作用</a:t>
            </a:r>
            <a:r>
              <a:rPr b="1" lang="zh-CN" sz="2400" spc="-1" strike="noStrike">
                <a:solidFill>
                  <a:srgbClr val="000000"/>
                </a:solidFill>
                <a:latin typeface="Arial"/>
              </a:rPr>
              <a:t>。</a:t>
            </a:r>
            <a:r>
              <a:rPr b="1" lang="zh-CN" sz="2400" spc="-1" strike="noStrike">
                <a:solidFill>
                  <a:srgbClr val="666699"/>
                </a:solidFill>
                <a:latin typeface="Arial"/>
              </a:rPr>
              <a:t>治疗急性缺血性脑梗死</a:t>
            </a:r>
            <a:r>
              <a:rPr b="1" lang="zh-CN" sz="2400" spc="-1" strike="noStrike">
                <a:solidFill>
                  <a:srgbClr val="ff9900"/>
                </a:solidFill>
                <a:latin typeface="Arial"/>
              </a:rPr>
              <a:t>。</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2" name="文本框 378881"/>
          <p:cNvSpPr/>
          <p:nvPr/>
        </p:nvSpPr>
        <p:spPr>
          <a:xfrm>
            <a:off x="2209680" y="380880"/>
            <a:ext cx="1981440" cy="520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胃脘痛</a:t>
            </a:r>
            <a:endParaRPr b="0" lang="en-US" sz="2800" spc="-1" strike="noStrike">
              <a:solidFill>
                <a:srgbClr val="000000"/>
              </a:solidFill>
              <a:latin typeface="Arial"/>
            </a:endParaRPr>
          </a:p>
        </p:txBody>
      </p:sp>
      <p:sp>
        <p:nvSpPr>
          <p:cNvPr id="383" name="文本框 378882"/>
          <p:cNvSpPr/>
          <p:nvPr/>
        </p:nvSpPr>
        <p:spPr>
          <a:xfrm>
            <a:off x="685800" y="1295280"/>
            <a:ext cx="8077320" cy="4559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6699"/>
                </a:solidFill>
                <a:latin typeface="Arial"/>
              </a:rPr>
              <a:t>慢性胃炎</a:t>
            </a:r>
            <a:r>
              <a:rPr b="1" lang="zh-CN" sz="2400" spc="-1" strike="noStrike">
                <a:solidFill>
                  <a:srgbClr val="000000"/>
                </a:solidFill>
                <a:latin typeface="Arial"/>
              </a:rPr>
              <a:t>是一种以胃黏膜的非特异性慢性炎症为主要病理变化的慢性胃病。其发病率在各种胃病中居于首位，病程缓慢，呈长期反复发作。</a:t>
            </a:r>
            <a:endParaRPr b="0" lang="en-US" sz="2400" spc="-1" strike="noStrike">
              <a:solidFill>
                <a:srgbClr val="000000"/>
              </a:solidFill>
              <a:latin typeface="Arial"/>
            </a:endParaRPr>
          </a:p>
          <a:p>
            <a:pPr>
              <a:lnSpc>
                <a:spcPct val="14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分为慢性浅表性胃炎和慢性萎缩性胃炎，两者可同时存在。慢性胃炎主要由急性胃炎迁延不愈，刺激性食物和药物对胃黏膜强烈刺激，鼻腔、口腔、咽喉等部位的慢性感染病灶累及胃黏膜，以及免疫等因素所致，其病因迄今尚未完全明了。</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4" name="文本框 379905"/>
          <p:cNvSpPr/>
          <p:nvPr/>
        </p:nvSpPr>
        <p:spPr>
          <a:xfrm>
            <a:off x="533520" y="1066680"/>
            <a:ext cx="8153280" cy="3965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5000"/>
              </a:lnSpc>
              <a:spcBef>
                <a:spcPts val="10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慢性胃炎属中医“胃脘痛”、“痞证”等病证的范畴。中医认为本病或由嗜食辛辣，饮酒过度，脾胃受损；或长年服药，误中药毒，胃伤不复；或因劳倦过度，损伤脾胃；或因情志不和，肝气犯胃，以致脾胃功能失调而发为本病。</a:t>
            </a:r>
            <a:endParaRPr b="0" lang="en-US" sz="2400" spc="-1" strike="noStrike">
              <a:solidFill>
                <a:srgbClr val="000000"/>
              </a:solidFill>
              <a:latin typeface="Arial"/>
            </a:endParaRPr>
          </a:p>
          <a:p>
            <a:pPr>
              <a:lnSpc>
                <a:spcPct val="145000"/>
              </a:lnSpc>
              <a:spcBef>
                <a:spcPts val="10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本病十分常见，占接受胃镜检查病人的</a:t>
            </a:r>
            <a:r>
              <a:rPr b="1" lang="en-US" sz="2400" spc="-1" strike="noStrike">
                <a:solidFill>
                  <a:srgbClr val="000000"/>
                </a:solidFill>
                <a:latin typeface="Arial"/>
              </a:rPr>
              <a:t>80</a:t>
            </a:r>
            <a:r>
              <a:rPr b="1" lang="zh-CN" sz="2400" spc="-1" strike="noStrike">
                <a:solidFill>
                  <a:srgbClr val="000000"/>
                </a:solidFill>
                <a:latin typeface="Arial"/>
              </a:rPr>
              <a:t>％～</a:t>
            </a:r>
            <a:r>
              <a:rPr b="1" lang="en-US" sz="2400" spc="-1" strike="noStrike">
                <a:solidFill>
                  <a:srgbClr val="000000"/>
                </a:solidFill>
                <a:latin typeface="Arial"/>
              </a:rPr>
              <a:t>90</a:t>
            </a:r>
            <a:r>
              <a:rPr b="1" lang="zh-CN" sz="2400" spc="-1" strike="noStrike">
                <a:solidFill>
                  <a:srgbClr val="000000"/>
                </a:solidFill>
                <a:latin typeface="Arial"/>
              </a:rPr>
              <a:t>％，男性多于女性，随年龄增长发病率逐渐增高。</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5" name="文本框 380929"/>
          <p:cNvSpPr/>
          <p:nvPr/>
        </p:nvSpPr>
        <p:spPr>
          <a:xfrm>
            <a:off x="380880" y="457200"/>
            <a:ext cx="8153640" cy="51793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本病病位在胃，与肝、脾等脏腑有关。本病的发生多与饮食不节和情志失调有关。</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1.</a:t>
            </a:r>
            <a:r>
              <a:rPr b="1" lang="zh-CN" sz="2400" spc="-1" strike="noStrike">
                <a:solidFill>
                  <a:srgbClr val="000000"/>
                </a:solidFill>
                <a:latin typeface="Arial"/>
              </a:rPr>
              <a:t>慢性胃炎缺乏特异性症状，症状的轻重与胃黏膜的病变程度并非一致。大多数病人有程度不同的消化不良症状如上腹部隐痛、食欲减退、餐后饱胀、烧心、恶心、呕吐等。萎缩性胃炎患者可有贫血、消瘦、舌炎、腹泻等。个别病人伴黏膜糜烂者上腹痛较明显，并可有出血。</a:t>
            </a:r>
            <a:endParaRPr b="0" lang="en-US" sz="2400" spc="-1" strike="noStrike">
              <a:solidFill>
                <a:srgbClr val="000000"/>
              </a:solidFill>
              <a:latin typeface="Arial"/>
            </a:endParaRPr>
          </a:p>
          <a:p>
            <a:pPr>
              <a:lnSpc>
                <a:spcPct val="130000"/>
              </a:lnSpc>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2.</a:t>
            </a:r>
            <a:r>
              <a:rPr b="1" lang="zh-CN" sz="2400" spc="-1" strike="noStrike">
                <a:solidFill>
                  <a:srgbClr val="000000"/>
                </a:solidFill>
                <a:latin typeface="Arial"/>
              </a:rPr>
              <a:t>胃镜检查是确诊慢性胃炎的主要方法。在直视下根据形态可分为三型：浅表性胃炎、萎缩性胃炎、糜烂性胃炎；根据部位可分为</a:t>
            </a:r>
            <a:r>
              <a:rPr b="1" lang="zh-CN" sz="2400" spc="-1" strike="noStrike">
                <a:solidFill>
                  <a:srgbClr val="000000"/>
                </a:solidFill>
                <a:latin typeface="Arial"/>
              </a:rPr>
              <a:t>胃窦炎、胃体胃炎</a:t>
            </a:r>
            <a:r>
              <a:rPr b="1" lang="zh-CN" sz="2400" spc="-1" strike="noStrike">
                <a:solidFill>
                  <a:srgbClr val="000000"/>
                </a:solidFill>
                <a:latin typeface="Arial"/>
              </a:rPr>
              <a:t>。</a:t>
            </a:r>
            <a:r>
              <a:rPr b="1" lang="en-US"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6" name="文本框 381953"/>
          <p:cNvSpPr/>
          <p:nvPr/>
        </p:nvSpPr>
        <p:spPr>
          <a:xfrm>
            <a:off x="380880" y="457200"/>
            <a:ext cx="8229600" cy="55803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5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  </a:t>
            </a:r>
            <a:r>
              <a:rPr b="0" lang="en-US" sz="2400" spc="-1" strike="noStrike">
                <a:solidFill>
                  <a:srgbClr val="000000"/>
                </a:solidFill>
                <a:latin typeface="Arial"/>
              </a:rPr>
              <a:t>3</a:t>
            </a:r>
            <a:r>
              <a:rPr b="1" lang="en-US" sz="2400" spc="-1" strike="noStrike">
                <a:solidFill>
                  <a:srgbClr val="000000"/>
                </a:solidFill>
                <a:latin typeface="Arial"/>
              </a:rPr>
              <a:t>.</a:t>
            </a:r>
            <a:r>
              <a:rPr b="1" lang="zh-CN" sz="2400" spc="-1" strike="noStrike">
                <a:solidFill>
                  <a:srgbClr val="000000"/>
                </a:solidFill>
                <a:latin typeface="Arial"/>
              </a:rPr>
              <a:t>实验室检查</a:t>
            </a:r>
            <a:br>
              <a:rPr sz="2400"/>
            </a:br>
            <a:r>
              <a:rPr b="1" lang="en-US" sz="2400" spc="-1" strike="noStrike">
                <a:solidFill>
                  <a:srgbClr val="000000"/>
                </a:solidFill>
                <a:latin typeface="Arial"/>
              </a:rPr>
              <a:t>    </a:t>
            </a:r>
            <a:r>
              <a:rPr b="1" lang="zh-CN" sz="2400" spc="-1" strike="noStrike">
                <a:solidFill>
                  <a:srgbClr val="000000"/>
                </a:solidFill>
                <a:latin typeface="Arial"/>
              </a:rPr>
              <a:t>（</a:t>
            </a:r>
            <a:r>
              <a:rPr b="1" lang="en-US" sz="2400" spc="-1" strike="noStrike">
                <a:solidFill>
                  <a:srgbClr val="000000"/>
                </a:solidFill>
                <a:latin typeface="Arial"/>
              </a:rPr>
              <a:t>1</a:t>
            </a:r>
            <a:r>
              <a:rPr b="1" lang="zh-CN" sz="2400" spc="-1" strike="noStrike">
                <a:solidFill>
                  <a:srgbClr val="000000"/>
                </a:solidFill>
                <a:latin typeface="Arial"/>
              </a:rPr>
              <a:t>）胃酸测定：浅表性胃炎胃酸正常或偏低，萎缩性胃炎则明显降低，甚至缺乏。</a:t>
            </a:r>
            <a:br>
              <a:rPr sz="2400"/>
            </a:br>
            <a:r>
              <a:rPr b="1" lang="en-US" sz="2400" spc="-1" strike="noStrike">
                <a:solidFill>
                  <a:srgbClr val="000000"/>
                </a:solidFill>
                <a:latin typeface="Arial"/>
              </a:rPr>
              <a:t>    </a:t>
            </a:r>
            <a:r>
              <a:rPr b="1" lang="zh-CN" sz="2400" spc="-1" strike="noStrike">
                <a:solidFill>
                  <a:srgbClr val="000000"/>
                </a:solidFill>
                <a:latin typeface="Arial"/>
              </a:rPr>
              <a:t>（</a:t>
            </a:r>
            <a:r>
              <a:rPr b="1" lang="en-US" sz="2400" spc="-1" strike="noStrike">
                <a:solidFill>
                  <a:srgbClr val="000000"/>
                </a:solidFill>
                <a:latin typeface="Arial"/>
              </a:rPr>
              <a:t>2</a:t>
            </a:r>
            <a:r>
              <a:rPr b="1" lang="zh-CN" sz="2400" spc="-1" strike="noStrike">
                <a:solidFill>
                  <a:srgbClr val="000000"/>
                </a:solidFill>
                <a:latin typeface="Arial"/>
              </a:rPr>
              <a:t>）血清胃泌素含量测定；胃窦炎含量一般正常，胃体胃炎常升高，尤其恶性贫血者上升更加明显。</a:t>
            </a:r>
            <a:br>
              <a:rPr sz="2400"/>
            </a:br>
            <a:r>
              <a:rPr b="1" lang="en-US" sz="2400" spc="-1" strike="noStrike">
                <a:solidFill>
                  <a:srgbClr val="000000"/>
                </a:solidFill>
                <a:latin typeface="Arial"/>
              </a:rPr>
              <a:t>    </a:t>
            </a:r>
            <a:r>
              <a:rPr b="1" lang="zh-CN" sz="2400" spc="-1" strike="noStrike">
                <a:solidFill>
                  <a:srgbClr val="000000"/>
                </a:solidFill>
                <a:latin typeface="Arial"/>
              </a:rPr>
              <a:t>（</a:t>
            </a:r>
            <a:r>
              <a:rPr b="1" lang="en-US" sz="2400" spc="-1" strike="noStrike">
                <a:solidFill>
                  <a:srgbClr val="000000"/>
                </a:solidFill>
                <a:latin typeface="Arial"/>
              </a:rPr>
              <a:t>3</a:t>
            </a:r>
            <a:r>
              <a:rPr b="1" lang="zh-CN" sz="2400" spc="-1" strike="noStrike">
                <a:solidFill>
                  <a:srgbClr val="000000"/>
                </a:solidFill>
                <a:latin typeface="Arial"/>
              </a:rPr>
              <a:t>）幽门螺杆菌检查：阳性者提示有幽门螺杆菌感染。</a:t>
            </a:r>
            <a:br>
              <a:rPr sz="2400"/>
            </a:br>
            <a:r>
              <a:rPr b="1" lang="en-US" sz="2400" spc="-1" strike="noStrike">
                <a:solidFill>
                  <a:srgbClr val="000000"/>
                </a:solidFill>
                <a:latin typeface="Arial"/>
              </a:rPr>
              <a:t>    </a:t>
            </a:r>
            <a:r>
              <a:rPr b="1" lang="zh-CN" sz="2400" spc="-1" strike="noStrike">
                <a:solidFill>
                  <a:srgbClr val="000000"/>
                </a:solidFill>
                <a:latin typeface="Arial"/>
              </a:rPr>
              <a:t>（</a:t>
            </a:r>
            <a:r>
              <a:rPr b="1" lang="en-US" sz="2400" spc="-1" strike="noStrike">
                <a:solidFill>
                  <a:srgbClr val="000000"/>
                </a:solidFill>
                <a:latin typeface="Arial"/>
              </a:rPr>
              <a:t>4</a:t>
            </a:r>
            <a:r>
              <a:rPr b="1" lang="zh-CN" sz="2400" spc="-1" strike="noStrike">
                <a:solidFill>
                  <a:srgbClr val="000000"/>
                </a:solidFill>
                <a:latin typeface="Arial"/>
              </a:rPr>
              <a:t>）其他检查：萎缩性胃炎血清中可出现壁细胞抗体、内因子抗体或胃泌素抗体。</a:t>
            </a:r>
            <a:r>
              <a:rPr b="1" lang="en-US" sz="2400" spc="-1" strike="noStrike">
                <a:solidFill>
                  <a:srgbClr val="000000"/>
                </a:solidFill>
                <a:latin typeface="Arial"/>
              </a:rPr>
              <a:t>x</a:t>
            </a:r>
            <a:r>
              <a:rPr b="1" lang="zh-CN" sz="2400" spc="-1" strike="noStrike">
                <a:solidFill>
                  <a:srgbClr val="000000"/>
                </a:solidFill>
                <a:latin typeface="Arial"/>
              </a:rPr>
              <a:t>线钡餐检查对慢性胃炎诊断帮助不大，但有助于鉴别诊断。</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87" name="图片 392193" descr="PX01">
            <a:hlinkClick r:id="rId1"/>
          </p:cNvPr>
          <p:cNvPicPr/>
          <p:nvPr/>
        </p:nvPicPr>
        <p:blipFill>
          <a:blip r:embed="rId2"/>
          <a:stretch/>
        </p:blipFill>
        <p:spPr>
          <a:xfrm>
            <a:off x="3962520" y="2438280"/>
            <a:ext cx="2544480" cy="3200400"/>
          </a:xfrm>
          <a:prstGeom prst="rect">
            <a:avLst/>
          </a:prstGeom>
          <a:ln w="0">
            <a:noFill/>
          </a:ln>
        </p:spPr>
      </p:pic>
      <p:pic>
        <p:nvPicPr>
          <p:cNvPr id="388" name="图片 392194" descr="T21"/>
          <p:cNvPicPr/>
          <p:nvPr/>
        </p:nvPicPr>
        <p:blipFill>
          <a:blip r:embed="rId3"/>
          <a:srcRect l="63698" t="29525" r="3888" b="25625"/>
          <a:stretch/>
        </p:blipFill>
        <p:spPr>
          <a:xfrm>
            <a:off x="6561000" y="2438280"/>
            <a:ext cx="2583000" cy="3189240"/>
          </a:xfrm>
          <a:prstGeom prst="rect">
            <a:avLst/>
          </a:prstGeom>
          <a:ln w="0">
            <a:noFill/>
          </a:ln>
        </p:spPr>
      </p:pic>
      <p:sp>
        <p:nvSpPr>
          <p:cNvPr id="389" name="文本框 392195"/>
          <p:cNvSpPr/>
          <p:nvPr/>
        </p:nvSpPr>
        <p:spPr>
          <a:xfrm>
            <a:off x="990720" y="685800"/>
            <a:ext cx="4572000" cy="17092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延胡索</a:t>
            </a:r>
            <a:r>
              <a:rPr b="1" lang="en-US" sz="2800" spc="-1" strike="noStrike">
                <a:solidFill>
                  <a:srgbClr val="000000"/>
                </a:solidFill>
                <a:latin typeface="Arial"/>
              </a:rPr>
              <a:t>Yanhusuo</a:t>
            </a:r>
            <a:endParaRPr b="0" lang="en-US" sz="2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a:lnSpc>
                <a:spcPct val="12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为罂粟科植物延胡索</a:t>
            </a:r>
            <a:r>
              <a:rPr b="1" lang="en-US" sz="2400" spc="-1" strike="noStrike">
                <a:solidFill>
                  <a:srgbClr val="000000"/>
                </a:solidFill>
                <a:latin typeface="Arial"/>
              </a:rPr>
              <a:t>Corydalis yanhusuo W.T.Wang </a:t>
            </a:r>
            <a:r>
              <a:rPr b="1" lang="zh-CN" sz="2400" spc="-1" strike="noStrike">
                <a:solidFill>
                  <a:srgbClr val="000000"/>
                </a:solidFill>
                <a:latin typeface="Arial"/>
              </a:rPr>
              <a:t>的块根</a:t>
            </a:r>
            <a:r>
              <a:rPr b="0" lang="zh-CN" sz="1800" spc="-1" strike="noStrike">
                <a:solidFill>
                  <a:srgbClr val="000000"/>
                </a:solidFill>
                <a:latin typeface="Arial"/>
              </a:rPr>
              <a:t> </a:t>
            </a:r>
            <a:endParaRPr b="0" lang="en-US" sz="1800" spc="-1" strike="noStrike">
              <a:solidFill>
                <a:srgbClr val="000000"/>
              </a:solidFill>
              <a:latin typeface="Arial"/>
            </a:endParaRPr>
          </a:p>
        </p:txBody>
      </p:sp>
      <p:sp>
        <p:nvSpPr>
          <p:cNvPr id="390" name="文本框 392196"/>
          <p:cNvSpPr/>
          <p:nvPr/>
        </p:nvSpPr>
        <p:spPr>
          <a:xfrm>
            <a:off x="228600" y="2743200"/>
            <a:ext cx="3657600" cy="1519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性能</a:t>
            </a:r>
            <a:r>
              <a:rPr b="0" lang="zh-CN" sz="2400" spc="-1" strike="noStrike">
                <a:solidFill>
                  <a:srgbClr val="000000"/>
                </a:solidFill>
                <a:latin typeface="Arial"/>
              </a:rPr>
              <a:t>   </a:t>
            </a:r>
            <a:r>
              <a:rPr b="1" lang="zh-CN" sz="2400" spc="-1" strike="noStrike">
                <a:solidFill>
                  <a:srgbClr val="000000"/>
                </a:solidFill>
                <a:latin typeface="Arial"/>
              </a:rPr>
              <a:t>辛、苦，温。归心</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、肝、脾经。</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功效</a:t>
            </a:r>
            <a:r>
              <a:rPr b="1" lang="zh-CN" sz="2400" spc="-1" strike="noStrike">
                <a:solidFill>
                  <a:srgbClr val="000000"/>
                </a:solidFill>
                <a:latin typeface="Arial"/>
              </a:rPr>
              <a:t>  活血，行气，止痛</a:t>
            </a:r>
            <a:r>
              <a:rPr b="1" lang="zh-CN"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1" name="文本框 393217"/>
          <p:cNvSpPr/>
          <p:nvPr/>
        </p:nvSpPr>
        <p:spPr>
          <a:xfrm>
            <a:off x="990720" y="838080"/>
            <a:ext cx="7696080" cy="4561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元胡“命运多磨难”，元胡本名“延胡”，宋朝时因避宋真宗“赵延”名讳而将“延胡索”改为“玄胡索”，到清朝时，又因避康熙大帝“玄烨”名讳又将“玄胡索”改为“元胡索”。今称“元胡”或“延胡索”</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明代荆穆王妃胡氏，因食荞麦面时发怒，患了胃脘疼痛的疾病，发病时痛不可忍。医生用过吐、下、行气、化滞等各种药物，一入口马上吐出，不能奏效。后来请名医李时珍诊视。李用元胡</a:t>
            </a:r>
            <a:r>
              <a:rPr b="1" lang="en-US" sz="2400" spc="-1" strike="noStrike">
                <a:solidFill>
                  <a:srgbClr val="000000"/>
                </a:solidFill>
                <a:latin typeface="Arial"/>
              </a:rPr>
              <a:t>3</a:t>
            </a:r>
            <a:r>
              <a:rPr b="1" lang="zh-CN" sz="2400" spc="-1" strike="noStrike">
                <a:solidFill>
                  <a:srgbClr val="000000"/>
                </a:solidFill>
                <a:latin typeface="Arial"/>
              </a:rPr>
              <a:t>钱（</a:t>
            </a:r>
            <a:r>
              <a:rPr b="1" lang="en-US" sz="2400" spc="-1" strike="noStrike">
                <a:solidFill>
                  <a:srgbClr val="000000"/>
                </a:solidFill>
                <a:latin typeface="Arial"/>
              </a:rPr>
              <a:t>9</a:t>
            </a:r>
            <a:r>
              <a:rPr b="1" lang="zh-CN" sz="2400" spc="-1" strike="noStrike">
                <a:solidFill>
                  <a:srgbClr val="000000"/>
                </a:solidFill>
                <a:latin typeface="Arial"/>
              </a:rPr>
              <a:t>克），温酒调服。服后王妃即能受纳，不再呕吐，胃痛停止。</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矩形 38915"/>
          <p:cNvSpPr/>
          <p:nvPr/>
        </p:nvSpPr>
        <p:spPr>
          <a:xfrm>
            <a:off x="304920" y="762120"/>
            <a:ext cx="8610480" cy="5029560"/>
          </a:xfrm>
          <a:prstGeom prst="rect">
            <a:avLst/>
          </a:prstGeom>
          <a:noFill/>
          <a:ln w="0">
            <a:noFill/>
          </a:ln>
        </p:spPr>
        <p:style>
          <a:lnRef idx="0"/>
          <a:fillRef idx="0"/>
          <a:effectRef idx="0"/>
          <a:fontRef idx="minor"/>
        </p:style>
        <p:txBody>
          <a:bodyPr lIns="90000" rIns="90000" tIns="46800" bIns="46800" anchor="t">
            <a:spAutoFit/>
          </a:bodyPr>
          <a:p>
            <a:pPr>
              <a:lnSpc>
                <a:spcPct val="13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a:t>
            </a:r>
            <a:r>
              <a:rPr b="1" lang="zh-CN" sz="2400" spc="-1" strike="noStrike">
                <a:solidFill>
                  <a:srgbClr val="666699"/>
                </a:solidFill>
                <a:latin typeface="Arial"/>
              </a:rPr>
              <a:t>水银”</a:t>
            </a:r>
            <a:r>
              <a:rPr b="0" lang="zh-CN" sz="2400" spc="-1" strike="noStrike">
                <a:solidFill>
                  <a:srgbClr val="000000"/>
                </a:solidFill>
                <a:latin typeface="Arial"/>
              </a:rPr>
              <a:t>据以前本草书记载，言无其毒；言其久服神仙；言为长生不老之药。确有其事吗</a:t>
            </a:r>
            <a:r>
              <a:rPr b="0" lang="en-US" sz="2400" spc="-1" strike="noStrike">
                <a:solidFill>
                  <a:srgbClr val="000000"/>
                </a:solidFill>
                <a:latin typeface="Arial"/>
              </a:rPr>
              <a:t>?</a:t>
            </a:r>
            <a:endParaRPr b="0" lang="en-US" sz="2400" spc="-1" strike="noStrike">
              <a:solidFill>
                <a:srgbClr val="000000"/>
              </a:solidFill>
              <a:latin typeface="Arial"/>
            </a:endParaRPr>
          </a:p>
          <a:p>
            <a:pPr>
              <a:lnSpc>
                <a:spcPct val="13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李时珍通过调查，认识到</a:t>
            </a:r>
            <a:r>
              <a:rPr b="0" lang="zh-CN" sz="2400" spc="-1" strike="noStrike">
                <a:solidFill>
                  <a:srgbClr val="666699"/>
                </a:solidFill>
                <a:latin typeface="Arial"/>
              </a:rPr>
              <a:t>水银</a:t>
            </a:r>
            <a:r>
              <a:rPr b="0" lang="zh-CN" sz="2400" spc="-1" strike="noStrike">
                <a:solidFill>
                  <a:srgbClr val="000000"/>
                </a:solidFill>
                <a:latin typeface="Arial"/>
              </a:rPr>
              <a:t>是由丹砂加热分解出来的</a:t>
            </a:r>
            <a:r>
              <a:rPr b="0" lang="en-US" sz="2400" spc="-1" strike="noStrike">
                <a:solidFill>
                  <a:srgbClr val="000000"/>
                </a:solidFill>
                <a:latin typeface="Arial"/>
              </a:rPr>
              <a:t>(“</a:t>
            </a:r>
            <a:r>
              <a:rPr b="0" lang="zh-CN" sz="2400" spc="-1" strike="noStrike">
                <a:solidFill>
                  <a:srgbClr val="000000"/>
                </a:solidFill>
                <a:latin typeface="Arial"/>
              </a:rPr>
              <a:t>汞出于丹砂”</a:t>
            </a:r>
            <a:r>
              <a:rPr b="0" lang="en-US" sz="2400" spc="-1" strike="noStrike">
                <a:solidFill>
                  <a:srgbClr val="000000"/>
                </a:solidFill>
                <a:latin typeface="Arial"/>
              </a:rPr>
              <a:t>)</a:t>
            </a:r>
            <a:r>
              <a:rPr b="0" lang="zh-CN" sz="2400" spc="-1" strike="noStrike">
                <a:solidFill>
                  <a:srgbClr val="000000"/>
                </a:solidFill>
                <a:latin typeface="Arial"/>
              </a:rPr>
              <a:t>；水银和硫磺一起加热，可以变成银朱</a:t>
            </a:r>
            <a:r>
              <a:rPr b="0" lang="en-US" sz="2400" spc="-1" strike="noStrike">
                <a:solidFill>
                  <a:srgbClr val="000000"/>
                </a:solidFill>
                <a:latin typeface="Arial"/>
              </a:rPr>
              <a:t>(</a:t>
            </a:r>
            <a:r>
              <a:rPr b="0" lang="zh-CN" sz="2400" spc="-1" strike="noStrike">
                <a:solidFill>
                  <a:srgbClr val="000000"/>
                </a:solidFill>
                <a:latin typeface="Arial"/>
              </a:rPr>
              <a:t>硫化汞</a:t>
            </a:r>
            <a:r>
              <a:rPr b="0" lang="en-US" sz="2400" spc="-1" strike="noStrike">
                <a:solidFill>
                  <a:srgbClr val="000000"/>
                </a:solidFill>
                <a:latin typeface="Arial"/>
              </a:rPr>
              <a:t>)</a:t>
            </a:r>
            <a:r>
              <a:rPr b="0" lang="zh-CN" sz="2400" spc="-1" strike="noStrike">
                <a:solidFill>
                  <a:srgbClr val="000000"/>
                </a:solidFill>
                <a:latin typeface="Arial"/>
              </a:rPr>
              <a:t>；水银加盐等，又可以变成另一种物质，名叫轻粉</a:t>
            </a:r>
            <a:r>
              <a:rPr b="0" lang="en-US" sz="2400" spc="-1" strike="noStrike">
                <a:solidFill>
                  <a:srgbClr val="000000"/>
                </a:solidFill>
                <a:latin typeface="Arial"/>
              </a:rPr>
              <a:t>(</a:t>
            </a:r>
            <a:r>
              <a:rPr b="0" lang="zh-CN" sz="2400" spc="-1" strike="noStrike">
                <a:solidFill>
                  <a:srgbClr val="000000"/>
                </a:solidFill>
                <a:latin typeface="Arial"/>
              </a:rPr>
              <a:t>氯化汞</a:t>
            </a:r>
            <a:r>
              <a:rPr b="0" lang="en-US" sz="2400" spc="-1" strike="noStrike">
                <a:solidFill>
                  <a:srgbClr val="000000"/>
                </a:solidFill>
                <a:latin typeface="Arial"/>
              </a:rPr>
              <a:t>)</a:t>
            </a:r>
            <a:r>
              <a:rPr b="0" lang="zh-CN" sz="2400" spc="-1" strike="noStrike">
                <a:solidFill>
                  <a:srgbClr val="000000"/>
                </a:solidFill>
                <a:latin typeface="Arial"/>
              </a:rPr>
              <a:t>。由此，他记述水银是一种“</a:t>
            </a:r>
            <a:r>
              <a:rPr b="1" lang="zh-CN" sz="2400" spc="-1" strike="noStrike">
                <a:solidFill>
                  <a:srgbClr val="666699"/>
                </a:solidFill>
                <a:latin typeface="Arial"/>
              </a:rPr>
              <a:t>温燥有毒</a:t>
            </a:r>
            <a:r>
              <a:rPr b="0" lang="zh-CN" sz="2400" spc="-1" strike="noStrike">
                <a:solidFill>
                  <a:srgbClr val="666699"/>
                </a:solidFill>
                <a:latin typeface="Arial"/>
              </a:rPr>
              <a:t>”</a:t>
            </a:r>
            <a:r>
              <a:rPr b="0" lang="zh-CN" sz="2400" spc="-1" strike="noStrike">
                <a:solidFill>
                  <a:srgbClr val="000000"/>
                </a:solidFill>
                <a:latin typeface="Arial"/>
              </a:rPr>
              <a:t>的物质。“若服之过剂”“则毒被蒸窜入经络筋骨”，“变为</a:t>
            </a:r>
            <a:r>
              <a:rPr b="1" lang="zh-CN" sz="2400" spc="-1" strike="noStrike">
                <a:solidFill>
                  <a:srgbClr val="666699"/>
                </a:solidFill>
                <a:latin typeface="Arial"/>
              </a:rPr>
              <a:t>筋挛骨痛，发为痈肿疳漏</a:t>
            </a:r>
            <a:r>
              <a:rPr b="0" lang="zh-CN" sz="2400" spc="-1" strike="noStrike">
                <a:solidFill>
                  <a:srgbClr val="666699"/>
                </a:solidFill>
                <a:latin typeface="Arial"/>
              </a:rPr>
              <a:t>，</a:t>
            </a:r>
            <a:r>
              <a:rPr b="0" lang="zh-CN" sz="2400" spc="-1" strike="noStrike">
                <a:solidFill>
                  <a:srgbClr val="000000"/>
                </a:solidFill>
                <a:latin typeface="Arial"/>
              </a:rPr>
              <a:t>经年累月，遂成</a:t>
            </a:r>
            <a:r>
              <a:rPr b="1" lang="zh-CN" sz="2400" spc="-1" strike="noStrike">
                <a:solidFill>
                  <a:srgbClr val="666699"/>
                </a:solidFill>
                <a:latin typeface="Arial"/>
              </a:rPr>
              <a:t>疾癌</a:t>
            </a:r>
            <a:r>
              <a:rPr b="0" lang="zh-CN" sz="2400" spc="-1" strike="noStrike">
                <a:solidFill>
                  <a:srgbClr val="000000"/>
                </a:solidFill>
                <a:latin typeface="Arial"/>
              </a:rPr>
              <a:t>，其害无穷。”</a:t>
            </a:r>
            <a:endParaRPr b="0" lang="en-US" sz="2400" spc="-1" strike="noStrike">
              <a:solidFill>
                <a:srgbClr val="000000"/>
              </a:solidFill>
              <a:latin typeface="Arial"/>
            </a:endParaRPr>
          </a:p>
          <a:p>
            <a:pPr>
              <a:lnSpc>
                <a:spcPct val="13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李时珍又根据六朝以来久服水银而造成终身残废的历史事实，</a:t>
            </a:r>
            <a:r>
              <a:rPr b="0" lang="zh-CN" sz="2400" spc="-1" strike="noStrike">
                <a:solidFill>
                  <a:srgbClr val="666699"/>
                </a:solidFill>
                <a:latin typeface="Arial"/>
              </a:rPr>
              <a:t>驳斥了久服水银可以长生不老的无稽之谈</a:t>
            </a:r>
            <a:r>
              <a:rPr b="0" lang="zh-CN" sz="2400" spc="-1" strike="noStrike">
                <a:solidFill>
                  <a:srgbClr val="000000"/>
                </a:solidFill>
                <a:latin typeface="Arial"/>
              </a:rPr>
              <a:t>。</a:t>
            </a:r>
            <a:r>
              <a:rPr b="0" lang="en-US" sz="2400" spc="-1" strike="noStrike">
                <a:solidFill>
                  <a:srgbClr val="000000"/>
                </a:solidFill>
                <a:latin typeface="Arial"/>
              </a:rPr>
              <a:t>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2" name="文本框 394241"/>
          <p:cNvSpPr/>
          <p:nvPr/>
        </p:nvSpPr>
        <p:spPr>
          <a:xfrm>
            <a:off x="685800" y="1295280"/>
            <a:ext cx="7467480" cy="1828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应用</a:t>
            </a:r>
            <a:endParaRPr b="0" lang="en-US" sz="2400" spc="-1" strike="noStrike">
              <a:solidFill>
                <a:srgbClr val="000000"/>
              </a:solidFill>
              <a:latin typeface="Arial"/>
            </a:endParaRPr>
          </a:p>
          <a:p>
            <a:pPr>
              <a:lnSpc>
                <a:spcPct val="14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1</a:t>
            </a:r>
            <a:r>
              <a:rPr b="1" lang="en-US" sz="2400" spc="-1" strike="noStrike">
                <a:solidFill>
                  <a:srgbClr val="000000"/>
                </a:solidFill>
                <a:latin typeface="Arial"/>
              </a:rPr>
              <a:t>……</a:t>
            </a:r>
            <a:endParaRPr b="0" lang="en-US" sz="2400" spc="-1" strike="noStrike">
              <a:solidFill>
                <a:srgbClr val="000000"/>
              </a:solidFill>
              <a:latin typeface="Arial"/>
            </a:endParaRPr>
          </a:p>
          <a:p>
            <a:pPr>
              <a:lnSpc>
                <a:spcPct val="12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2…….</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3" name="文本框 396289"/>
          <p:cNvSpPr/>
          <p:nvPr/>
        </p:nvSpPr>
        <p:spPr>
          <a:xfrm>
            <a:off x="914400" y="1219320"/>
            <a:ext cx="7467480" cy="4483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5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现代研究表明，元胡对中枢神经系统有止痛和催眠等作用，且有抑制胃液分泌及抗溃疡作用，无论是复方煎剂或研末口服，均有良好的止痛作用。</a:t>
            </a:r>
            <a:endParaRPr b="0" lang="en-US" sz="2400" spc="-1" strike="noStrike">
              <a:solidFill>
                <a:srgbClr val="000000"/>
              </a:solidFill>
              <a:latin typeface="Arial"/>
            </a:endParaRPr>
          </a:p>
          <a:p>
            <a:pPr>
              <a:lnSpc>
                <a:spcPct val="15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临床用于多种痛症，既能入血分而活血化瘀，又能走气分而行气止痛，为血中之气药，止痛之佳品。</a:t>
            </a:r>
            <a:r>
              <a:rPr b="1" lang="en-US" sz="2400" spc="-1" strike="noStrike">
                <a:solidFill>
                  <a:srgbClr val="000000"/>
                </a:solidFill>
                <a:latin typeface="Arial"/>
              </a:rPr>
              <a:t>《</a:t>
            </a:r>
            <a:r>
              <a:rPr b="1" lang="zh-CN" sz="2400" spc="-1" strike="noStrike">
                <a:solidFill>
                  <a:srgbClr val="000000"/>
                </a:solidFill>
                <a:latin typeface="Arial"/>
              </a:rPr>
              <a:t>本草纲目</a:t>
            </a:r>
            <a:r>
              <a:rPr b="1" lang="en-US" sz="2400" spc="-1" strike="noStrike">
                <a:solidFill>
                  <a:srgbClr val="000000"/>
                </a:solidFill>
                <a:latin typeface="Arial"/>
              </a:rPr>
              <a:t>》</a:t>
            </a:r>
            <a:r>
              <a:rPr b="1" lang="zh-CN" sz="2400" spc="-1" strike="noStrike">
                <a:solidFill>
                  <a:srgbClr val="000000"/>
                </a:solidFill>
                <a:latin typeface="Arial"/>
              </a:rPr>
              <a:t>称其“活血化气，第一品药”“用之中的，妙不可言”。</a:t>
            </a:r>
            <a:endParaRPr b="0" lang="en-US" sz="2400" spc="-1" strike="noStrike">
              <a:solidFill>
                <a:srgbClr val="000000"/>
              </a:solidFill>
              <a:latin typeface="Arial"/>
            </a:endParaRPr>
          </a:p>
          <a:p>
            <a:pPr>
              <a:lnSpc>
                <a:spcPct val="15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4" name="文本框 397313"/>
          <p:cNvSpPr/>
          <p:nvPr/>
        </p:nvSpPr>
        <p:spPr>
          <a:xfrm>
            <a:off x="533520" y="609480"/>
            <a:ext cx="8153280" cy="5406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     </a:t>
            </a:r>
            <a:r>
              <a:rPr b="1" lang="zh-CN" sz="3200" spc="-1" strike="noStrike">
                <a:solidFill>
                  <a:srgbClr val="000000"/>
                </a:solidFill>
                <a:latin typeface="Arial"/>
              </a:rPr>
              <a:t>消渴</a:t>
            </a:r>
            <a:endParaRPr b="0" lang="en-US" sz="32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糖尿病是由于体内胰岛素绝对或相对不足而引起的以糖代谢紊乱为主的全身性疾病。本病的典型临床表现为多饮、多尿、多食，此外可伴见皮肤瘙痒，易生痈疖等。实验室检查以高血糖、糖尿、葡萄糖耐量降低及胰岛素释放试验异常为特征。长期发展可影响脏器的功能而引起多种并发症。眼、神经及心、脑、肾等血管组织器官的慢性并发症，此为糖尿病致残致死的主要因素。统计资料表明，我国每年新增糖尿病患者达</a:t>
            </a:r>
            <a:r>
              <a:rPr b="1" lang="en-US" sz="2400" spc="-1" strike="noStrike">
                <a:solidFill>
                  <a:srgbClr val="000000"/>
                </a:solidFill>
                <a:latin typeface="Arial"/>
              </a:rPr>
              <a:t>100</a:t>
            </a:r>
            <a:r>
              <a:rPr b="1" lang="zh-CN" sz="2400" spc="-1" strike="noStrike">
                <a:solidFill>
                  <a:srgbClr val="000000"/>
                </a:solidFill>
                <a:latin typeface="Arial"/>
              </a:rPr>
              <a:t>万～</a:t>
            </a:r>
            <a:r>
              <a:rPr b="1" lang="en-US" sz="2400" spc="-1" strike="noStrike">
                <a:solidFill>
                  <a:srgbClr val="000000"/>
                </a:solidFill>
                <a:latin typeface="Arial"/>
              </a:rPr>
              <a:t>200</a:t>
            </a:r>
            <a:r>
              <a:rPr b="1" lang="zh-CN" sz="2400" spc="-1" strike="noStrike">
                <a:solidFill>
                  <a:srgbClr val="000000"/>
                </a:solidFill>
                <a:latin typeface="Arial"/>
              </a:rPr>
              <a:t>万人，其发病率已超过人群的</a:t>
            </a:r>
            <a:r>
              <a:rPr b="1" lang="en-US" sz="2400" spc="-1" strike="noStrike">
                <a:solidFill>
                  <a:srgbClr val="000000"/>
                </a:solidFill>
                <a:latin typeface="Arial"/>
              </a:rPr>
              <a:t>2</a:t>
            </a:r>
            <a:r>
              <a:rPr b="1" lang="zh-CN" sz="2400" spc="-1" strike="noStrike">
                <a:solidFill>
                  <a:srgbClr val="000000"/>
                </a:solidFill>
                <a:latin typeface="Arial"/>
              </a:rPr>
              <a:t>％～</a:t>
            </a:r>
            <a:r>
              <a:rPr b="1" lang="en-US" sz="2400" spc="-1" strike="noStrike">
                <a:solidFill>
                  <a:srgbClr val="000000"/>
                </a:solidFill>
                <a:latin typeface="Arial"/>
              </a:rPr>
              <a:t>4</a:t>
            </a:r>
            <a:r>
              <a:rPr b="1" lang="zh-CN" sz="2400" spc="-1" strike="noStrike">
                <a:solidFill>
                  <a:srgbClr val="000000"/>
                </a:solidFill>
                <a:latin typeface="Arial"/>
              </a:rPr>
              <a:t>％，其中以老年人发病率较高。</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5" name="文本框 398337"/>
          <p:cNvSpPr/>
          <p:nvPr/>
        </p:nvSpPr>
        <p:spPr>
          <a:xfrm>
            <a:off x="762120" y="990720"/>
            <a:ext cx="8076960" cy="4370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    </a:t>
            </a:r>
            <a:r>
              <a:rPr b="1" lang="zh-CN" sz="2400" spc="-1" strike="noStrike">
                <a:solidFill>
                  <a:srgbClr val="000000"/>
                </a:solidFill>
                <a:latin typeface="Arial"/>
              </a:rPr>
              <a:t>糖尿病属中医“消渴”病的范畴。中医认为引起本病的原因主要有素体阴虚，饮食不节，或情志失调，劳欲过度等，以致</a:t>
            </a:r>
            <a:r>
              <a:rPr b="1" lang="zh-CN" sz="2400" spc="-1" strike="noStrike">
                <a:solidFill>
                  <a:srgbClr val="666699"/>
                </a:solidFill>
                <a:latin typeface="Arial"/>
              </a:rPr>
              <a:t>肺</a:t>
            </a:r>
            <a:r>
              <a:rPr b="1" lang="zh-CN" sz="2400" spc="-1" strike="noStrike">
                <a:solidFill>
                  <a:srgbClr val="000000"/>
                </a:solidFill>
                <a:latin typeface="Arial"/>
              </a:rPr>
              <a:t>燥</a:t>
            </a:r>
            <a:r>
              <a:rPr b="1" lang="zh-CN" sz="2400" spc="-1" strike="noStrike">
                <a:solidFill>
                  <a:srgbClr val="666699"/>
                </a:solidFill>
                <a:latin typeface="Arial"/>
              </a:rPr>
              <a:t>胃</a:t>
            </a:r>
            <a:r>
              <a:rPr b="1" lang="zh-CN" sz="2400" spc="-1" strike="noStrike">
                <a:solidFill>
                  <a:srgbClr val="000000"/>
                </a:solidFill>
                <a:latin typeface="Arial"/>
              </a:rPr>
              <a:t>热，</a:t>
            </a:r>
            <a:r>
              <a:rPr b="1" lang="zh-CN" sz="2400" spc="-1" strike="noStrike">
                <a:solidFill>
                  <a:srgbClr val="666699"/>
                </a:solidFill>
                <a:latin typeface="Arial"/>
              </a:rPr>
              <a:t>肾</a:t>
            </a:r>
            <a:r>
              <a:rPr b="1" lang="zh-CN" sz="2400" spc="-1" strike="noStrike">
                <a:solidFill>
                  <a:srgbClr val="000000"/>
                </a:solidFill>
                <a:latin typeface="Arial"/>
              </a:rPr>
              <a:t>阴亏损发为消渴。临床根据症状辨证分为燥火伤肺、胃燥津伤、肝肾阴虚、阴阳两虚等证型。 </a:t>
            </a:r>
            <a:br>
              <a:rPr sz="2400"/>
            </a:br>
            <a:r>
              <a:rPr b="1" lang="zh-CN" sz="2400" spc="-1" strike="noStrike">
                <a:solidFill>
                  <a:srgbClr val="000000"/>
                </a:solidFill>
                <a:latin typeface="Arial"/>
              </a:rPr>
              <a:t>   根据现代病因特点，临床分为</a:t>
            </a:r>
            <a:r>
              <a:rPr b="1" lang="en-US" sz="2400" spc="-1" strike="noStrike">
                <a:solidFill>
                  <a:srgbClr val="000000"/>
                </a:solidFill>
                <a:latin typeface="Arial"/>
              </a:rPr>
              <a:t>Ⅰ</a:t>
            </a:r>
            <a:r>
              <a:rPr b="1" lang="zh-CN" sz="2400" spc="-1" strike="noStrike">
                <a:solidFill>
                  <a:srgbClr val="000000"/>
                </a:solidFill>
                <a:latin typeface="Arial"/>
              </a:rPr>
              <a:t>型糖尿病（胰岛素绝对缺乏）、</a:t>
            </a:r>
            <a:r>
              <a:rPr b="1" lang="en-US" sz="2400" spc="-1" strike="noStrike">
                <a:solidFill>
                  <a:srgbClr val="000000"/>
                </a:solidFill>
                <a:latin typeface="Arial"/>
              </a:rPr>
              <a:t>Ⅱ</a:t>
            </a:r>
            <a:r>
              <a:rPr b="1" lang="zh-CN" sz="2400" spc="-1" strike="noStrike">
                <a:solidFill>
                  <a:srgbClr val="000000"/>
                </a:solidFill>
                <a:latin typeface="Arial"/>
              </a:rPr>
              <a:t>型糖尿病（胰岛素抵抗为主伴相对胰岛素不足或胰岛素明显缺乏伴胰岛素抵抗）。</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I</a:t>
            </a:r>
            <a:r>
              <a:rPr b="1" lang="zh-CN" sz="2400" spc="-1" strike="noStrike">
                <a:solidFill>
                  <a:srgbClr val="000000"/>
                </a:solidFill>
                <a:latin typeface="Arial"/>
              </a:rPr>
              <a:t>型糖尿病大多自幼年发病，有酮症酸中毒倾向；</a:t>
            </a:r>
            <a:r>
              <a:rPr b="1" lang="en-US" sz="2400" spc="-1" strike="noStrike">
                <a:solidFill>
                  <a:srgbClr val="000000"/>
                </a:solidFill>
                <a:latin typeface="Arial"/>
              </a:rPr>
              <a:t>Ⅱ</a:t>
            </a:r>
            <a:r>
              <a:rPr b="1" lang="zh-CN" sz="2400" spc="-1" strike="noStrike">
                <a:solidFill>
                  <a:srgbClr val="000000"/>
                </a:solidFill>
                <a:latin typeface="Arial"/>
              </a:rPr>
              <a:t>型糖尿病以中老年人为主，肥胖者居多。</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6" name="文本框 399361"/>
          <p:cNvSpPr/>
          <p:nvPr/>
        </p:nvSpPr>
        <p:spPr>
          <a:xfrm>
            <a:off x="533520" y="533520"/>
            <a:ext cx="8305560" cy="5266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 </a:t>
            </a:r>
            <a:r>
              <a:rPr b="1" lang="en-US" sz="2400" spc="-1" strike="noStrike">
                <a:solidFill>
                  <a:srgbClr val="000000"/>
                </a:solidFill>
                <a:latin typeface="Arial"/>
              </a:rPr>
              <a:t> </a:t>
            </a:r>
            <a:r>
              <a:rPr b="1" lang="zh-CN" sz="2400" spc="-1" strike="noStrike">
                <a:solidFill>
                  <a:srgbClr val="000000"/>
                </a:solidFill>
                <a:latin typeface="Arial"/>
              </a:rPr>
              <a:t>糖尿病的病因有内因和外因两方面：内因为素体阴虚；外因为恣食肥甘，情志失调，劳欲过度，或感受热毒等，致火灼阴津，燥热内盛，而发消渴。 </a:t>
            </a:r>
            <a:endParaRPr b="0" lang="en-US" sz="2400" spc="-1" strike="noStrike">
              <a:solidFill>
                <a:srgbClr val="000000"/>
              </a:solidFill>
              <a:latin typeface="Arial"/>
            </a:endParaRPr>
          </a:p>
          <a:p>
            <a:pPr>
              <a:lnSpc>
                <a:spcPct val="125000"/>
              </a:lnSpc>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诊断</a:t>
            </a:r>
            <a:br>
              <a:rPr sz="2400"/>
            </a:br>
            <a:r>
              <a:rPr b="1" lang="en-US" sz="2400" spc="-1" strike="noStrike">
                <a:solidFill>
                  <a:srgbClr val="000000"/>
                </a:solidFill>
                <a:latin typeface="Arial"/>
              </a:rPr>
              <a:t>    </a:t>
            </a:r>
            <a:r>
              <a:rPr b="1" lang="en-US" sz="2400" spc="-1" strike="noStrike">
                <a:solidFill>
                  <a:srgbClr val="000000"/>
                </a:solidFill>
                <a:latin typeface="Arial"/>
              </a:rPr>
              <a:t>1.</a:t>
            </a:r>
            <a:r>
              <a:rPr b="1" lang="zh-CN" sz="2400" spc="-1" strike="noStrike">
                <a:solidFill>
                  <a:srgbClr val="000000"/>
                </a:solidFill>
                <a:latin typeface="Arial"/>
              </a:rPr>
              <a:t>临床典型表现</a:t>
            </a:r>
            <a:r>
              <a:rPr b="1" lang="en-US" sz="2400" spc="-1" strike="noStrike">
                <a:solidFill>
                  <a:srgbClr val="000000"/>
                </a:solidFill>
                <a:latin typeface="Arial"/>
              </a:rPr>
              <a:t>  </a:t>
            </a:r>
            <a:r>
              <a:rPr b="1" lang="zh-CN" sz="2400" spc="-1" strike="noStrike">
                <a:solidFill>
                  <a:srgbClr val="000000"/>
                </a:solidFill>
                <a:latin typeface="Arial"/>
              </a:rPr>
              <a:t>为多饮、多尿、多食、体重减轻，疲倦乏力等，也有症状不典型者。</a:t>
            </a:r>
            <a:br>
              <a:rPr sz="2400"/>
            </a:br>
            <a:r>
              <a:rPr b="1" lang="en-US" sz="2400" spc="-1" strike="noStrike">
                <a:solidFill>
                  <a:srgbClr val="000000"/>
                </a:solidFill>
                <a:latin typeface="Arial"/>
              </a:rPr>
              <a:t>    </a:t>
            </a:r>
            <a:r>
              <a:rPr b="1" lang="en-US" sz="2400" spc="-1" strike="noStrike">
                <a:solidFill>
                  <a:srgbClr val="000000"/>
                </a:solidFill>
                <a:latin typeface="Arial"/>
              </a:rPr>
              <a:t>2.</a:t>
            </a:r>
            <a:r>
              <a:rPr b="1" lang="zh-CN" sz="2400" spc="-1" strike="noStrike">
                <a:solidFill>
                  <a:srgbClr val="000000"/>
                </a:solidFill>
                <a:latin typeface="Arial"/>
              </a:rPr>
              <a:t>实验室检查</a:t>
            </a:r>
            <a:r>
              <a:rPr b="1" lang="en-US" sz="2400" spc="-1" strike="noStrike">
                <a:solidFill>
                  <a:srgbClr val="000000"/>
                </a:solidFill>
                <a:latin typeface="Arial"/>
              </a:rPr>
              <a:t>  </a:t>
            </a:r>
            <a:r>
              <a:rPr b="1" lang="zh-CN" sz="2400" spc="-1" strike="noStrike">
                <a:solidFill>
                  <a:srgbClr val="000000"/>
                </a:solidFill>
                <a:latin typeface="Arial"/>
              </a:rPr>
              <a:t>多次静脉空腹血糖</a:t>
            </a:r>
            <a:r>
              <a:rPr b="1" lang="en-US" sz="2400" spc="-1" strike="noStrike">
                <a:solidFill>
                  <a:srgbClr val="000000"/>
                </a:solidFill>
                <a:latin typeface="Arial"/>
              </a:rPr>
              <a:t>≥</a:t>
            </a:r>
            <a:r>
              <a:rPr b="1" lang="en-US" sz="2400" spc="-1" strike="noStrike">
                <a:solidFill>
                  <a:srgbClr val="000000"/>
                </a:solidFill>
                <a:latin typeface="Arial"/>
              </a:rPr>
              <a:t>7.0mmol</a:t>
            </a:r>
            <a:r>
              <a:rPr b="1" lang="zh-CN" sz="2400" spc="-1" strike="noStrike">
                <a:solidFill>
                  <a:srgbClr val="000000"/>
                </a:solidFill>
                <a:latin typeface="Arial"/>
              </a:rPr>
              <a:t>／</a:t>
            </a:r>
            <a:r>
              <a:rPr b="1" lang="en-US" sz="2400" spc="-1" strike="noStrike">
                <a:solidFill>
                  <a:srgbClr val="000000"/>
                </a:solidFill>
                <a:latin typeface="Arial"/>
              </a:rPr>
              <a:t>L</a:t>
            </a:r>
            <a:r>
              <a:rPr b="1" lang="zh-CN" sz="2400" spc="-1" strike="noStrike">
                <a:solidFill>
                  <a:srgbClr val="000000"/>
                </a:solidFill>
                <a:latin typeface="Arial"/>
              </a:rPr>
              <a:t>，餐后</a:t>
            </a:r>
            <a:r>
              <a:rPr b="1" lang="en-US" sz="2400" spc="-1" strike="noStrike">
                <a:solidFill>
                  <a:srgbClr val="000000"/>
                </a:solidFill>
                <a:latin typeface="Arial"/>
              </a:rPr>
              <a:t>2</a:t>
            </a:r>
            <a:r>
              <a:rPr b="1" lang="zh-CN" sz="2400" spc="-1" strike="noStrike">
                <a:solidFill>
                  <a:srgbClr val="000000"/>
                </a:solidFill>
                <a:latin typeface="Arial"/>
              </a:rPr>
              <a:t>小时</a:t>
            </a:r>
            <a:r>
              <a:rPr b="1" lang="en-US" sz="2400" spc="-1" strike="noStrike">
                <a:solidFill>
                  <a:srgbClr val="000000"/>
                </a:solidFill>
                <a:latin typeface="Arial"/>
              </a:rPr>
              <a:t>  </a:t>
            </a:r>
            <a:r>
              <a:rPr b="1" lang="zh-CN" sz="2400" spc="-1" strike="noStrike">
                <a:solidFill>
                  <a:srgbClr val="000000"/>
                </a:solidFill>
                <a:latin typeface="Arial"/>
              </a:rPr>
              <a:t>时血糖</a:t>
            </a:r>
            <a:r>
              <a:rPr b="1" lang="en-US" sz="2400" spc="-1" strike="noStrike">
                <a:solidFill>
                  <a:srgbClr val="000000"/>
                </a:solidFill>
                <a:latin typeface="Arial"/>
              </a:rPr>
              <a:t>≥</a:t>
            </a:r>
            <a:r>
              <a:rPr b="1" lang="en-US" sz="2400" spc="-1" strike="noStrike">
                <a:solidFill>
                  <a:srgbClr val="000000"/>
                </a:solidFill>
                <a:latin typeface="Arial"/>
              </a:rPr>
              <a:t>11.1mmol/L</a:t>
            </a:r>
            <a:r>
              <a:rPr b="1" lang="zh-CN" sz="2400" spc="-1" strike="noStrike">
                <a:solidFill>
                  <a:srgbClr val="000000"/>
                </a:solidFill>
                <a:latin typeface="Arial"/>
              </a:rPr>
              <a:t>，或随机血糖</a:t>
            </a:r>
            <a:r>
              <a:rPr b="1" lang="en-US" sz="2400" spc="-1" strike="noStrike">
                <a:solidFill>
                  <a:srgbClr val="000000"/>
                </a:solidFill>
                <a:latin typeface="Arial"/>
              </a:rPr>
              <a:t>≥</a:t>
            </a:r>
            <a:r>
              <a:rPr b="1" lang="en-US" sz="2400" spc="-1" strike="noStrike">
                <a:solidFill>
                  <a:srgbClr val="000000"/>
                </a:solidFill>
                <a:latin typeface="Arial"/>
              </a:rPr>
              <a:t>11.1mmol</a:t>
            </a:r>
            <a:r>
              <a:rPr b="1" lang="zh-CN" sz="2400" spc="-1" strike="noStrike">
                <a:solidFill>
                  <a:srgbClr val="000000"/>
                </a:solidFill>
                <a:latin typeface="Arial"/>
              </a:rPr>
              <a:t>／</a:t>
            </a:r>
            <a:r>
              <a:rPr b="1" lang="en-US" sz="2400" spc="-1" strike="noStrike">
                <a:solidFill>
                  <a:srgbClr val="000000"/>
                </a:solidFill>
                <a:latin typeface="Arial"/>
              </a:rPr>
              <a:t>L</a:t>
            </a:r>
            <a:r>
              <a:rPr b="1" lang="zh-CN" sz="2400" spc="-1" strike="noStrike">
                <a:solidFill>
                  <a:srgbClr val="000000"/>
                </a:solidFill>
                <a:latin typeface="Arial"/>
              </a:rPr>
              <a:t>。（必要时重复一次）。无高血糖症状但属可疑者，宜做糖耐量试验。此外，胰岛素释放试验、糖化血红蛋白等检查有助于进一步诊断及病情观察。</a:t>
            </a:r>
            <a:r>
              <a:rPr b="0" lang="zh-CN"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7" name="文本框 404481"/>
          <p:cNvSpPr/>
          <p:nvPr/>
        </p:nvSpPr>
        <p:spPr>
          <a:xfrm>
            <a:off x="914400" y="1143000"/>
            <a:ext cx="7086600" cy="3677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注意事项</a:t>
            </a:r>
            <a:br>
              <a:rPr sz="2400"/>
            </a:br>
            <a:r>
              <a:rPr b="0" lang="en-US" sz="2400" spc="-1" strike="noStrike">
                <a:solidFill>
                  <a:srgbClr val="000000"/>
                </a:solidFill>
                <a:latin typeface="Arial"/>
              </a:rPr>
              <a:t>    </a:t>
            </a:r>
            <a:r>
              <a:rPr b="1" lang="en-US" sz="2400" spc="-1" strike="noStrike">
                <a:solidFill>
                  <a:srgbClr val="000000"/>
                </a:solidFill>
                <a:latin typeface="Arial"/>
              </a:rPr>
              <a:t>1.</a:t>
            </a:r>
            <a:r>
              <a:rPr b="1" lang="zh-CN" sz="2400" spc="-1" strike="noStrike">
                <a:solidFill>
                  <a:srgbClr val="000000"/>
                </a:solidFill>
                <a:latin typeface="Arial"/>
              </a:rPr>
              <a:t>糖尿病是一终身性疾病，只有坚持治疗，控制血糖。</a:t>
            </a:r>
            <a:br>
              <a:rPr sz="2400"/>
            </a:br>
            <a:r>
              <a:rPr b="1" lang="en-US" sz="2400" spc="-1" strike="noStrike">
                <a:solidFill>
                  <a:srgbClr val="000000"/>
                </a:solidFill>
                <a:latin typeface="Arial"/>
              </a:rPr>
              <a:t>    </a:t>
            </a:r>
            <a:r>
              <a:rPr b="1" lang="en-US" sz="2400" spc="-1" strike="noStrike">
                <a:solidFill>
                  <a:srgbClr val="000000"/>
                </a:solidFill>
                <a:latin typeface="Arial"/>
              </a:rPr>
              <a:t>2.</a:t>
            </a:r>
            <a:r>
              <a:rPr b="1" lang="zh-CN" sz="2400" spc="-1" strike="noStrike">
                <a:solidFill>
                  <a:srgbClr val="000000"/>
                </a:solidFill>
                <a:latin typeface="Arial"/>
              </a:rPr>
              <a:t>科学控制饮食，加强体育锻炼，防止肥胖，避免精神紧张及劳欲过度。</a:t>
            </a:r>
            <a:br>
              <a:rPr sz="2400"/>
            </a:br>
            <a:r>
              <a:rPr b="1" lang="en-US" sz="2400" spc="-1" strike="noStrike">
                <a:solidFill>
                  <a:srgbClr val="000000"/>
                </a:solidFill>
                <a:latin typeface="Arial"/>
              </a:rPr>
              <a:t>    </a:t>
            </a:r>
            <a:r>
              <a:rPr b="1" lang="en-US" sz="2400" spc="-1" strike="noStrike">
                <a:solidFill>
                  <a:srgbClr val="000000"/>
                </a:solidFill>
                <a:latin typeface="Arial"/>
              </a:rPr>
              <a:t>3.</a:t>
            </a:r>
            <a:r>
              <a:rPr b="1" lang="zh-CN" sz="2400" spc="-1" strike="noStrike">
                <a:solidFill>
                  <a:srgbClr val="000000"/>
                </a:solidFill>
                <a:latin typeface="Arial"/>
              </a:rPr>
              <a:t>积极治疗糖尿病的各种并发症，以避免血糖增高的恶性循环。</a:t>
            </a:r>
            <a:r>
              <a:rPr b="0" lang="zh-CN"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25" dur="indefinite" restart="never" nodeType="tmRoot">
          <p:childTnLst>
            <p:seq>
              <p:cTn id="26" dur="indefinite" nodeType="mainSeq">
                <p:childTnLst>
                  <p:par>
                    <p:cTn id="27" nodeType="clickEffect" fill="hold">
                      <p:stCondLst>
                        <p:cond delay="indefinite"/>
                      </p:stCondLst>
                      <p:childTnLst>
                        <p:par>
                          <p:cTn id="28" nodeType="withEffect" fill="hold">
                            <p:stCondLst>
                              <p:cond delay="0"/>
                            </p:stCondLst>
                            <p:childTnLst>
                              <p:par>
                                <p:cTn id="29" nodeType="clickEffect" fill="hold" presetClass="entr" presetID="27">
                                  <p:stCondLst>
                                    <p:cond delay="0"/>
                                  </p:stCondLst>
                                  <p:iterate type="lt">
                                    <p:tmAbs val="250"/>
                                  </p:iterate>
                                  <p:childTnLst>
                                    <p:set>
                                      <p:cBhvr>
                                        <p:cTn id="30" dur="1" fill="hold">
                                          <p:stCondLst>
                                            <p:cond delay="0"/>
                                          </p:stCondLst>
                                        </p:cTn>
                                        <p:tgtEl>
                                          <p:spTgt spid="397"/>
                                        </p:tgtEl>
                                        <p:attrNameLst>
                                          <p:attrName>style.visibility</p:attrName>
                                        </p:attrNameLst>
                                      </p:cBhvr>
                                      <p:to>
                                        <p:strVal val="visible"/>
                                      </p:to>
                                    </p:set>
                                    <p:anim calcmode="discrete" valueType="clr">
                                      <p:cBhvr additive="repl">
                                        <p:cTn id="31" dur="500"/>
                                        <p:tgtEl>
                                          <p:spTgt spid="397"/>
                                        </p:tgtEl>
                                        <p:attrNameLst>
                                          <p:attrName>style.color</p:attrName>
                                        </p:attrNameLst>
                                      </p:cBhvr>
                                      <p:tavLst>
                                        <p:tav tm="0">
                                          <p:val>
                                            <p:strVal val="rgb(-52,-103,-103)"/>
                                          </p:val>
                                        </p:tav>
                                        <p:tav tm="50000">
                                          <p:val>
                                            <p:strVal val="rgb(-103,102,102)"/>
                                          </p:val>
                                        </p:tav>
                                      </p:tavLst>
                                    </p:anim>
                                    <p:anim calcmode="discrete" valueType="clr">
                                      <p:cBhvr additive="repl">
                                        <p:cTn id="32" dur="500"/>
                                        <p:tgtEl>
                                          <p:spTgt spid="397"/>
                                        </p:tgtEl>
                                        <p:attrNameLst>
                                          <p:attrName>fillcolor</p:attrName>
                                        </p:attrNameLst>
                                      </p:cBhvr>
                                      <p:tavLst>
                                        <p:tav tm="0">
                                          <p:val>
                                            <p:strVal val="rgb(-52,-103,-103)"/>
                                          </p:val>
                                        </p:tav>
                                        <p:tav tm="50000">
                                          <p:val>
                                            <p:strVal val="rgb(-103,102,102)"/>
                                          </p:val>
                                        </p:tav>
                                      </p:tavLst>
                                    </p:anim>
                                    <p:set>
                                      <p:cBhvr>
                                        <p:cTn id="33" dur="500"/>
                                        <p:tgtEl>
                                          <p:spTgt spid="397"/>
                                        </p:tgtEl>
                                        <p:attrNameLst>
                                          <p:attrName>fill.type</p:attrName>
                                        </p:attrNameLst>
                                      </p:cBhvr>
                                      <p:to>
                                        <p:strVal val="solid"/>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8" name="文本框 405505"/>
          <p:cNvSpPr/>
          <p:nvPr/>
        </p:nvSpPr>
        <p:spPr>
          <a:xfrm>
            <a:off x="914400" y="685800"/>
            <a:ext cx="3809880" cy="520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天花粉</a:t>
            </a:r>
            <a:endParaRPr b="0" lang="en-US" sz="2800" spc="-1" strike="noStrike">
              <a:solidFill>
                <a:srgbClr val="000000"/>
              </a:solidFill>
              <a:latin typeface="Arial"/>
            </a:endParaRPr>
          </a:p>
        </p:txBody>
      </p:sp>
      <p:pic>
        <p:nvPicPr>
          <p:cNvPr id="399" name="图片 405506" descr="PX01">
            <a:hlinkClick r:id="rId1"/>
          </p:cNvPr>
          <p:cNvPicPr/>
          <p:nvPr/>
        </p:nvPicPr>
        <p:blipFill>
          <a:blip r:embed="rId2"/>
          <a:stretch/>
        </p:blipFill>
        <p:spPr>
          <a:xfrm>
            <a:off x="6345360" y="0"/>
            <a:ext cx="2798640" cy="3662280"/>
          </a:xfrm>
          <a:prstGeom prst="rect">
            <a:avLst/>
          </a:prstGeom>
          <a:ln w="0">
            <a:noFill/>
          </a:ln>
        </p:spPr>
      </p:pic>
      <p:pic>
        <p:nvPicPr>
          <p:cNvPr id="400" name="图片 405507" descr="T21"/>
          <p:cNvPicPr/>
          <p:nvPr/>
        </p:nvPicPr>
        <p:blipFill>
          <a:blip r:embed="rId3"/>
          <a:stretch/>
        </p:blipFill>
        <p:spPr>
          <a:xfrm>
            <a:off x="2971800" y="1905120"/>
            <a:ext cx="3319560" cy="4495680"/>
          </a:xfrm>
          <a:prstGeom prst="rect">
            <a:avLst/>
          </a:prstGeom>
          <a:ln w="0">
            <a:noFill/>
          </a:ln>
        </p:spPr>
      </p:pic>
      <p:sp>
        <p:nvSpPr>
          <p:cNvPr id="401" name="文本框 405508"/>
          <p:cNvSpPr/>
          <p:nvPr/>
        </p:nvSpPr>
        <p:spPr>
          <a:xfrm>
            <a:off x="380880" y="1752480"/>
            <a:ext cx="2438640" cy="17938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5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药用</a:t>
            </a:r>
            <a:r>
              <a:rPr b="1" lang="zh-CN" sz="2400" spc="-1" strike="noStrike">
                <a:solidFill>
                  <a:srgbClr val="cccce6"/>
                </a:solidFill>
                <a:latin typeface="Arial"/>
              </a:rPr>
              <a:t>：</a:t>
            </a:r>
            <a:r>
              <a:rPr b="1" lang="zh-CN" sz="2400" spc="-1" strike="noStrike">
                <a:solidFill>
                  <a:srgbClr val="000000"/>
                </a:solidFill>
                <a:latin typeface="Arial"/>
              </a:rPr>
              <a:t>为葫芦科植物栝楼或日本栝楼的干燥 </a:t>
            </a:r>
            <a:r>
              <a:rPr b="1" lang="zh-CN" sz="2400" spc="-1" strike="noStrike" u="sng">
                <a:solidFill>
                  <a:srgbClr val="ff9900"/>
                </a:solidFill>
                <a:uFillTx/>
                <a:latin typeface="Arial"/>
              </a:rPr>
              <a:t>根</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2" name="文本框 406529"/>
          <p:cNvSpPr/>
          <p:nvPr/>
        </p:nvSpPr>
        <p:spPr>
          <a:xfrm>
            <a:off x="685800" y="1523880"/>
            <a:ext cx="8001000" cy="2561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sz="2400" spc="-1" strike="noStrike">
                <a:solidFill>
                  <a:srgbClr val="000000"/>
                </a:solidFill>
                <a:latin typeface="Arial"/>
                <a:ea typeface="宋体"/>
              </a:rPr>
              <a:t>性能</a:t>
            </a:r>
            <a:r>
              <a:rPr b="0" sz="2400" spc="-1" strike="noStrike">
                <a:solidFill>
                  <a:srgbClr val="000000"/>
                </a:solidFill>
                <a:latin typeface="Arial"/>
                <a:ea typeface="宋体"/>
              </a:rPr>
              <a:t>：甘，寒，无毒。</a:t>
            </a:r>
            <a:endParaRPr b="0" lang="en-US" sz="2400" spc="-1" strike="noStrike">
              <a:solidFill>
                <a:srgbClr val="000000"/>
              </a:solidFill>
              <a:latin typeface="Arial"/>
            </a:endParaRPr>
          </a:p>
          <a:p>
            <a:pPr>
              <a:lnSpc>
                <a:spcPct val="13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sz="2400" spc="-1" strike="noStrike">
                <a:solidFill>
                  <a:srgbClr val="000000"/>
                </a:solidFill>
                <a:latin typeface="Arial"/>
                <a:ea typeface="宋体"/>
              </a:rPr>
              <a:t>功效</a:t>
            </a:r>
            <a:r>
              <a:rPr b="0" sz="2400" spc="-1" strike="noStrike">
                <a:solidFill>
                  <a:srgbClr val="000000"/>
                </a:solidFill>
                <a:latin typeface="Arial"/>
                <a:ea typeface="宋体"/>
              </a:rPr>
              <a:t>：</a:t>
            </a:r>
            <a:r>
              <a:rPr b="0" sz="2400" spc="-1" strike="noStrike">
                <a:solidFill>
                  <a:srgbClr val="000000"/>
                </a:solidFill>
                <a:latin typeface="Arial"/>
                <a:ea typeface="宋体"/>
              </a:rPr>
              <a:t>1.</a:t>
            </a:r>
            <a:r>
              <a:rPr b="1" sz="2400" spc="-1" strike="noStrike">
                <a:solidFill>
                  <a:srgbClr val="000000"/>
                </a:solidFill>
                <a:latin typeface="Arial"/>
                <a:ea typeface="宋体"/>
              </a:rPr>
              <a:t>清热泻火，生津止渴</a:t>
            </a:r>
            <a:r>
              <a:rPr b="0" sz="2400" spc="-1" strike="noStrike">
                <a:solidFill>
                  <a:srgbClr val="000000"/>
                </a:solidFill>
                <a:latin typeface="Arial"/>
                <a:ea typeface="宋体"/>
              </a:rPr>
              <a:t>——热病烦渴及消渴证。</a:t>
            </a:r>
            <a:endParaRPr b="0" lang="en-US" sz="2400" spc="-1" strike="noStrike">
              <a:solidFill>
                <a:srgbClr val="000000"/>
              </a:solidFill>
              <a:latin typeface="Arial"/>
            </a:endParaRPr>
          </a:p>
          <a:p>
            <a:pPr>
              <a:lnSpc>
                <a:spcPct val="13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sz="2400" spc="-1" strike="noStrike">
                <a:solidFill>
                  <a:srgbClr val="000000"/>
                </a:solidFill>
                <a:latin typeface="Arial"/>
                <a:ea typeface="宋体"/>
              </a:rPr>
              <a:t>           </a:t>
            </a:r>
            <a:r>
              <a:rPr b="0" sz="2400" spc="-1" strike="noStrike">
                <a:solidFill>
                  <a:srgbClr val="000000"/>
                </a:solidFill>
                <a:latin typeface="Arial"/>
                <a:ea typeface="宋体"/>
              </a:rPr>
              <a:t>2.</a:t>
            </a:r>
            <a:r>
              <a:rPr b="1" sz="2400" spc="-1" strike="noStrike">
                <a:solidFill>
                  <a:srgbClr val="000000"/>
                </a:solidFill>
                <a:latin typeface="Arial"/>
                <a:ea typeface="宋体"/>
              </a:rPr>
              <a:t>清肺润燥</a:t>
            </a:r>
            <a:r>
              <a:rPr b="0" sz="2400" spc="-1" strike="noStrike">
                <a:solidFill>
                  <a:srgbClr val="000000"/>
                </a:solidFill>
                <a:latin typeface="Arial"/>
                <a:ea typeface="宋体"/>
              </a:rPr>
              <a:t>——肺热燥咳。</a:t>
            </a:r>
            <a:endParaRPr b="0" lang="en-US" sz="2400" spc="-1" strike="noStrike">
              <a:solidFill>
                <a:srgbClr val="000000"/>
              </a:solidFill>
              <a:latin typeface="Arial"/>
            </a:endParaRPr>
          </a:p>
          <a:p>
            <a:pPr>
              <a:lnSpc>
                <a:spcPct val="13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sz="2400" spc="-1" strike="noStrike">
                <a:solidFill>
                  <a:srgbClr val="000000"/>
                </a:solidFill>
                <a:latin typeface="Arial"/>
                <a:ea typeface="宋体"/>
              </a:rPr>
              <a:t>           </a:t>
            </a:r>
            <a:r>
              <a:rPr b="0" sz="2400" spc="-1" strike="noStrike">
                <a:solidFill>
                  <a:srgbClr val="000000"/>
                </a:solidFill>
                <a:latin typeface="Arial"/>
                <a:ea typeface="宋体"/>
              </a:rPr>
              <a:t>3.</a:t>
            </a:r>
            <a:r>
              <a:rPr b="1" sz="2400" spc="-1" strike="noStrike">
                <a:solidFill>
                  <a:srgbClr val="000000"/>
                </a:solidFill>
                <a:latin typeface="Arial"/>
                <a:ea typeface="宋体"/>
              </a:rPr>
              <a:t>消肿排脓</a:t>
            </a:r>
            <a:r>
              <a:rPr b="0" sz="2400" spc="-1" strike="noStrike">
                <a:solidFill>
                  <a:srgbClr val="000000"/>
                </a:solidFill>
                <a:latin typeface="Arial"/>
                <a:ea typeface="宋体"/>
              </a:rPr>
              <a:t>——疮疡肿毒。</a:t>
            </a:r>
            <a:endParaRPr b="0" lang="en-US" sz="2400" spc="-1" strike="noStrike">
              <a:solidFill>
                <a:srgbClr val="000000"/>
              </a:solidFill>
              <a:latin typeface="Arial"/>
            </a:endParaRPr>
          </a:p>
          <a:p>
            <a:pPr>
              <a:lnSpc>
                <a:spcPct val="13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sz="2400" spc="-1" strike="noStrike">
                <a:solidFill>
                  <a:srgbClr val="000000"/>
                </a:solidFill>
                <a:latin typeface="Arial"/>
                <a:ea typeface="宋体"/>
              </a:rPr>
              <a:t>应用</a:t>
            </a:r>
            <a:r>
              <a:rPr b="0" sz="2400" spc="-1" strike="noStrike">
                <a:solidFill>
                  <a:srgbClr val="000000"/>
                </a:solidFill>
                <a:latin typeface="Arial"/>
                <a:ea typeface="宋体"/>
              </a:rPr>
              <a:t>：……</a:t>
            </a:r>
            <a:r>
              <a:rPr b="0" sz="2400" spc="-1" strike="noStrike">
                <a:solidFill>
                  <a:srgbClr val="000000"/>
                </a:solidFill>
                <a:latin typeface="Arial"/>
                <a:ea typeface="宋体"/>
              </a:rPr>
              <a:t>.</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3" name="文本框 407553"/>
          <p:cNvSpPr/>
          <p:nvPr/>
        </p:nvSpPr>
        <p:spPr>
          <a:xfrm>
            <a:off x="3352680" y="762120"/>
            <a:ext cx="2286000" cy="58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2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痹证</a:t>
            </a:r>
            <a:endParaRPr b="0" lang="en-US" sz="3200" spc="-1" strike="noStrike">
              <a:solidFill>
                <a:srgbClr val="000000"/>
              </a:solidFill>
              <a:latin typeface="Arial"/>
            </a:endParaRPr>
          </a:p>
        </p:txBody>
      </p:sp>
      <p:sp>
        <p:nvSpPr>
          <p:cNvPr id="404" name="文本框 407554"/>
          <p:cNvSpPr/>
          <p:nvPr/>
        </p:nvSpPr>
        <p:spPr>
          <a:xfrm>
            <a:off x="457200" y="1676520"/>
            <a:ext cx="8305920" cy="3465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痹即闭阻不通之意。当人体肌表经络</a:t>
            </a:r>
            <a:r>
              <a:rPr b="1" lang="zh-CN" sz="2400" spc="-1" strike="noStrike">
                <a:solidFill>
                  <a:srgbClr val="000000"/>
                </a:solidFill>
                <a:latin typeface="Arial"/>
              </a:rPr>
              <a:t>感受风寒湿邪侵袭后，致气血运行不畅，引起筋骨、关节、肌肉的酸痛、麻木、重着，伸曲不利和关节肿大等症，统称为</a:t>
            </a:r>
            <a:r>
              <a:rPr b="1" lang="zh-CN" sz="2800" spc="-1" strike="noStrike">
                <a:solidFill>
                  <a:srgbClr val="000000"/>
                </a:solidFill>
                <a:latin typeface="Arial"/>
              </a:rPr>
              <a:t>“</a:t>
            </a:r>
            <a:r>
              <a:rPr b="1" lang="zh-CN" sz="2800" spc="-1" strike="noStrike">
                <a:solidFill>
                  <a:srgbClr val="000000"/>
                </a:solidFill>
                <a:latin typeface="Arial"/>
              </a:rPr>
              <a:t>痹证”</a:t>
            </a:r>
            <a:r>
              <a:rPr b="1" lang="zh-CN" sz="2400" spc="-1" strike="noStrike">
                <a:solidFill>
                  <a:srgbClr val="000000"/>
                </a:solidFill>
                <a:latin typeface="Arial"/>
              </a:rPr>
              <a:t> </a:t>
            </a:r>
            <a:r>
              <a:rPr b="1" lang="zh-CN" sz="2400" spc="-1" strike="noStrike">
                <a:solidFill>
                  <a:srgbClr val="000000"/>
                </a:solidFill>
                <a:latin typeface="Arial"/>
              </a:rPr>
              <a:t>。</a:t>
            </a:r>
            <a:endParaRPr b="0" lang="en-US" sz="2400" spc="-1" strike="noStrike">
              <a:solidFill>
                <a:srgbClr val="000000"/>
              </a:solidFill>
              <a:latin typeface="Arial"/>
            </a:endParaRPr>
          </a:p>
          <a:p>
            <a:pPr>
              <a:lnSpc>
                <a:spcPct val="13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西医之风湿热、风湿性关节炎、类风湿性关节炎、痛风等病</a:t>
            </a:r>
            <a:r>
              <a:rPr b="1" lang="zh-CN" sz="2400" spc="-1" strike="noStrike">
                <a:solidFill>
                  <a:srgbClr val="000000"/>
                </a:solidFill>
                <a:latin typeface="Arial"/>
              </a:rPr>
              <a:t>。</a:t>
            </a:r>
            <a:endParaRPr b="0" lang="en-US" sz="2400" spc="-1" strike="noStrike">
              <a:solidFill>
                <a:srgbClr val="000000"/>
              </a:solidFill>
              <a:latin typeface="Arial"/>
            </a:endParaRPr>
          </a:p>
          <a:p>
            <a:pPr>
              <a:lnSpc>
                <a:spcPct val="13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666699"/>
                </a:solidFill>
                <a:latin typeface="Arial"/>
              </a:rPr>
              <a:t>常因天气变化、寒冷刺激、劳累等因素而诱发。</a:t>
            </a:r>
            <a:r>
              <a:rPr b="0" lang="en-US"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5" name="文本框 408577"/>
          <p:cNvSpPr/>
          <p:nvPr/>
        </p:nvSpPr>
        <p:spPr>
          <a:xfrm>
            <a:off x="457200" y="685800"/>
            <a:ext cx="8686800" cy="4866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风湿性关节炎多见于中老年人。</a:t>
            </a:r>
            <a:r>
              <a:rPr b="1" lang="zh-CN" sz="1800" spc="-1" strike="noStrike">
                <a:solidFill>
                  <a:srgbClr val="000000"/>
                </a:solidFill>
                <a:latin typeface="Arial"/>
              </a:rPr>
              <a:t>症状表现为多发性膝、踝、肩、肘、腕等</a:t>
            </a:r>
            <a:r>
              <a:rPr b="1" lang="zh-CN" sz="1800" spc="-1" strike="noStrike">
                <a:solidFill>
                  <a:srgbClr val="000000"/>
                </a:solidFill>
                <a:latin typeface="Arial"/>
              </a:rPr>
              <a:t>大关节</a:t>
            </a:r>
            <a:r>
              <a:rPr b="1" lang="zh-CN" sz="1800" spc="-1" strike="noStrike">
                <a:solidFill>
                  <a:srgbClr val="000000"/>
                </a:solidFill>
                <a:latin typeface="Arial"/>
              </a:rPr>
              <a:t>的红、肿、热、痛和活动障碍 </a:t>
            </a:r>
            <a:r>
              <a:rPr b="1" lang="en-US" sz="1800" spc="-1" strike="noStrike">
                <a:solidFill>
                  <a:srgbClr val="000000"/>
                </a:solidFill>
                <a:latin typeface="Arial"/>
              </a:rPr>
              <a:t>,</a:t>
            </a:r>
            <a:r>
              <a:rPr b="1" lang="zh-CN" sz="1800" spc="-1" strike="noStrike">
                <a:solidFill>
                  <a:srgbClr val="000000"/>
                </a:solidFill>
                <a:latin typeface="Arial"/>
              </a:rPr>
              <a:t>且具有游走性的特点。</a:t>
            </a:r>
            <a:r>
              <a:rPr b="1" lang="zh-CN" sz="2400" spc="-1" strike="noStrike">
                <a:solidFill>
                  <a:srgbClr val="000000"/>
                </a:solidFill>
                <a:latin typeface="Arial"/>
              </a:rPr>
              <a:t>临床上无发热及关节局部明显炎症的表现，仅感关节酸楚不适或轻微疼痛，以膝关节为主。天气阴寒、雷雨变化时或上呼吸道感染后，可使关节疼痛加重。可数周、数月完全没有关节疼痛的症状，也可一下子又突然发作。本病虽有长期关节疼痛，但无关节功能活动障碍。</a:t>
            </a:r>
            <a:br>
              <a:rPr sz="2400"/>
            </a:br>
            <a:r>
              <a:rPr b="1" lang="zh-CN" sz="2400" spc="-1" strike="noStrike">
                <a:solidFill>
                  <a:srgbClr val="000000"/>
                </a:solidFill>
                <a:latin typeface="Arial"/>
              </a:rPr>
              <a:t>风湿性关节炎的病因尚未完全明了。认为与人体</a:t>
            </a:r>
            <a:r>
              <a:rPr b="1" lang="zh-CN" sz="2400" spc="-1" strike="noStrike">
                <a:solidFill>
                  <a:srgbClr val="666699"/>
                </a:solidFill>
                <a:latin typeface="Arial"/>
              </a:rPr>
              <a:t>溶血性链球菌</a:t>
            </a:r>
            <a:r>
              <a:rPr b="1" lang="zh-CN" sz="2400" spc="-1" strike="noStrike">
                <a:solidFill>
                  <a:srgbClr val="000000"/>
                </a:solidFill>
                <a:latin typeface="Arial"/>
              </a:rPr>
              <a:t>感染密切相关，目前注意到病毒感染与本病也有一定关系。</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文本框 39939"/>
          <p:cNvSpPr/>
          <p:nvPr/>
        </p:nvSpPr>
        <p:spPr>
          <a:xfrm>
            <a:off x="457200" y="304920"/>
            <a:ext cx="8686800" cy="2068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在这部书中，李时珍指出了许多药物的真正效用，如</a:t>
            </a:r>
            <a:r>
              <a:rPr b="0" lang="zh-CN" sz="2400" spc="-1" strike="noStrike" u="sng">
                <a:solidFill>
                  <a:srgbClr val="000000"/>
                </a:solidFill>
                <a:uFillTx/>
                <a:latin typeface="Arial"/>
              </a:rPr>
              <a:t>常山</a:t>
            </a:r>
            <a:r>
              <a:rPr b="0" lang="zh-CN" sz="2400" spc="-1" strike="noStrike">
                <a:solidFill>
                  <a:srgbClr val="000000"/>
                </a:solidFill>
                <a:latin typeface="Arial"/>
              </a:rPr>
              <a:t>可治疟疾，</a:t>
            </a:r>
            <a:r>
              <a:rPr b="0" lang="zh-CN" sz="2400" spc="-1" strike="noStrike" u="sng">
                <a:solidFill>
                  <a:srgbClr val="000000"/>
                </a:solidFill>
                <a:uFillTx/>
                <a:latin typeface="Arial"/>
              </a:rPr>
              <a:t>延胡索</a:t>
            </a:r>
            <a:r>
              <a:rPr b="0" lang="zh-CN" sz="2400" spc="-1" strike="noStrike">
                <a:solidFill>
                  <a:srgbClr val="000000"/>
                </a:solidFill>
                <a:latin typeface="Arial"/>
              </a:rPr>
              <a:t>能够止痛。</a:t>
            </a:r>
            <a:endParaRPr b="0" lang="en-US" sz="2400" spc="-1" strike="noStrike">
              <a:solidFill>
                <a:srgbClr val="000000"/>
              </a:solidFill>
              <a:latin typeface="Arial"/>
            </a:endParaRPr>
          </a:p>
          <a:p>
            <a:pPr>
              <a:lnSpc>
                <a:spcPct val="13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他还举了日常生活中容易中毒的例子，如</a:t>
            </a:r>
            <a:r>
              <a:rPr b="1" lang="zh-CN" sz="2400" spc="-1" strike="noStrike">
                <a:solidFill>
                  <a:srgbClr val="666699"/>
                </a:solidFill>
                <a:latin typeface="Arial"/>
              </a:rPr>
              <a:t>锡</a:t>
            </a:r>
            <a:r>
              <a:rPr b="0" lang="zh-CN" sz="2400" spc="-1" strike="noStrike">
                <a:solidFill>
                  <a:srgbClr val="000000"/>
                </a:solidFill>
                <a:latin typeface="Arial"/>
              </a:rPr>
              <a:t>做盛器，因有毒素能溶解在酒中，久而久之，会使饮酒的人慢性中毒。</a:t>
            </a:r>
            <a:endParaRPr b="0" lang="en-US" sz="2400" spc="-1" strike="noStrike">
              <a:solidFill>
                <a:srgbClr val="000000"/>
              </a:solidFill>
              <a:latin typeface="Arial"/>
            </a:endParaRPr>
          </a:p>
        </p:txBody>
      </p:sp>
      <p:pic>
        <p:nvPicPr>
          <p:cNvPr id="142" name="图片 39940" descr="PX01">
            <a:hlinkClick r:id="rId1"/>
          </p:cNvPr>
          <p:cNvPicPr/>
          <p:nvPr/>
        </p:nvPicPr>
        <p:blipFill>
          <a:blip r:embed="rId2"/>
          <a:stretch/>
        </p:blipFill>
        <p:spPr>
          <a:xfrm>
            <a:off x="4572000" y="2514600"/>
            <a:ext cx="2241720" cy="2819520"/>
          </a:xfrm>
          <a:prstGeom prst="rect">
            <a:avLst/>
          </a:prstGeom>
          <a:ln w="0">
            <a:noFill/>
          </a:ln>
        </p:spPr>
      </p:pic>
      <p:pic>
        <p:nvPicPr>
          <p:cNvPr id="143" name="图片 39941" descr="T21"/>
          <p:cNvPicPr/>
          <p:nvPr/>
        </p:nvPicPr>
        <p:blipFill>
          <a:blip r:embed="rId3"/>
          <a:srcRect l="63698" t="29525" r="3888" b="25625"/>
          <a:stretch/>
        </p:blipFill>
        <p:spPr>
          <a:xfrm>
            <a:off x="6869160" y="2514600"/>
            <a:ext cx="2274840" cy="2808360"/>
          </a:xfrm>
          <a:prstGeom prst="rect">
            <a:avLst/>
          </a:prstGeom>
          <a:ln w="0">
            <a:noFill/>
          </a:ln>
        </p:spPr>
      </p:pic>
      <p:pic>
        <p:nvPicPr>
          <p:cNvPr id="144" name="图片 39942" descr="PX01">
            <a:hlinkClick r:id="rId4"/>
          </p:cNvPr>
          <p:cNvPicPr/>
          <p:nvPr/>
        </p:nvPicPr>
        <p:blipFill>
          <a:blip r:embed="rId5"/>
          <a:stretch/>
        </p:blipFill>
        <p:spPr>
          <a:xfrm>
            <a:off x="0" y="2514600"/>
            <a:ext cx="2144880" cy="2819520"/>
          </a:xfrm>
          <a:prstGeom prst="rect">
            <a:avLst/>
          </a:prstGeom>
          <a:ln w="0">
            <a:noFill/>
          </a:ln>
        </p:spPr>
      </p:pic>
      <p:pic>
        <p:nvPicPr>
          <p:cNvPr id="145" name="图片 39943" descr="T21"/>
          <p:cNvPicPr/>
          <p:nvPr/>
        </p:nvPicPr>
        <p:blipFill>
          <a:blip r:embed="rId6"/>
          <a:srcRect l="41503" t="0" r="0" b="45608"/>
          <a:stretch/>
        </p:blipFill>
        <p:spPr>
          <a:xfrm>
            <a:off x="2209680" y="2514600"/>
            <a:ext cx="2241720" cy="2819520"/>
          </a:xfrm>
          <a:prstGeom prst="rect">
            <a:avLst/>
          </a:prstGeom>
          <a:ln w="0">
            <a:noFill/>
          </a:ln>
        </p:spPr>
      </p:pic>
      <p:sp>
        <p:nvSpPr>
          <p:cNvPr id="146" name="文本框 39944"/>
          <p:cNvSpPr/>
          <p:nvPr/>
        </p:nvSpPr>
        <p:spPr>
          <a:xfrm>
            <a:off x="1752480" y="5486400"/>
            <a:ext cx="137160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常山</a:t>
            </a:r>
            <a:endParaRPr b="0" lang="en-US" sz="2400" spc="-1" strike="noStrike">
              <a:solidFill>
                <a:srgbClr val="000000"/>
              </a:solidFill>
              <a:latin typeface="Arial"/>
            </a:endParaRPr>
          </a:p>
        </p:txBody>
      </p:sp>
      <p:sp>
        <p:nvSpPr>
          <p:cNvPr id="147" name="文本框 39945"/>
          <p:cNvSpPr/>
          <p:nvPr/>
        </p:nvSpPr>
        <p:spPr>
          <a:xfrm>
            <a:off x="6477120" y="5486400"/>
            <a:ext cx="121896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延胡索</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6" name="文本框 409601"/>
          <p:cNvSpPr/>
          <p:nvPr/>
        </p:nvSpPr>
        <p:spPr>
          <a:xfrm>
            <a:off x="609480" y="1600200"/>
            <a:ext cx="8077320" cy="11545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   </a:t>
            </a:r>
            <a:r>
              <a:rPr b="1" lang="zh-CN" sz="2400" spc="-1" strike="noStrike">
                <a:solidFill>
                  <a:srgbClr val="000000"/>
                </a:solidFill>
                <a:latin typeface="Arial"/>
              </a:rPr>
              <a:t>类风湿性关节炎是一种以关节病变为主的慢性全身性自身免疫性疾病。</a:t>
            </a:r>
            <a:r>
              <a:rPr b="0" lang="en-US"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7" name="PlaceHolder 1"/>
          <p:cNvSpPr>
            <a:spLocks noGrp="1"/>
          </p:cNvSpPr>
          <p:nvPr>
            <p:ph/>
          </p:nvPr>
        </p:nvSpPr>
        <p:spPr>
          <a:xfrm>
            <a:off x="685800" y="990720"/>
            <a:ext cx="7696080" cy="4952880"/>
          </a:xfrm>
          <a:prstGeom prst="rect">
            <a:avLst/>
          </a:prstGeom>
          <a:noFill/>
          <a:ln w="0">
            <a:noFill/>
          </a:ln>
        </p:spPr>
        <p:txBody>
          <a:bodyPr anchor="t">
            <a:normAutofit/>
          </a:bodyPr>
          <a:p>
            <a:pPr marL="343080" indent="-343080">
              <a:lnSpc>
                <a:spcPct val="145000"/>
              </a:lnSpc>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类风湿一般患者本身体质虚弱，邪气侵入引起的</a:t>
            </a:r>
            <a:r>
              <a:rPr b="1" lang="en-US" sz="2400" spc="-1" strike="noStrike">
                <a:solidFill>
                  <a:srgbClr val="000000"/>
                </a:solidFill>
                <a:latin typeface="Arial"/>
              </a:rPr>
              <a:t>…</a:t>
            </a:r>
            <a:r>
              <a:rPr b="1" lang="en-US" sz="2400" spc="-1" strike="noStrike">
                <a:solidFill>
                  <a:srgbClr val="000000"/>
                </a:solidFill>
                <a:latin typeface="Arial"/>
              </a:rPr>
              <a:t>..</a:t>
            </a:r>
            <a:endParaRPr b="0" lang="en-US" sz="2400" spc="-1" strike="noStrike">
              <a:solidFill>
                <a:srgbClr val="000000"/>
              </a:solidFill>
              <a:latin typeface="Arial"/>
            </a:endParaRPr>
          </a:p>
          <a:p>
            <a:pPr marL="343080" indent="-343080">
              <a:lnSpc>
                <a:spcPct val="145000"/>
              </a:lnSpc>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中医认为：它们都是痹症，早期治疗差不多，到晚期类风湿治疗要以扶正气为主，去邪为辅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8" name="文本框 412673"/>
          <p:cNvSpPr/>
          <p:nvPr/>
        </p:nvSpPr>
        <p:spPr>
          <a:xfrm>
            <a:off x="609480" y="914400"/>
            <a:ext cx="8229600" cy="3934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5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诊断</a:t>
            </a:r>
            <a:br>
              <a:rPr sz="2800"/>
            </a:br>
            <a:r>
              <a:rPr b="0" lang="en-US" sz="2400" spc="-1" strike="noStrike">
                <a:solidFill>
                  <a:srgbClr val="000000"/>
                </a:solidFill>
                <a:latin typeface="Arial"/>
              </a:rPr>
              <a:t>   </a:t>
            </a:r>
            <a:r>
              <a:rPr b="1" lang="en-US" sz="2400" spc="-1" strike="noStrike">
                <a:solidFill>
                  <a:srgbClr val="000000"/>
                </a:solidFill>
                <a:latin typeface="Arial"/>
              </a:rPr>
              <a:t>1.</a:t>
            </a:r>
            <a:r>
              <a:rPr b="1" lang="zh-CN" sz="2400" spc="-1" strike="noStrike">
                <a:solidFill>
                  <a:srgbClr val="000000"/>
                </a:solidFill>
                <a:latin typeface="Arial"/>
              </a:rPr>
              <a:t>早晨关节僵硬，关节肿胀积液呈对称性，病变易累及小关节。</a:t>
            </a:r>
            <a:br>
              <a:rPr sz="2400"/>
            </a:br>
            <a:r>
              <a:rPr b="1" lang="en-US" sz="2400" spc="-1" strike="noStrike">
                <a:solidFill>
                  <a:srgbClr val="000000"/>
                </a:solidFill>
                <a:latin typeface="Arial"/>
              </a:rPr>
              <a:t>    </a:t>
            </a:r>
            <a:r>
              <a:rPr b="1" lang="en-US" sz="2400" spc="-1" strike="noStrike">
                <a:solidFill>
                  <a:srgbClr val="000000"/>
                </a:solidFill>
                <a:latin typeface="Arial"/>
              </a:rPr>
              <a:t>2.</a:t>
            </a:r>
            <a:r>
              <a:rPr b="1" lang="zh-CN" sz="2400" spc="-1" strike="noStrike">
                <a:solidFill>
                  <a:srgbClr val="000000"/>
                </a:solidFill>
                <a:latin typeface="Arial"/>
              </a:rPr>
              <a:t>类风湿因子（</a:t>
            </a:r>
            <a:r>
              <a:rPr b="1" lang="en-US" sz="2400" spc="-1" strike="noStrike">
                <a:solidFill>
                  <a:srgbClr val="000000"/>
                </a:solidFill>
                <a:latin typeface="Arial"/>
              </a:rPr>
              <a:t>RF</a:t>
            </a:r>
            <a:r>
              <a:rPr b="1" lang="zh-CN" sz="2400" spc="-1" strike="noStrike">
                <a:solidFill>
                  <a:srgbClr val="000000"/>
                </a:solidFill>
                <a:latin typeface="Arial"/>
              </a:rPr>
              <a:t>）阳性，</a:t>
            </a:r>
            <a:r>
              <a:rPr b="1" lang="en-US" sz="2400" spc="-1" strike="noStrike">
                <a:solidFill>
                  <a:srgbClr val="000000"/>
                </a:solidFill>
                <a:latin typeface="Arial"/>
              </a:rPr>
              <a:t>X</a:t>
            </a:r>
            <a:r>
              <a:rPr b="1" lang="zh-CN" sz="2400" spc="-1" strike="noStrike">
                <a:solidFill>
                  <a:srgbClr val="000000"/>
                </a:solidFill>
                <a:latin typeface="Arial"/>
              </a:rPr>
              <a:t>线检查示骨质疏松及破坏，骨突处及伸面关节有皮下结节，关节间隙变窄。</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5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1" lang="en-US" sz="2400" spc="-1" strike="noStrike">
                <a:solidFill>
                  <a:srgbClr val="000000"/>
                </a:solidFill>
                <a:latin typeface="Arial"/>
              </a:rPr>
              <a:t>3.</a:t>
            </a:r>
            <a:r>
              <a:rPr b="1" lang="zh-CN" sz="2400" spc="-1" strike="noStrike">
                <a:solidFill>
                  <a:srgbClr val="000000"/>
                </a:solidFill>
                <a:latin typeface="Arial"/>
              </a:rPr>
              <a:t>风湿关节炎，抗链球菌溶血素“</a:t>
            </a:r>
            <a:r>
              <a:rPr b="1" lang="en-US" sz="2400" spc="-1" strike="noStrike">
                <a:solidFill>
                  <a:srgbClr val="000000"/>
                </a:solidFill>
                <a:latin typeface="Arial"/>
              </a:rPr>
              <a:t>o”</a:t>
            </a:r>
            <a:r>
              <a:rPr b="1" lang="zh-CN" sz="2400" spc="-1" strike="noStrike">
                <a:solidFill>
                  <a:srgbClr val="000000"/>
                </a:solidFill>
                <a:latin typeface="Arial"/>
              </a:rPr>
              <a:t>大于</a:t>
            </a:r>
            <a:r>
              <a:rPr b="1" lang="en-US" sz="2400" spc="-1" strike="noStrike">
                <a:solidFill>
                  <a:srgbClr val="000000"/>
                </a:solidFill>
                <a:latin typeface="Arial"/>
              </a:rPr>
              <a:t>500</a:t>
            </a:r>
            <a:r>
              <a:rPr b="1" lang="zh-CN" sz="2400" spc="-1" strike="noStrike">
                <a:solidFill>
                  <a:srgbClr val="000000"/>
                </a:solidFill>
                <a:latin typeface="Arial"/>
              </a:rPr>
              <a:t>单位</a:t>
            </a:r>
            <a:r>
              <a:rPr b="0" lang="zh-CN" sz="2400" spc="-1" strike="noStrike">
                <a:solidFill>
                  <a:srgbClr val="000000"/>
                </a:solidFill>
                <a:latin typeface="Arial"/>
              </a:rPr>
              <a:t>。</a:t>
            </a:r>
            <a:br>
              <a:rPr sz="2000"/>
            </a:b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9" name="文本框 423937"/>
          <p:cNvSpPr/>
          <p:nvPr/>
        </p:nvSpPr>
        <p:spPr>
          <a:xfrm>
            <a:off x="838080" y="1066680"/>
            <a:ext cx="7696440" cy="37623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注意事项</a:t>
            </a:r>
            <a:br>
              <a:rPr sz="2400"/>
            </a:br>
            <a:r>
              <a:rPr b="0" lang="en-US" sz="2400" spc="-1" strike="noStrike">
                <a:solidFill>
                  <a:srgbClr val="000000"/>
                </a:solidFill>
                <a:latin typeface="Arial"/>
              </a:rPr>
              <a:t>    </a:t>
            </a:r>
            <a:r>
              <a:rPr b="1" lang="en-US" sz="2800" spc="-1" strike="noStrike">
                <a:solidFill>
                  <a:srgbClr val="000000"/>
                </a:solidFill>
                <a:latin typeface="Arial"/>
              </a:rPr>
              <a:t>1.</a:t>
            </a:r>
            <a:r>
              <a:rPr b="1" lang="zh-CN" sz="2800" spc="-1" strike="noStrike">
                <a:solidFill>
                  <a:srgbClr val="000000"/>
                </a:solidFill>
                <a:latin typeface="Arial"/>
              </a:rPr>
              <a:t>类风湿性关节炎属疑难顽症，积极治疗，控制病情发展，是预防致畸致残的前提。</a:t>
            </a:r>
            <a:br>
              <a:rPr sz="2800"/>
            </a:br>
            <a:r>
              <a:rPr b="1" lang="en-US" sz="2800" spc="-1" strike="noStrike">
                <a:solidFill>
                  <a:srgbClr val="000000"/>
                </a:solidFill>
                <a:latin typeface="Arial"/>
              </a:rPr>
              <a:t>    </a:t>
            </a:r>
            <a:r>
              <a:rPr b="1" lang="en-US" sz="2800" spc="-1" strike="noStrike">
                <a:solidFill>
                  <a:srgbClr val="000000"/>
                </a:solidFill>
                <a:latin typeface="Arial"/>
              </a:rPr>
              <a:t>2.</a:t>
            </a:r>
            <a:r>
              <a:rPr b="1" lang="zh-CN" sz="2800" spc="-1" strike="noStrike">
                <a:solidFill>
                  <a:srgbClr val="000000"/>
                </a:solidFill>
                <a:latin typeface="Arial"/>
              </a:rPr>
              <a:t>避免长期居住于潮湿和寒冷的生活环境。</a:t>
            </a:r>
            <a:br>
              <a:rPr sz="2800"/>
            </a:br>
            <a:r>
              <a:rPr b="1" lang="en-US" sz="2800" spc="-1" strike="noStrike">
                <a:solidFill>
                  <a:srgbClr val="000000"/>
                </a:solidFill>
                <a:latin typeface="Arial"/>
              </a:rPr>
              <a:t>    </a:t>
            </a:r>
            <a:r>
              <a:rPr b="1" lang="en-US" sz="2800" spc="-1" strike="noStrike">
                <a:solidFill>
                  <a:srgbClr val="000000"/>
                </a:solidFill>
                <a:latin typeface="Arial"/>
              </a:rPr>
              <a:t>3.</a:t>
            </a:r>
            <a:r>
              <a:rPr b="1" lang="zh-CN" sz="2800" spc="-1" strike="noStrike">
                <a:solidFill>
                  <a:srgbClr val="000000"/>
                </a:solidFill>
                <a:latin typeface="Arial"/>
              </a:rPr>
              <a:t>精神达观，加强营养，坚持锻炼，增强体质</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0" name="文本框 424961"/>
          <p:cNvSpPr/>
          <p:nvPr/>
        </p:nvSpPr>
        <p:spPr>
          <a:xfrm>
            <a:off x="1066680" y="838080"/>
            <a:ext cx="3505320" cy="58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2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乌头：川乌，草乌</a:t>
            </a:r>
            <a:endParaRPr b="0" lang="en-US" sz="3200" spc="-1" strike="noStrike">
              <a:solidFill>
                <a:srgbClr val="000000"/>
              </a:solidFill>
              <a:latin typeface="Arial"/>
            </a:endParaRPr>
          </a:p>
        </p:txBody>
      </p:sp>
      <p:pic>
        <p:nvPicPr>
          <p:cNvPr id="411" name="图片 424962" descr="PX01">
            <a:hlinkClick r:id="rId1"/>
          </p:cNvPr>
          <p:cNvPicPr/>
          <p:nvPr/>
        </p:nvPicPr>
        <p:blipFill>
          <a:blip r:embed="rId2"/>
          <a:stretch/>
        </p:blipFill>
        <p:spPr>
          <a:xfrm>
            <a:off x="533520" y="1981080"/>
            <a:ext cx="2579400" cy="3505320"/>
          </a:xfrm>
          <a:prstGeom prst="rect">
            <a:avLst/>
          </a:prstGeom>
          <a:ln w="0">
            <a:noFill/>
          </a:ln>
        </p:spPr>
      </p:pic>
      <p:pic>
        <p:nvPicPr>
          <p:cNvPr id="412" name="图片 424963" descr="T22"/>
          <p:cNvPicPr/>
          <p:nvPr/>
        </p:nvPicPr>
        <p:blipFill>
          <a:blip r:embed="rId3"/>
          <a:srcRect l="0" t="0" r="40723" b="30628"/>
          <a:stretch/>
        </p:blipFill>
        <p:spPr>
          <a:xfrm>
            <a:off x="3733920" y="2819520"/>
            <a:ext cx="4452840" cy="2523960"/>
          </a:xfrm>
          <a:prstGeom prst="rect">
            <a:avLst/>
          </a:prstGeom>
          <a:ln w="0">
            <a:noFill/>
          </a:ln>
        </p:spPr>
      </p:pic>
      <p:sp>
        <p:nvSpPr>
          <p:cNvPr id="413" name="文本框 424964"/>
          <p:cNvSpPr/>
          <p:nvPr/>
        </p:nvSpPr>
        <p:spPr>
          <a:xfrm>
            <a:off x="2438280" y="1828800"/>
            <a:ext cx="601992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毛莨科多年生草本植物乌头或北乌头的子根</a:t>
            </a:r>
            <a:r>
              <a:rPr b="0" lang="zh-CN" sz="2400" spc="-1" strike="noStrike">
                <a:solidFill>
                  <a:srgbClr val="000000"/>
                </a:solidFill>
                <a:latin typeface="Arial"/>
              </a:rPr>
              <a:t>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4" name="文本框 425985"/>
          <p:cNvSpPr/>
          <p:nvPr/>
        </p:nvSpPr>
        <p:spPr>
          <a:xfrm>
            <a:off x="990720" y="838080"/>
            <a:ext cx="6324480" cy="1015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性能</a:t>
            </a:r>
            <a:r>
              <a:rPr b="1" lang="zh-CN" sz="2400" spc="-1" strike="noStrike">
                <a:solidFill>
                  <a:srgbClr val="000000"/>
                </a:solidFill>
                <a:latin typeface="Arial"/>
              </a:rPr>
              <a:t>：辛、苦，温，有大毒。归心、脾、肝经</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功效</a:t>
            </a:r>
            <a:r>
              <a:rPr b="1" lang="zh-CN" sz="2400" spc="-1" strike="noStrike">
                <a:solidFill>
                  <a:srgbClr val="000000"/>
                </a:solidFill>
                <a:latin typeface="Arial"/>
              </a:rPr>
              <a:t>：祛风除湿，散寒止痛</a:t>
            </a:r>
            <a:endParaRPr b="0" lang="en-US" sz="2400" spc="-1" strike="noStrike">
              <a:solidFill>
                <a:srgbClr val="000000"/>
              </a:solidFill>
              <a:latin typeface="Arial"/>
            </a:endParaRPr>
          </a:p>
        </p:txBody>
      </p:sp>
      <p:sp>
        <p:nvSpPr>
          <p:cNvPr id="415" name="文本框 425986"/>
          <p:cNvSpPr/>
          <p:nvPr/>
        </p:nvSpPr>
        <p:spPr>
          <a:xfrm>
            <a:off x="1066680" y="2286000"/>
            <a:ext cx="7772400" cy="2660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时珍曰：“此即乌头之野生于他处者，俗谓之草乌头。</a:t>
            </a:r>
            <a:r>
              <a:rPr b="1" lang="en-US" sz="2400" spc="-1" strike="noStrike">
                <a:solidFill>
                  <a:srgbClr val="000000"/>
                </a:solidFill>
                <a:latin typeface="Arial"/>
              </a:rPr>
              <a:t>……</a:t>
            </a:r>
            <a:r>
              <a:rPr b="1" lang="en-US" sz="2400" spc="-1" strike="noStrike">
                <a:solidFill>
                  <a:srgbClr val="000000"/>
                </a:solidFill>
                <a:latin typeface="Arial"/>
              </a:rPr>
              <a:t>.</a:t>
            </a:r>
            <a:r>
              <a:rPr b="1" lang="zh-CN" sz="2400" spc="-1" strike="noStrike">
                <a:solidFill>
                  <a:srgbClr val="000000"/>
                </a:solidFill>
                <a:latin typeface="Arial"/>
              </a:rPr>
              <a:t>草乌头取汁晒为毒药，射禽兽，故有射罔之称。”</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a:t>
            </a:r>
            <a:r>
              <a:rPr b="1" lang="zh-CN" sz="2400" spc="-1" strike="noStrike">
                <a:solidFill>
                  <a:srgbClr val="000000"/>
                </a:solidFill>
                <a:latin typeface="Arial"/>
              </a:rPr>
              <a:t>草乌头处处有之，根、苗、花、实并与川乌头相同，但此系野生，又无酿造之法，其根外黑内白、皱而枯燥为异耳。然毒则甚也。”</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6" name="文本框 427009"/>
          <p:cNvSpPr/>
          <p:nvPr/>
        </p:nvSpPr>
        <p:spPr>
          <a:xfrm>
            <a:off x="609480" y="1905120"/>
            <a:ext cx="7925040" cy="1888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应用</a:t>
            </a:r>
            <a:endParaRPr b="0" lang="en-US" sz="2800" spc="-1" strike="noStrike">
              <a:solidFill>
                <a:srgbClr val="000000"/>
              </a:solidFill>
              <a:latin typeface="Arial"/>
            </a:endParaRPr>
          </a:p>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1</a:t>
            </a:r>
            <a:endParaRPr b="0" lang="en-US" sz="2400" spc="-1" strike="noStrike">
              <a:solidFill>
                <a:srgbClr val="000000"/>
              </a:solidFill>
              <a:latin typeface="Arial"/>
            </a:endParaRPr>
          </a:p>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2.</a:t>
            </a:r>
            <a:endParaRPr b="0" lang="en-US" sz="2400" spc="-1" strike="noStrike">
              <a:solidFill>
                <a:srgbClr val="000000"/>
              </a:solidFill>
              <a:latin typeface="Arial"/>
            </a:endParaRPr>
          </a:p>
        </p:txBody>
      </p:sp>
      <p:sp>
        <p:nvSpPr>
          <p:cNvPr id="417" name="文本框 427010"/>
          <p:cNvSpPr/>
          <p:nvPr/>
        </p:nvSpPr>
        <p:spPr>
          <a:xfrm>
            <a:off x="990720" y="4495680"/>
            <a:ext cx="7543800" cy="1461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6699"/>
                </a:solidFill>
                <a:latin typeface="Arial"/>
              </a:rPr>
              <a:t>主要有毒成分为乌头碱、次乌头碱，作用于心脏和神经系统。</a:t>
            </a:r>
            <a:r>
              <a:rPr b="0" lang="zh-CN" sz="1800" spc="-1" strike="noStrike">
                <a:solidFill>
                  <a:srgbClr val="000000"/>
                </a:solidFill>
                <a:latin typeface="Arial"/>
              </a:rPr>
              <a:t> </a:t>
            </a:r>
            <a:endParaRPr b="0" lang="en-US" sz="1800" spc="-1" strike="noStrike">
              <a:solidFill>
                <a:srgbClr val="000000"/>
              </a:solidFill>
              <a:latin typeface="Arial"/>
            </a:endParaRPr>
          </a:p>
          <a:p>
            <a:pP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8" name="文本框 428033"/>
          <p:cNvSpPr/>
          <p:nvPr/>
        </p:nvSpPr>
        <p:spPr>
          <a:xfrm>
            <a:off x="838080" y="685800"/>
            <a:ext cx="297180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22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Arial"/>
              </a:rPr>
              <a:t>鼻窒和鼻渊</a:t>
            </a:r>
            <a:endParaRPr b="0" lang="en-US" sz="3600" spc="-1" strike="noStrike">
              <a:solidFill>
                <a:srgbClr val="000000"/>
              </a:solidFill>
              <a:latin typeface="Arial"/>
            </a:endParaRPr>
          </a:p>
        </p:txBody>
      </p:sp>
      <p:sp>
        <p:nvSpPr>
          <p:cNvPr id="419" name="文本框 428034"/>
          <p:cNvSpPr/>
          <p:nvPr/>
        </p:nvSpPr>
        <p:spPr>
          <a:xfrm>
            <a:off x="762120" y="1600200"/>
            <a:ext cx="7848360" cy="40582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鼻窒是因脏腑虚弱，邪滞鼻窍，以长期鼻塞、流涕，时轻时重，双侧鼻窍交替堵塞，反复发作，甚至嗅觉失灵为特征的一种疾病。相当于西医学的慢性鼻炎。</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鼻渊是因邪犯鼻窍，窦内湿热蕴蒸，酿成痰浊所致。以鼻塞、流黄涕或浊涕量多，或头痛、头昏，或眉棱骨痛为主要特征。本病相当于西医学急慢性鼻窦炎。</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pic>
        <p:nvPicPr>
          <p:cNvPr id="420" name="图片 428035" descr="11968567897854023"/>
          <p:cNvPicPr/>
          <p:nvPr/>
        </p:nvPicPr>
        <p:blipFill>
          <a:blip r:embed="rId1"/>
          <a:stretch/>
        </p:blipFill>
        <p:spPr>
          <a:xfrm>
            <a:off x="6858000" y="4724280"/>
            <a:ext cx="1905120" cy="1676520"/>
          </a:xfrm>
          <a:prstGeom prst="rect">
            <a:avLst/>
          </a:prstGeom>
          <a:ln w="0">
            <a:noFill/>
          </a:ln>
        </p:spPr>
      </p:pic>
    </p:spTree>
  </p:cSld>
  <mc:AlternateContent>
    <mc:Choice Requires="p14">
      <p:transition spd="slow" p14:dur="2000"/>
    </mc:Choice>
    <mc:Fallback>
      <p:transition spd="slow"/>
    </mc:Fallback>
  </mc:AlternateContent>
</p:sld>
</file>

<file path=ppt/slides/slide17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1" name="文本框 429057"/>
          <p:cNvSpPr/>
          <p:nvPr/>
        </p:nvSpPr>
        <p:spPr>
          <a:xfrm>
            <a:off x="914400" y="990720"/>
            <a:ext cx="7315200" cy="27453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早在两千多年前的</a:t>
            </a:r>
            <a:r>
              <a:rPr b="1" lang="en-US" sz="2400" spc="-1" strike="noStrike">
                <a:solidFill>
                  <a:srgbClr val="000000"/>
                </a:solidFill>
                <a:latin typeface="Arial"/>
              </a:rPr>
              <a:t>《</a:t>
            </a:r>
            <a:r>
              <a:rPr b="1" lang="zh-CN" sz="2400" spc="-1" strike="noStrike">
                <a:solidFill>
                  <a:srgbClr val="000000"/>
                </a:solidFill>
                <a:latin typeface="Arial"/>
              </a:rPr>
              <a:t>素问</a:t>
            </a:r>
            <a:r>
              <a:rPr b="1" lang="en-US" sz="2400" spc="-1" strike="noStrike">
                <a:solidFill>
                  <a:srgbClr val="000000"/>
                </a:solidFill>
                <a:latin typeface="Arial"/>
              </a:rPr>
              <a:t>·</a:t>
            </a:r>
            <a:r>
              <a:rPr b="1" lang="zh-CN" sz="2400" spc="-1" strike="noStrike">
                <a:solidFill>
                  <a:srgbClr val="000000"/>
                </a:solidFill>
                <a:latin typeface="Arial"/>
              </a:rPr>
              <a:t>气厥论</a:t>
            </a:r>
            <a:r>
              <a:rPr b="1" lang="en-US" sz="2400" spc="-1" strike="noStrike">
                <a:solidFill>
                  <a:srgbClr val="000000"/>
                </a:solidFill>
                <a:latin typeface="Arial"/>
              </a:rPr>
              <a:t>》</a:t>
            </a:r>
            <a:r>
              <a:rPr b="1" lang="zh-CN" sz="2400" spc="-1" strike="noStrike">
                <a:solidFill>
                  <a:srgbClr val="000000"/>
                </a:solidFill>
                <a:latin typeface="Arial"/>
              </a:rPr>
              <a:t>中就有这样的记载：“鼻渊者，浊涕流不止也”，说明人们早就认识到鼻渊是以鼻流浊涕，量多不止为主要特征的鼻病。本病是临床上的常见、多发病，男女老幼均可患病，而以青少年多见。</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2" name="文本框 430081"/>
          <p:cNvSpPr/>
          <p:nvPr/>
        </p:nvSpPr>
        <p:spPr>
          <a:xfrm>
            <a:off x="762120" y="990720"/>
            <a:ext cx="7772400" cy="4555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鼻炎症状主要有鼻塞，流涕，打喷嚏，头痛，头昏等，但仅靠这些鼻炎症状是不能诊断鼻炎的，还要靠耳鼻喉科医生进行详细的检查，因为自己感觉是鼻炎，其实可能是鼻息肉，鼻中隔弯曲，鼻窦炎等</a:t>
            </a:r>
            <a:r>
              <a:rPr b="1" lang="en-US" sz="2400" spc="-1" strike="noStrike">
                <a:solidFill>
                  <a:srgbClr val="000000"/>
                </a:solidFill>
                <a:latin typeface="Arial"/>
              </a:rPr>
              <a:t>.</a:t>
            </a:r>
            <a:endParaRPr b="0" lang="en-US" sz="2400" spc="-1" strike="noStrike">
              <a:solidFill>
                <a:srgbClr val="000000"/>
              </a:solidFill>
              <a:latin typeface="Arial"/>
            </a:endParaRPr>
          </a:p>
          <a:p>
            <a:pPr>
              <a:lnSpc>
                <a:spcPct val="135000"/>
              </a:lnSpc>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从发病的急缓及病程的长短来说，可分为急性鼻炎和慢性鼻炎。此外，有一些鼻炎，虽发病缓慢，病程持续较长，但有特定的致病原因，因而便有特定的名称，如变态反应性鼻炎</a:t>
            </a:r>
            <a:r>
              <a:rPr b="1" lang="en-US" sz="2400" spc="-1" strike="noStrike">
                <a:solidFill>
                  <a:srgbClr val="000000"/>
                </a:solidFill>
                <a:latin typeface="Arial"/>
              </a:rPr>
              <a:t>(</a:t>
            </a:r>
            <a:r>
              <a:rPr b="1" lang="zh-CN" sz="2400" spc="-1" strike="noStrike">
                <a:solidFill>
                  <a:srgbClr val="000000"/>
                </a:solidFill>
                <a:latin typeface="Arial"/>
              </a:rPr>
              <a:t>亦即过敏性鼻炎</a:t>
            </a:r>
            <a:r>
              <a:rPr b="1" lang="en-US" sz="2400" spc="-1" strike="noStrike">
                <a:solidFill>
                  <a:srgbClr val="000000"/>
                </a:solidFill>
                <a:latin typeface="Arial"/>
              </a:rPr>
              <a:t>)</a:t>
            </a:r>
            <a:r>
              <a:rPr b="1" lang="zh-CN" sz="2400" spc="-1" strike="noStrike">
                <a:solidFill>
                  <a:srgbClr val="000000"/>
                </a:solidFill>
                <a:latin typeface="Arial"/>
              </a:rPr>
              <a:t>、药物性鼻炎等</a:t>
            </a:r>
            <a:r>
              <a:rPr b="1" lang="en-US" sz="2400" spc="-1" strike="noStrike">
                <a:solidFill>
                  <a:srgbClr val="000000"/>
                </a:solidFill>
                <a:latin typeface="Arial"/>
              </a:rPr>
              <a:t>.</a:t>
            </a:r>
            <a:r>
              <a:rPr b="0" lang="en-US" sz="1800" spc="-1" strike="noStrike">
                <a:solidFill>
                  <a:srgbClr val="000000"/>
                </a:solidFill>
                <a:latin typeface="Arial"/>
              </a:rPr>
              <a:t> </a:t>
            </a:r>
            <a:br>
              <a:rPr sz="1800"/>
            </a:b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文本框 41987"/>
          <p:cNvSpPr/>
          <p:nvPr/>
        </p:nvSpPr>
        <p:spPr>
          <a:xfrm>
            <a:off x="609480" y="1371600"/>
            <a:ext cx="7620120" cy="3867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ea typeface="PMingLiU"/>
              </a:rPr>
              <a:t>科学的生命在于创新，中医药的发展也在于创新。李氏厘正了旧本草的许多谬误，如南星、虎掌本是一物，而</a:t>
            </a:r>
            <a:r>
              <a:rPr b="0" lang="en-US" sz="2400" spc="-1" strike="noStrike">
                <a:solidFill>
                  <a:srgbClr val="000000"/>
                </a:solidFill>
                <a:latin typeface="Arial"/>
                <a:ea typeface="PMingLiU"/>
              </a:rPr>
              <a:t>《</a:t>
            </a:r>
            <a:r>
              <a:rPr b="0" lang="zh-CN" sz="2400" spc="-1" strike="noStrike">
                <a:solidFill>
                  <a:srgbClr val="000000"/>
                </a:solidFill>
                <a:latin typeface="Arial"/>
                <a:ea typeface="PMingLiU"/>
              </a:rPr>
              <a:t>开宝本草</a:t>
            </a:r>
            <a:r>
              <a:rPr b="0" lang="en-US" sz="2400" spc="-1" strike="noStrike">
                <a:solidFill>
                  <a:srgbClr val="000000"/>
                </a:solidFill>
                <a:latin typeface="Arial"/>
                <a:ea typeface="PMingLiU"/>
              </a:rPr>
              <a:t>》</a:t>
            </a:r>
            <a:r>
              <a:rPr b="0" lang="zh-CN" sz="2400" spc="-1" strike="noStrike">
                <a:solidFill>
                  <a:srgbClr val="000000"/>
                </a:solidFill>
                <a:latin typeface="Arial"/>
                <a:ea typeface="PMingLiU"/>
              </a:rPr>
              <a:t>却误分为二；泽漆、大戟原是二物，不少本草却合而为一。</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ea typeface="PMingLiU"/>
              </a:rPr>
              <a:t>李氏还在实践中发现了许多药物的新功能、新特点，如</a:t>
            </a:r>
            <a:r>
              <a:rPr b="0" lang="zh-CN" sz="2400" spc="-1" strike="noStrike" u="sng">
                <a:solidFill>
                  <a:srgbClr val="666699"/>
                </a:solidFill>
                <a:uFillTx/>
                <a:latin typeface="Arial"/>
                <a:ea typeface="PMingLiU"/>
              </a:rPr>
              <a:t>曼陀罗花</a:t>
            </a:r>
            <a:r>
              <a:rPr b="0" lang="zh-CN" sz="2400" spc="-1" strike="noStrike">
                <a:solidFill>
                  <a:srgbClr val="000000"/>
                </a:solidFill>
                <a:latin typeface="Arial"/>
                <a:ea typeface="PMingLiU"/>
              </a:rPr>
              <a:t>用于麻醉，</a:t>
            </a:r>
            <a:r>
              <a:rPr b="0" lang="zh-CN" sz="2400" spc="-1" strike="noStrike" u="sng">
                <a:solidFill>
                  <a:srgbClr val="666699"/>
                </a:solidFill>
                <a:uFillTx/>
                <a:latin typeface="Arial"/>
                <a:ea typeface="PMingLiU"/>
              </a:rPr>
              <a:t>半边莲</a:t>
            </a:r>
            <a:r>
              <a:rPr b="0" lang="zh-CN" sz="2400" spc="-1" strike="noStrike">
                <a:solidFill>
                  <a:srgbClr val="000000"/>
                </a:solidFill>
                <a:latin typeface="Arial"/>
                <a:ea typeface="PMingLiU"/>
              </a:rPr>
              <a:t>治蛇咬，</a:t>
            </a:r>
            <a:r>
              <a:rPr b="0" lang="zh-CN" sz="2400" spc="-1" strike="noStrike" u="sng">
                <a:solidFill>
                  <a:srgbClr val="666699"/>
                </a:solidFill>
                <a:uFillTx/>
                <a:latin typeface="Arial"/>
                <a:ea typeface="PMingLiU"/>
              </a:rPr>
              <a:t>土茯苓</a:t>
            </a:r>
            <a:r>
              <a:rPr b="0" lang="zh-CN" sz="2400" spc="-1" strike="noStrike">
                <a:solidFill>
                  <a:srgbClr val="000000"/>
                </a:solidFill>
                <a:latin typeface="Arial"/>
                <a:ea typeface="PMingLiU"/>
              </a:rPr>
              <a:t>疗梅毒，</a:t>
            </a:r>
            <a:r>
              <a:rPr b="0" lang="zh-CN" sz="2400" spc="-1" strike="noStrike" u="sng">
                <a:solidFill>
                  <a:srgbClr val="666699"/>
                </a:solidFill>
                <a:uFillTx/>
                <a:latin typeface="Arial"/>
                <a:ea typeface="PMingLiU"/>
              </a:rPr>
              <a:t>元胡</a:t>
            </a:r>
            <a:r>
              <a:rPr b="0" lang="zh-CN" sz="2400" spc="-1" strike="noStrike">
                <a:solidFill>
                  <a:srgbClr val="000000"/>
                </a:solidFill>
                <a:latin typeface="Arial"/>
                <a:ea typeface="PMingLiU"/>
              </a:rPr>
              <a:t>治心痛，</a:t>
            </a:r>
            <a:r>
              <a:rPr b="0" lang="zh-CN" sz="2400" spc="-1" strike="noStrike" u="sng">
                <a:solidFill>
                  <a:srgbClr val="666699"/>
                </a:solidFill>
                <a:uFillTx/>
                <a:latin typeface="Arial"/>
                <a:ea typeface="PMingLiU"/>
              </a:rPr>
              <a:t>银花</a:t>
            </a:r>
            <a:r>
              <a:rPr b="0" lang="zh-CN" sz="2400" spc="-1" strike="noStrike">
                <a:solidFill>
                  <a:srgbClr val="666699"/>
                </a:solidFill>
                <a:latin typeface="Arial"/>
                <a:ea typeface="PMingLiU"/>
              </a:rPr>
              <a:t>可</a:t>
            </a:r>
            <a:r>
              <a:rPr b="0" lang="zh-CN" sz="2400" spc="-1" strike="noStrike">
                <a:solidFill>
                  <a:srgbClr val="000000"/>
                </a:solidFill>
                <a:latin typeface="Arial"/>
                <a:ea typeface="PMingLiU"/>
              </a:rPr>
              <a:t>退热等，均颇具创见。</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3" name="文本框 438273"/>
          <p:cNvSpPr/>
          <p:nvPr/>
        </p:nvSpPr>
        <p:spPr>
          <a:xfrm>
            <a:off x="533520" y="990720"/>
            <a:ext cx="8153280" cy="34938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5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鼻渊是临床上的一种常见、多发病，轻则仅给患者带来局部不适，重者可作为邪毒之源而引发邻近组织及全身病变。因此应积极治疗，平时更要注意预防。 </a:t>
            </a:r>
            <a:br>
              <a:rPr sz="2400"/>
            </a:br>
            <a:r>
              <a:rPr b="1" lang="en-US" sz="2400" spc="-1" strike="noStrike">
                <a:solidFill>
                  <a:srgbClr val="000000"/>
                </a:solidFill>
                <a:latin typeface="Arial"/>
              </a:rPr>
              <a:t>1</a:t>
            </a:r>
            <a:r>
              <a:rPr b="1" lang="zh-CN" sz="2400" spc="-1" strike="noStrike">
                <a:solidFill>
                  <a:srgbClr val="000000"/>
                </a:solidFill>
                <a:latin typeface="Arial"/>
              </a:rPr>
              <a:t>．积极锻炼身体，增强体质，预防感冒。 </a:t>
            </a:r>
            <a:br>
              <a:rPr sz="2400"/>
            </a:br>
            <a:r>
              <a:rPr b="1" lang="en-US" sz="2400" spc="-1" strike="noStrike">
                <a:solidFill>
                  <a:srgbClr val="000000"/>
                </a:solidFill>
                <a:latin typeface="Arial"/>
              </a:rPr>
              <a:t>2</a:t>
            </a:r>
            <a:r>
              <a:rPr b="1" lang="zh-CN" sz="2400" spc="-1" strike="noStrike">
                <a:solidFill>
                  <a:srgbClr val="000000"/>
                </a:solidFill>
                <a:latin typeface="Arial"/>
              </a:rPr>
              <a:t>．注意劳逸结合，不要过度劳累而使身体抗病能力下降。 </a:t>
            </a:r>
            <a:br>
              <a:rPr sz="2400"/>
            </a:br>
            <a:r>
              <a:rPr b="1" lang="en-US" sz="2400" spc="-1" strike="noStrike">
                <a:solidFill>
                  <a:srgbClr val="000000"/>
                </a:solidFill>
                <a:latin typeface="Arial"/>
              </a:rPr>
              <a:t>3</a:t>
            </a:r>
            <a:r>
              <a:rPr b="1" lang="zh-CN" sz="2400" spc="-1" strike="noStrike">
                <a:solidFill>
                  <a:srgbClr val="000000"/>
                </a:solidFill>
                <a:latin typeface="Arial"/>
              </a:rPr>
              <a:t>．积极治疗邻近组织器官病变，</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4" name="PlaceHolder 1"/>
          <p:cNvSpPr>
            <a:spLocks noGrp="1"/>
          </p:cNvSpPr>
          <p:nvPr>
            <p:ph type="title"/>
          </p:nvPr>
        </p:nvSpPr>
        <p:spPr>
          <a:xfrm>
            <a:off x="990720" y="544680"/>
            <a:ext cx="3124080" cy="113328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i="1" lang="zh-CN" sz="4400" spc="-1" strike="noStrike">
                <a:solidFill>
                  <a:srgbClr val="000000"/>
                </a:solidFill>
                <a:latin typeface="Arial"/>
              </a:rPr>
              <a:t>辛 夷</a:t>
            </a:r>
            <a:endParaRPr b="0" lang="en-US" sz="4400" spc="-1" strike="noStrike">
              <a:solidFill>
                <a:srgbClr val="000000"/>
              </a:solidFill>
              <a:latin typeface="Arial"/>
            </a:endParaRPr>
          </a:p>
        </p:txBody>
      </p:sp>
      <p:pic>
        <p:nvPicPr>
          <p:cNvPr id="425" name="图片 440322" descr="xinyi02"/>
          <p:cNvPicPr/>
          <p:nvPr/>
        </p:nvPicPr>
        <p:blipFill>
          <a:blip r:embed="rId1"/>
          <a:stretch/>
        </p:blipFill>
        <p:spPr>
          <a:xfrm>
            <a:off x="762120" y="1371600"/>
            <a:ext cx="3705120" cy="4495680"/>
          </a:xfrm>
          <a:prstGeom prst="rect">
            <a:avLst/>
          </a:prstGeom>
          <a:ln w="0">
            <a:noFill/>
          </a:ln>
        </p:spPr>
      </p:pic>
      <p:pic>
        <p:nvPicPr>
          <p:cNvPr id="426" name="图片 440323" descr="xinyi3"/>
          <p:cNvPicPr/>
          <p:nvPr/>
        </p:nvPicPr>
        <p:blipFill>
          <a:blip r:embed="rId2"/>
          <a:stretch/>
        </p:blipFill>
        <p:spPr>
          <a:xfrm>
            <a:off x="4876920" y="4343400"/>
            <a:ext cx="3733560" cy="2085840"/>
          </a:xfrm>
          <a:prstGeom prst="rect">
            <a:avLst/>
          </a:prstGeom>
          <a:ln w="0">
            <a:noFill/>
          </a:ln>
        </p:spPr>
      </p:pic>
      <p:sp>
        <p:nvSpPr>
          <p:cNvPr id="427" name="PlaceHolder 2"/>
          <p:cNvSpPr>
            <a:spLocks noGrp="1"/>
          </p:cNvSpPr>
          <p:nvPr>
            <p:ph/>
          </p:nvPr>
        </p:nvSpPr>
        <p:spPr>
          <a:xfrm>
            <a:off x="4800600" y="685440"/>
            <a:ext cx="3733920" cy="3505320"/>
          </a:xfrm>
          <a:prstGeom prst="rect">
            <a:avLst/>
          </a:prstGeom>
          <a:gradFill rotWithShape="0">
            <a:gsLst>
              <a:gs pos="0">
                <a:srgbClr val="99ccff"/>
              </a:gs>
              <a:gs pos="100000">
                <a:srgbClr val="ffffff"/>
              </a:gs>
            </a:gsLst>
            <a:lin ang="5400000"/>
          </a:gradFill>
          <a:ln w="57240">
            <a:solidFill>
              <a:srgbClr val="cc66ff"/>
            </a:solidFill>
            <a:miter/>
          </a:ln>
        </p:spPr>
        <p:txBody>
          <a:bodyPr anchor="t">
            <a:normAutofit/>
          </a:bodyPr>
          <a:p>
            <a:pPr marL="343080" indent="-343080">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来源：</a:t>
            </a:r>
            <a:endParaRPr b="0" lang="en-US" sz="3200" spc="-1" strike="noStrike">
              <a:solidFill>
                <a:srgbClr val="000000"/>
              </a:solidFill>
              <a:latin typeface="Arial"/>
            </a:endParaRPr>
          </a:p>
          <a:p>
            <a:pPr marL="343080" indent="-343080">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   </a:t>
            </a:r>
            <a:r>
              <a:rPr b="0" lang="zh-CN" sz="3200" spc="-1" strike="noStrike">
                <a:solidFill>
                  <a:srgbClr val="000000"/>
                </a:solidFill>
                <a:latin typeface="Arial"/>
              </a:rPr>
              <a:t>木兰科植物望春花、玉兰或武当玉兰的花蕾。 </a:t>
            </a:r>
            <a:endParaRPr b="0" lang="en-US" sz="3200" spc="-1" strike="noStrike">
              <a:solidFill>
                <a:srgbClr val="000000"/>
              </a:solidFill>
              <a:latin typeface="Arial"/>
            </a:endParaRPr>
          </a:p>
          <a:p>
            <a:pPr marL="343080" indent="-343080">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       </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34" dur="indefinite" restart="never" nodeType="tmRoot">
          <p:childTnLst>
            <p:seq>
              <p:cTn id="35" dur="indefinite" nodeType="mainSeq">
                <p:childTnLst>
                  <p:par>
                    <p:cTn id="36" nodeType="clickEffect" fill="hold">
                      <p:stCondLst>
                        <p:cond delay="0"/>
                      </p:stCondLst>
                      <p:childTnLst>
                        <p:par>
                          <p:cTn id="37" nodeType="withEffect" fill="hold">
                            <p:stCondLst>
                              <p:cond delay="0"/>
                            </p:stCondLst>
                            <p:childTnLst>
                              <p:par>
                                <p:cTn id="38" nodeType="afterEffect" fill="hold" presetClass="entr" presetID="6" presetSubtype="32">
                                  <p:stCondLst>
                                    <p:cond delay="0"/>
                                  </p:stCondLst>
                                  <p:childTnLst>
                                    <p:set>
                                      <p:cBhvr>
                                        <p:cTn id="39" dur="1" fill="hold">
                                          <p:stCondLst>
                                            <p:cond delay="0"/>
                                          </p:stCondLst>
                                        </p:cTn>
                                        <p:tgtEl>
                                          <p:spTgt spid="424"/>
                                        </p:tgtEl>
                                        <p:attrNameLst>
                                          <p:attrName>style.visibility</p:attrName>
                                        </p:attrNameLst>
                                      </p:cBhvr>
                                      <p:to>
                                        <p:strVal val="visible"/>
                                      </p:to>
                                    </p:set>
                                    <p:animEffect filter="circle(out)" transition="in">
                                      <p:cBhvr additive="repl">
                                        <p:cTn id="40" dur="500"/>
                                        <p:tgtEl>
                                          <p:spTgt spid="424"/>
                                        </p:tgtEl>
                                      </p:cBhvr>
                                    </p:animEffect>
                                  </p:childTnLst>
                                </p:cTn>
                              </p:par>
                            </p:childTnLst>
                          </p:cTn>
                        </p:par>
                        <p:par>
                          <p:cTn id="41" nodeType="afterEffect" fill="hold">
                            <p:stCondLst>
                              <p:cond delay="500"/>
                            </p:stCondLst>
                            <p:childTnLst>
                              <p:par>
                                <p:cTn id="42" nodeType="afterEffect" fill="hold" presetClass="entr" presetID="6" presetSubtype="32">
                                  <p:stCondLst>
                                    <p:cond delay="0"/>
                                  </p:stCondLst>
                                  <p:childTnLst>
                                    <p:set>
                                      <p:cBhvr>
                                        <p:cTn id="43" dur="1" fill="hold">
                                          <p:stCondLst>
                                            <p:cond delay="0"/>
                                          </p:stCondLst>
                                        </p:cTn>
                                        <p:tgtEl>
                                          <p:spTgt spid="426"/>
                                        </p:tgtEl>
                                        <p:attrNameLst>
                                          <p:attrName>style.visibility</p:attrName>
                                        </p:attrNameLst>
                                      </p:cBhvr>
                                      <p:to>
                                        <p:strVal val="visible"/>
                                      </p:to>
                                    </p:set>
                                    <p:animEffect filter="circle(out)" transition="in">
                                      <p:cBhvr additive="repl">
                                        <p:cTn id="44" dur="500"/>
                                        <p:tgtEl>
                                          <p:spTgt spid="426"/>
                                        </p:tgtEl>
                                      </p:cBhvr>
                                    </p:animEffect>
                                  </p:childTnLst>
                                </p:cTn>
                              </p:par>
                            </p:childTnLst>
                          </p:cTn>
                        </p:par>
                      </p:childTnLst>
                    </p:cTn>
                  </p:par>
                  <p:par>
                    <p:cTn id="45" nodeType="clickEffect" fill="hold">
                      <p:stCondLst>
                        <p:cond delay="indefinite"/>
                      </p:stCondLst>
                      <p:childTnLst>
                        <p:par>
                          <p:cTn id="46" nodeType="withEffect" fill="hold">
                            <p:stCondLst>
                              <p:cond delay="0"/>
                            </p:stCondLst>
                            <p:childTnLst>
                              <p:par>
                                <p:cTn id="47" nodeType="clickEffect" fill="hold" presetClass="entr" presetID="6" presetSubtype="32">
                                  <p:stCondLst>
                                    <p:cond delay="0"/>
                                  </p:stCondLst>
                                  <p:childTnLst>
                                    <p:set>
                                      <p:cBhvr>
                                        <p:cTn id="48" dur="1" fill="hold">
                                          <p:stCondLst>
                                            <p:cond delay="0"/>
                                          </p:stCondLst>
                                        </p:cTn>
                                        <p:tgtEl>
                                          <p:spTgt spid="427"/>
                                        </p:tgtEl>
                                        <p:attrNameLst>
                                          <p:attrName>style.visibility</p:attrName>
                                        </p:attrNameLst>
                                      </p:cBhvr>
                                      <p:to>
                                        <p:strVal val="visible"/>
                                      </p:to>
                                    </p:set>
                                    <p:animEffect filter="circle(out)" transition="in">
                                      <p:cBhvr additive="repl">
                                        <p:cTn id="49" dur="500"/>
                                        <p:tgtEl>
                                          <p:spTgt spid="427"/>
                                        </p:tgtEl>
                                      </p:cBhvr>
                                    </p:animEffect>
                                  </p:childTnLst>
                                </p:cTn>
                              </p:par>
                            </p:childTnLst>
                          </p:cTn>
                        </p:par>
                      </p:childTnLst>
                    </p:cTn>
                  </p:par>
                  <p:par>
                    <p:cTn id="50" nodeType="clickEffect" fill="hold">
                      <p:stCondLst>
                        <p:cond delay="indefinite"/>
                      </p:stCondLst>
                      <p:childTnLst>
                        <p:par>
                          <p:cTn id="51" nodeType="withEffect" fill="hold">
                            <p:stCondLst>
                              <p:cond delay="0"/>
                            </p:stCondLst>
                            <p:childTnLst>
                              <p:par>
                                <p:cTn id="52" nodeType="clickEffect" fill="hold" presetClass="entr" presetID="6" presetSubtype="32">
                                  <p:stCondLst>
                                    <p:cond delay="0"/>
                                  </p:stCondLst>
                                  <p:childTnLst>
                                    <p:set>
                                      <p:cBhvr>
                                        <p:cTn id="53" dur="1" fill="hold">
                                          <p:stCondLst>
                                            <p:cond delay="0"/>
                                          </p:stCondLst>
                                        </p:cTn>
                                        <p:tgtEl>
                                          <p:spTgt spid="427">
                                            <p:txEl>
                                              <p:pRg st="0" end="0"/>
                                            </p:txEl>
                                          </p:spTgt>
                                        </p:tgtEl>
                                        <p:attrNameLst>
                                          <p:attrName>style.visibility</p:attrName>
                                        </p:attrNameLst>
                                      </p:cBhvr>
                                      <p:to>
                                        <p:strVal val="visible"/>
                                      </p:to>
                                    </p:set>
                                    <p:animEffect filter="circle(out)" transition="in">
                                      <p:cBhvr additive="repl">
                                        <p:cTn id="54" dur="500"/>
                                        <p:tgtEl>
                                          <p:spTgt spid="427">
                                            <p:txEl>
                                              <p:pRg st="0" end="0"/>
                                            </p:txEl>
                                          </p:spTgt>
                                        </p:tgtEl>
                                      </p:cBhvr>
                                    </p:animEffect>
                                  </p:childTnLst>
                                </p:cTn>
                              </p:par>
                            </p:childTnLst>
                          </p:cTn>
                        </p:par>
                      </p:childTnLst>
                    </p:cTn>
                  </p:par>
                  <p:par>
                    <p:cTn id="55" nodeType="clickEffect" fill="hold">
                      <p:stCondLst>
                        <p:cond delay="indefinite"/>
                      </p:stCondLst>
                      <p:childTnLst>
                        <p:par>
                          <p:cTn id="56" nodeType="withEffect" fill="hold">
                            <p:stCondLst>
                              <p:cond delay="0"/>
                            </p:stCondLst>
                            <p:childTnLst>
                              <p:par>
                                <p:cTn id="57" nodeType="clickEffect" fill="hold" presetClass="entr" presetID="6" presetSubtype="32">
                                  <p:stCondLst>
                                    <p:cond delay="0"/>
                                  </p:stCondLst>
                                  <p:childTnLst>
                                    <p:set>
                                      <p:cBhvr>
                                        <p:cTn id="58" dur="1" fill="hold">
                                          <p:stCondLst>
                                            <p:cond delay="0"/>
                                          </p:stCondLst>
                                        </p:cTn>
                                        <p:tgtEl>
                                          <p:spTgt spid="427">
                                            <p:txEl>
                                              <p:pRg st="1" end="1"/>
                                            </p:txEl>
                                          </p:spTgt>
                                        </p:tgtEl>
                                        <p:attrNameLst>
                                          <p:attrName>style.visibility</p:attrName>
                                        </p:attrNameLst>
                                      </p:cBhvr>
                                      <p:to>
                                        <p:strVal val="visible"/>
                                      </p:to>
                                    </p:set>
                                    <p:animEffect filter="circle(out)" transition="in">
                                      <p:cBhvr additive="repl">
                                        <p:cTn id="59" dur="500"/>
                                        <p:tgtEl>
                                          <p:spTgt spid="427">
                                            <p:txEl>
                                              <p:pRg st="1" end="1"/>
                                            </p:txEl>
                                          </p:spTgt>
                                        </p:tgtEl>
                                      </p:cBhvr>
                                    </p:animEffect>
                                  </p:childTnLst>
                                </p:cTn>
                              </p:par>
                            </p:childTnLst>
                          </p:cTn>
                        </p:par>
                      </p:childTnLst>
                    </p:cTn>
                  </p:par>
                  <p:par>
                    <p:cTn id="60" nodeType="clickEffect" fill="hold">
                      <p:stCondLst>
                        <p:cond delay="indefinite"/>
                      </p:stCondLst>
                      <p:childTnLst>
                        <p:par>
                          <p:cTn id="61" nodeType="withEffect" fill="hold">
                            <p:stCondLst>
                              <p:cond delay="0"/>
                            </p:stCondLst>
                            <p:childTnLst>
                              <p:par>
                                <p:cTn id="62" nodeType="clickEffect" fill="hold" presetClass="entr" presetID="6" presetSubtype="32">
                                  <p:stCondLst>
                                    <p:cond delay="0"/>
                                  </p:stCondLst>
                                  <p:childTnLst>
                                    <p:set>
                                      <p:cBhvr>
                                        <p:cTn id="63" dur="1" fill="hold">
                                          <p:stCondLst>
                                            <p:cond delay="0"/>
                                          </p:stCondLst>
                                        </p:cTn>
                                        <p:tgtEl>
                                          <p:spTgt spid="427">
                                            <p:txEl>
                                              <p:pRg st="2" end="2"/>
                                            </p:txEl>
                                          </p:spTgt>
                                        </p:tgtEl>
                                        <p:attrNameLst>
                                          <p:attrName>style.visibility</p:attrName>
                                        </p:attrNameLst>
                                      </p:cBhvr>
                                      <p:to>
                                        <p:strVal val="visible"/>
                                      </p:to>
                                    </p:set>
                                    <p:animEffect filter="circle(out)" transition="in">
                                      <p:cBhvr additive="repl">
                                        <p:cTn id="64" dur="500"/>
                                        <p:tgtEl>
                                          <p:spTgt spid="427">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28" name="图片 441345" descr="news_20051013193537"/>
          <p:cNvPicPr/>
          <p:nvPr/>
        </p:nvPicPr>
        <p:blipFill>
          <a:blip r:embed="rId1"/>
          <a:stretch/>
        </p:blipFill>
        <p:spPr>
          <a:xfrm>
            <a:off x="0" y="0"/>
            <a:ext cx="9144000" cy="6858000"/>
          </a:xfrm>
          <a:prstGeom prst="rect">
            <a:avLst/>
          </a:prstGeom>
          <a:ln w="0">
            <a:noFill/>
          </a:ln>
        </p:spPr>
      </p:pic>
    </p:spTree>
  </p:cSld>
  <mc:AlternateContent>
    <mc:Choice Requires="p14">
      <p:transition spd="slow" p14:dur="2000"/>
    </mc:Choice>
    <mc:Fallback>
      <p:transition spd="slow"/>
    </mc:Fallback>
  </mc:AlternateContent>
</p:sld>
</file>

<file path=ppt/slides/slide18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9" name="PlaceHolder 1"/>
          <p:cNvSpPr>
            <a:spLocks noGrp="1"/>
          </p:cNvSpPr>
          <p:nvPr>
            <p:ph/>
          </p:nvPr>
        </p:nvSpPr>
        <p:spPr>
          <a:xfrm>
            <a:off x="761760" y="761760"/>
            <a:ext cx="7692840" cy="3724200"/>
          </a:xfrm>
          <a:prstGeom prst="rect">
            <a:avLst/>
          </a:prstGeom>
          <a:noFill/>
          <a:ln w="0">
            <a:noFill/>
          </a:ln>
        </p:spPr>
        <p:txBody>
          <a:bodyPr anchor="t">
            <a:normAutofit/>
          </a:bodyPr>
          <a:p>
            <a:pPr marL="343080" indent="-343080">
              <a:lnSpc>
                <a:spcPct val="14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性味</a:t>
            </a:r>
            <a:r>
              <a:rPr b="1" lang="en-US" sz="3200" spc="-1" strike="noStrike">
                <a:solidFill>
                  <a:srgbClr val="000000"/>
                </a:solidFill>
                <a:latin typeface="Arial"/>
              </a:rPr>
              <a:t>:</a:t>
            </a:r>
            <a:r>
              <a:rPr b="1" lang="zh-CN" sz="3200" spc="-1" strike="noStrike">
                <a:solidFill>
                  <a:srgbClr val="000000"/>
                </a:solidFill>
                <a:latin typeface="Arial"/>
              </a:rPr>
              <a:t>辛、温。归肺、胃经。</a:t>
            </a:r>
            <a:endParaRPr b="0" lang="en-US" sz="3200" spc="-1" strike="noStrike">
              <a:solidFill>
                <a:srgbClr val="000000"/>
              </a:solidFill>
              <a:latin typeface="Arial"/>
            </a:endParaRPr>
          </a:p>
          <a:p>
            <a:pPr marL="343080" indent="-343080">
              <a:lnSpc>
                <a:spcPct val="14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功效</a:t>
            </a:r>
            <a:r>
              <a:rPr b="1" lang="zh-CN" sz="3200" spc="-1" strike="noStrike">
                <a:solidFill>
                  <a:srgbClr val="000000"/>
                </a:solidFill>
                <a:latin typeface="Arial"/>
              </a:rPr>
              <a:t>：发散风寒，宣通鼻窍</a:t>
            </a:r>
            <a:endParaRPr b="0" lang="en-US" sz="3200" spc="-1" strike="noStrike">
              <a:solidFill>
                <a:srgbClr val="000000"/>
              </a:solidFill>
              <a:latin typeface="Arial"/>
            </a:endParaRPr>
          </a:p>
          <a:p>
            <a:pPr marL="343080" indent="-343080">
              <a:lnSpc>
                <a:spcPct val="14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应用</a:t>
            </a:r>
            <a:endParaRPr b="0" lang="en-US" sz="3200" spc="-1" strike="noStrike">
              <a:solidFill>
                <a:srgbClr val="000000"/>
              </a:solidFill>
              <a:latin typeface="Arial"/>
            </a:endParaRPr>
          </a:p>
          <a:p>
            <a:pPr marL="343080" indent="-343080">
              <a:lnSpc>
                <a:spcPct val="145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    </a:t>
            </a:r>
            <a:r>
              <a:rPr b="1" lang="en-US" sz="3200" spc="-1" strike="noStrike">
                <a:solidFill>
                  <a:srgbClr val="000000"/>
                </a:solidFill>
                <a:latin typeface="Arial"/>
              </a:rPr>
              <a:t>……</a:t>
            </a:r>
            <a:endParaRPr b="0" lang="en-US" sz="3200" spc="-1" strike="noStrike">
              <a:solidFill>
                <a:srgbClr val="000000"/>
              </a:solidFill>
              <a:latin typeface="Arial"/>
            </a:endParaRPr>
          </a:p>
        </p:txBody>
      </p:sp>
      <p:sp>
        <p:nvSpPr>
          <p:cNvPr id="430" name="矩形 442370"/>
          <p:cNvSpPr/>
          <p:nvPr/>
        </p:nvSpPr>
        <p:spPr>
          <a:xfrm>
            <a:off x="1143000" y="4572000"/>
            <a:ext cx="4419720" cy="1066680"/>
          </a:xfrm>
          <a:prstGeom prst="rect">
            <a:avLst/>
          </a:prstGeom>
          <a:noFill/>
          <a:ln w="0">
            <a:noFill/>
          </a:ln>
        </p:spPr>
        <p:style>
          <a:lnRef idx="0"/>
          <a:fillRef idx="0"/>
          <a:effectRef idx="0"/>
          <a:fontRef idx="minor"/>
        </p:style>
        <p:txBody>
          <a:bodyPr lIns="90000" rIns="90000" tIns="46800" bIns="46800" anchor="t">
            <a:noAutofit/>
          </a:bodyPr>
          <a:p>
            <a:pPr marL="343080" indent="-343080">
              <a:lnSpc>
                <a:spcPct val="125000"/>
              </a:lnSpc>
              <a:spcBef>
                <a:spcPts val="601"/>
              </a:spcBef>
              <a:buSzPct val="100000"/>
              <a:buBlip>
                <a:blip r:embed="rId1"/>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煎服， </a:t>
            </a:r>
            <a:r>
              <a:rPr b="1" lang="en-US" sz="2400" spc="-1" strike="noStrike">
                <a:solidFill>
                  <a:srgbClr val="000000"/>
                </a:solidFill>
                <a:latin typeface="Arial"/>
              </a:rPr>
              <a:t>3</a:t>
            </a:r>
            <a:r>
              <a:rPr b="1" lang="zh-CN" sz="2400" spc="-1" strike="noStrike">
                <a:solidFill>
                  <a:srgbClr val="000000"/>
                </a:solidFill>
                <a:latin typeface="Arial"/>
              </a:rPr>
              <a:t>～</a:t>
            </a:r>
            <a:r>
              <a:rPr b="1" lang="en-US" sz="2400" spc="-1" strike="noStrike">
                <a:solidFill>
                  <a:srgbClr val="000000"/>
                </a:solidFill>
                <a:latin typeface="Arial"/>
              </a:rPr>
              <a:t>9g</a:t>
            </a:r>
            <a:r>
              <a:rPr b="1" lang="zh-CN" sz="2400" spc="-1" strike="noStrike">
                <a:solidFill>
                  <a:srgbClr val="000000"/>
                </a:solidFill>
                <a:latin typeface="Arial"/>
              </a:rPr>
              <a:t>。</a:t>
            </a:r>
            <a:endParaRPr b="0" lang="en-US" sz="2400" spc="-1" strike="noStrike">
              <a:solidFill>
                <a:srgbClr val="000000"/>
              </a:solidFill>
              <a:latin typeface="Arial"/>
            </a:endParaRPr>
          </a:p>
          <a:p>
            <a:pPr marL="343080" indent="-343080">
              <a:lnSpc>
                <a:spcPct val="125000"/>
              </a:lnSpc>
              <a:spcBef>
                <a:spcPts val="601"/>
              </a:spcBef>
              <a:buSzPct val="100000"/>
              <a:buBlip>
                <a:blip r:embed="rId2"/>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入汤剂宜用纱布包煎。</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1" name="文本框 443393"/>
          <p:cNvSpPr/>
          <p:nvPr/>
        </p:nvSpPr>
        <p:spPr>
          <a:xfrm>
            <a:off x="1371600" y="1600200"/>
            <a:ext cx="6095880" cy="21686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33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0000"/>
                </a:solidFill>
                <a:latin typeface="Arial"/>
                <a:ea typeface="隶书"/>
              </a:rPr>
              <a:t>治法举例</a:t>
            </a:r>
            <a:endParaRPr b="0" lang="en-US" sz="5400" spc="-1" strike="noStrike">
              <a:solidFill>
                <a:srgbClr val="000000"/>
              </a:solidFill>
              <a:latin typeface="Arial"/>
            </a:endParaRPr>
          </a:p>
          <a:p>
            <a:pPr>
              <a:spcBef>
                <a:spcPts val="337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5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2" name="PlaceHolder 1"/>
          <p:cNvSpPr>
            <a:spLocks noGrp="1"/>
          </p:cNvSpPr>
          <p:nvPr>
            <p:ph type="title"/>
          </p:nvPr>
        </p:nvSpPr>
        <p:spPr>
          <a:xfrm>
            <a:off x="1752120" y="1295280"/>
            <a:ext cx="5064120" cy="121608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5100" spc="-1" strike="noStrike">
                <a:solidFill>
                  <a:srgbClr val="000000"/>
                </a:solidFill>
                <a:latin typeface="隶书"/>
                <a:ea typeface="隶书"/>
              </a:rPr>
              <a:t>下法</a:t>
            </a:r>
            <a:endParaRPr b="0" lang="en-US" sz="5100" spc="-1" strike="noStrike">
              <a:solidFill>
                <a:srgbClr val="000000"/>
              </a:solidFill>
              <a:latin typeface="Arial"/>
            </a:endParaRPr>
          </a:p>
        </p:txBody>
      </p:sp>
      <p:grpSp>
        <p:nvGrpSpPr>
          <p:cNvPr id="433" name="组合 444418"/>
          <p:cNvGrpSpPr/>
          <p:nvPr/>
        </p:nvGrpSpPr>
        <p:grpSpPr>
          <a:xfrm>
            <a:off x="609480" y="3200400"/>
            <a:ext cx="8135640" cy="1441440"/>
            <a:chOff x="609480" y="3200400"/>
            <a:chExt cx="8135640" cy="1441440"/>
          </a:xfrm>
        </p:grpSpPr>
        <p:sp>
          <p:nvSpPr>
            <p:cNvPr id="434" name="圆角矩形 444419"/>
            <p:cNvSpPr/>
            <p:nvPr/>
          </p:nvSpPr>
          <p:spPr>
            <a:xfrm>
              <a:off x="609480" y="3200400"/>
              <a:ext cx="7964640" cy="1441440"/>
            </a:xfrm>
            <a:custGeom>
              <a:avLst/>
              <a:gdLst/>
              <a:ahLst/>
              <a:rect l="l" t="t" r="r" b="b"/>
              <a:pathLst>
                <a:path w="119326" h="21600">
                  <a:moveTo>
                    <a:pt x="3600" y="0"/>
                  </a:moveTo>
                  <a:arcTo wR="3600" hR="3600" stAng="16200000" swAng="-5400000"/>
                  <a:lnTo>
                    <a:pt x="0" y="18000"/>
                  </a:lnTo>
                  <a:arcTo wR="3600" hR="3600" stAng="10800000" swAng="-5400000"/>
                  <a:lnTo>
                    <a:pt x="115726" y="21600"/>
                  </a:lnTo>
                  <a:arcTo wR="94126" hR="3600" stAng="5400000" swAng="5400000"/>
                  <a:lnTo>
                    <a:pt x="21600" y="3600"/>
                  </a:lnTo>
                  <a:arcTo wR="94126" hR="3600" stAng="10800000" swAng="5400000"/>
                  <a:close/>
                </a:path>
              </a:pathLst>
            </a:custGeom>
            <a:gradFill rotWithShape="0">
              <a:gsLst>
                <a:gs pos="0">
                  <a:srgbClr val="7dffff"/>
                </a:gs>
                <a:gs pos="50000">
                  <a:srgbClr val="ffffff"/>
                </a:gs>
                <a:gs pos="100000">
                  <a:srgbClr val="7dffff"/>
                </a:gs>
              </a:gsLst>
              <a:lin ang="5400000"/>
            </a:gradFill>
            <a:ln w="0">
              <a:noFill/>
            </a:ln>
            <a:effectLst>
              <a:outerShdw dist="107932" dir="18900000" blurRad="0" rotWithShape="0">
                <a:srgbClr val="00007d"/>
              </a:outerShdw>
            </a:effectLst>
          </p:spPr>
          <p:style>
            <a:lnRef idx="0"/>
            <a:fillRef idx="0"/>
            <a:effectRef idx="0"/>
            <a:fontRef idx="minor"/>
          </p:style>
        </p:sp>
        <p:sp>
          <p:nvSpPr>
            <p:cNvPr id="435" name="文本框 444420"/>
            <p:cNvSpPr/>
            <p:nvPr/>
          </p:nvSpPr>
          <p:spPr>
            <a:xfrm>
              <a:off x="780480" y="3250800"/>
              <a:ext cx="7964640" cy="1191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隶书"/>
                  <a:ea typeface="隶书"/>
                </a:rPr>
                <a:t>应用泻下药，引起腹泻 或润滑大肠，促进排便</a:t>
              </a:r>
              <a:r>
                <a:rPr b="1" lang="en-US" sz="3600" spc="-1" strike="noStrike">
                  <a:solidFill>
                    <a:srgbClr val="000000"/>
                  </a:solidFill>
                  <a:latin typeface="隶书"/>
                  <a:ea typeface="隶书"/>
                </a:rPr>
                <a:t>.</a:t>
              </a:r>
              <a:endParaRPr b="0" lang="en-US" sz="3600" spc="-1" strike="noStrike">
                <a:solidFill>
                  <a:srgbClr val="000000"/>
                </a:solidFill>
                <a:latin typeface="Arial"/>
              </a:endParaRPr>
            </a:p>
          </p:txBody>
        </p:sp>
      </p:grpSp>
    </p:spTree>
  </p:cSld>
</p:sld>
</file>

<file path=ppt/slides/slide18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436" name="组合 445441"/>
          <p:cNvGrpSpPr/>
          <p:nvPr/>
        </p:nvGrpSpPr>
        <p:grpSpPr>
          <a:xfrm>
            <a:off x="1042920" y="1052640"/>
            <a:ext cx="7849800" cy="5736240"/>
            <a:chOff x="1042920" y="1052640"/>
            <a:chExt cx="7849800" cy="5736240"/>
          </a:xfrm>
        </p:grpSpPr>
        <p:sp>
          <p:nvSpPr>
            <p:cNvPr id="437" name="圆角矩形 445442"/>
            <p:cNvSpPr/>
            <p:nvPr/>
          </p:nvSpPr>
          <p:spPr>
            <a:xfrm>
              <a:off x="1042920" y="1052640"/>
              <a:ext cx="7684920" cy="4444560"/>
            </a:xfrm>
            <a:custGeom>
              <a:avLst/>
              <a:gdLst/>
              <a:ahLst/>
              <a:rect l="l" t="t" r="r" b="b"/>
              <a:pathLst>
                <a:path w="37346" h="21600">
                  <a:moveTo>
                    <a:pt x="3600" y="0"/>
                  </a:moveTo>
                  <a:arcTo wR="3600" hR="3600" stAng="16200000" swAng="-5400000"/>
                  <a:lnTo>
                    <a:pt x="0" y="18000"/>
                  </a:lnTo>
                  <a:arcTo wR="3600" hR="3600" stAng="10800000" swAng="-5400000"/>
                  <a:lnTo>
                    <a:pt x="33746" y="21600"/>
                  </a:lnTo>
                  <a:arcTo wR="12146" hR="3600" stAng="5400000" swAng="5400000"/>
                  <a:lnTo>
                    <a:pt x="21600" y="3600"/>
                  </a:lnTo>
                  <a:arcTo wR="12146" hR="3600" stAng="10800000" swAng="5400000"/>
                  <a:close/>
                </a:path>
              </a:pathLst>
            </a:custGeom>
            <a:gradFill rotWithShape="0">
              <a:gsLst>
                <a:gs pos="0">
                  <a:srgbClr val="7dffff"/>
                </a:gs>
                <a:gs pos="50000">
                  <a:srgbClr val="ffffff"/>
                </a:gs>
                <a:gs pos="100000">
                  <a:srgbClr val="7dffff"/>
                </a:gs>
              </a:gsLst>
              <a:lin ang="5400000"/>
            </a:gradFill>
            <a:ln w="0">
              <a:noFill/>
            </a:ln>
            <a:effectLst>
              <a:outerShdw dist="107932" dir="18900000" blurRad="0" rotWithShape="0">
                <a:srgbClr val="00007d"/>
              </a:outerShdw>
            </a:effectLst>
          </p:spPr>
          <p:style>
            <a:lnRef idx="0"/>
            <a:fillRef idx="0"/>
            <a:effectRef idx="0"/>
            <a:fontRef idx="minor"/>
          </p:style>
        </p:sp>
        <p:sp>
          <p:nvSpPr>
            <p:cNvPr id="438" name="文本框 445443"/>
            <p:cNvSpPr/>
            <p:nvPr/>
          </p:nvSpPr>
          <p:spPr>
            <a:xfrm>
              <a:off x="1207800" y="1211400"/>
              <a:ext cx="7684920" cy="5577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隶书"/>
                  <a:ea typeface="隶书"/>
                </a:rPr>
                <a:t>1.</a:t>
              </a:r>
              <a:r>
                <a:rPr b="1" lang="zh-CN" sz="3200" spc="-1" strike="noStrike">
                  <a:solidFill>
                    <a:srgbClr val="000000"/>
                  </a:solidFill>
                  <a:latin typeface="隶书"/>
                  <a:ea typeface="隶书"/>
                </a:rPr>
                <a:t>排便</a:t>
              </a:r>
              <a:r>
                <a:rPr b="1" lang="zh-CN" sz="3200" spc="-1" strike="noStrike">
                  <a:solidFill>
                    <a:srgbClr val="000000"/>
                  </a:solidFill>
                  <a:latin typeface="隶书"/>
                  <a:ea typeface="隶书"/>
                </a:rPr>
                <a:t>是人体正常的生理功能。</a:t>
              </a:r>
              <a:endParaRPr b="0" lang="en-US" sz="3200" spc="-1" strike="noStrike">
                <a:solidFill>
                  <a:srgbClr val="000000"/>
                </a:solidFill>
                <a:latin typeface="Arial"/>
              </a:endParaRPr>
            </a:p>
            <a:p>
              <a:pPr>
                <a:lnSpc>
                  <a:spcPct val="12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隶书"/>
                  <a:ea typeface="隶书"/>
                </a:rPr>
                <a:t>2.</a:t>
              </a:r>
              <a:r>
                <a:rPr b="1" lang="zh-CN" sz="3200" spc="-1" strike="noStrike">
                  <a:solidFill>
                    <a:srgbClr val="000000"/>
                  </a:solidFill>
                  <a:latin typeface="隶书"/>
                  <a:ea typeface="隶书"/>
                </a:rPr>
                <a:t>排便</a:t>
              </a:r>
              <a:r>
                <a:rPr b="1" lang="zh-CN" sz="3200" spc="-1" strike="noStrike">
                  <a:solidFill>
                    <a:srgbClr val="000000"/>
                  </a:solidFill>
                  <a:latin typeface="隶书"/>
                  <a:ea typeface="隶书"/>
                </a:rPr>
                <a:t>是体内许多病理产物排除途径之一</a:t>
              </a:r>
              <a:endParaRPr b="0" lang="en-US" sz="3200" spc="-1" strike="noStrike">
                <a:solidFill>
                  <a:srgbClr val="000000"/>
                </a:solidFill>
                <a:latin typeface="Arial"/>
              </a:endParaRPr>
            </a:p>
            <a:p>
              <a:pPr>
                <a:lnSpc>
                  <a:spcPct val="12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隶书"/>
                  <a:ea typeface="隶书"/>
                </a:rPr>
                <a:t>             </a:t>
              </a:r>
              <a:endParaRPr b="0" lang="en-US" sz="3200" spc="-1" strike="noStrike">
                <a:solidFill>
                  <a:srgbClr val="000000"/>
                </a:solidFill>
                <a:latin typeface="Arial"/>
              </a:endParaRPr>
            </a:p>
            <a:p>
              <a:pPr>
                <a:lnSpc>
                  <a:spcPct val="12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隶书"/>
                  <a:ea typeface="隶书"/>
                </a:rPr>
                <a:t>            </a:t>
              </a:r>
              <a:r>
                <a:rPr b="1" lang="zh-CN" sz="4000" spc="-1" strike="noStrike">
                  <a:solidFill>
                    <a:srgbClr val="000000"/>
                  </a:solidFill>
                  <a:latin typeface="隶书"/>
                  <a:ea typeface="隶书"/>
                </a:rPr>
                <a:t>泻下药</a:t>
              </a:r>
              <a:endParaRPr b="0" lang="en-US" sz="4000" spc="-1" strike="noStrike">
                <a:solidFill>
                  <a:srgbClr val="000000"/>
                </a:solidFill>
                <a:latin typeface="Arial"/>
              </a:endParaRPr>
            </a:p>
            <a:p>
              <a:pPr>
                <a:lnSpc>
                  <a:spcPct val="12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4000" spc="-1" strike="noStrike">
                <a:solidFill>
                  <a:srgbClr val="000000"/>
                </a:solidFill>
                <a:latin typeface="Arial"/>
              </a:endParaRPr>
            </a:p>
            <a:p>
              <a:pPr>
                <a:lnSpc>
                  <a:spcPct val="12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4000" spc="-1" strike="noStrike">
                <a:solidFill>
                  <a:srgbClr val="000000"/>
                </a:solidFill>
                <a:latin typeface="Arial"/>
              </a:endParaRPr>
            </a:p>
            <a:p>
              <a:pPr>
                <a:lnSpc>
                  <a:spcPct val="12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4000" spc="-1" strike="noStrike">
                <a:solidFill>
                  <a:srgbClr val="000000"/>
                </a:solidFill>
                <a:latin typeface="Arial"/>
              </a:endParaRPr>
            </a:p>
          </p:txBody>
        </p:sp>
      </p:grpSp>
      <p:sp>
        <p:nvSpPr>
          <p:cNvPr id="439" name="左弧形箭头 445444"/>
          <p:cNvSpPr/>
          <p:nvPr/>
        </p:nvSpPr>
        <p:spPr>
          <a:xfrm>
            <a:off x="4859280" y="3716280"/>
            <a:ext cx="792360" cy="1440000"/>
          </a:xfrm>
          <a:custGeom>
            <a:avLst/>
            <a:gdLst/>
            <a:ahLst/>
            <a:rect l="l" t="t" r="r" b="b"/>
            <a:pathLst>
              <a:path w="21600" h="21600">
                <a:moveTo>
                  <a:pt x="21600" y="0"/>
                </a:moveTo>
                <a:arcTo wR="21600" hR="7559" stAng="-5400000" swAng="-5400000"/>
                <a:lnTo>
                  <a:pt x="0" y="11885"/>
                </a:lnTo>
                <a:arcTo wR="21600" hR="7559" stAng="10800000" swAng="-2682565"/>
                <a:lnTo>
                  <a:pt x="14401" y="21168"/>
                </a:lnTo>
                <a:lnTo>
                  <a:pt x="21600" y="17280"/>
                </a:lnTo>
                <a:lnTo>
                  <a:pt x="14401" y="12528"/>
                </a:lnTo>
                <a:lnTo>
                  <a:pt x="14401" y="14685"/>
                </a:lnTo>
                <a:arcTo wR="21600" hR="7559" stAng="8117435" swAng="2324587"/>
                <a:lnTo>
                  <a:pt x="903" y="9721"/>
                </a:lnTo>
                <a:arcTo wR="21600" hR="7559" stAng="-10442022" swAng="5042022"/>
                <a:close/>
              </a:path>
              <a:path fill="darkenLess" w="21600" h="21600">
                <a:moveTo>
                  <a:pt x="21600" y="0"/>
                </a:moveTo>
                <a:arcTo wR="21600" hR="7559" stAng="-5400000" swAng="-5400000"/>
                <a:lnTo>
                  <a:pt x="0" y="7559"/>
                </a:lnTo>
                <a:arcTo wR="21600" hR="7559" stAng="10800000" swAng="-357978"/>
                <a:lnTo>
                  <a:pt x="903" y="9721"/>
                </a:lnTo>
                <a:arcTo wR="21600" hR="7559" stAng="-10442022" swAng="5042022"/>
                <a:close/>
              </a:path>
            </a:pathLst>
          </a:custGeom>
          <a:solidFill>
            <a:srgbClr val="9999ff"/>
          </a:solidFill>
          <a:ln w="12600">
            <a:solidFill>
              <a:srgbClr val="000000"/>
            </a:solidFill>
            <a:miter/>
          </a:ln>
        </p:spPr>
        <p:style>
          <a:lnRef idx="0"/>
          <a:fillRef idx="0"/>
          <a:effectRef idx="0"/>
          <a:fontRef idx="minor"/>
        </p:style>
      </p:sp>
      <p:sp>
        <p:nvSpPr>
          <p:cNvPr id="440" name="文本框 445445"/>
          <p:cNvSpPr/>
          <p:nvPr/>
        </p:nvSpPr>
        <p:spPr>
          <a:xfrm>
            <a:off x="5580000" y="4581360"/>
            <a:ext cx="3024360" cy="947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sz="2800" spc="-1" strike="noStrike">
                <a:solidFill>
                  <a:srgbClr val="000000"/>
                </a:solidFill>
                <a:latin typeface="Arial"/>
                <a:ea typeface="宋体"/>
              </a:rPr>
              <a:t>中医</a:t>
            </a:r>
            <a:r>
              <a:rPr b="1" sz="2800" spc="-1" strike="noStrike">
                <a:solidFill>
                  <a:srgbClr val="000000"/>
                </a:solidFill>
                <a:latin typeface="Arial"/>
                <a:ea typeface="宋体"/>
              </a:rPr>
              <a:t>“下”法</a:t>
            </a:r>
            <a:r>
              <a:rPr b="1" sz="2800" spc="-1" strike="noStrike">
                <a:solidFill>
                  <a:srgbClr val="000000"/>
                </a:solidFill>
                <a:latin typeface="Arial"/>
                <a:ea typeface="宋体"/>
              </a:rPr>
              <a:t>治则的工具</a:t>
            </a:r>
            <a:endParaRPr b="0" lang="en-US" sz="2800" spc="-1" strike="noStrike">
              <a:solidFill>
                <a:srgbClr val="000000"/>
              </a:solidFill>
              <a:latin typeface="Arial"/>
            </a:endParaRPr>
          </a:p>
        </p:txBody>
      </p:sp>
      <p:sp>
        <p:nvSpPr>
          <p:cNvPr id="441" name="右弧形箭头 445446"/>
          <p:cNvSpPr/>
          <p:nvPr/>
        </p:nvSpPr>
        <p:spPr>
          <a:xfrm>
            <a:off x="3348000" y="3789360"/>
            <a:ext cx="792360" cy="1368360"/>
          </a:xfrm>
          <a:custGeom>
            <a:avLst/>
            <a:gdLst/>
            <a:ahLst/>
            <a:rect l="l" t="t" r="r" b="b"/>
            <a:pathLst>
              <a:path w="21600" h="21600">
                <a:moveTo>
                  <a:pt x="0" y="0"/>
                </a:moveTo>
                <a:arcTo wR="21600" hR="7558" stAng="-5400000" swAng="5400000"/>
                <a:lnTo>
                  <a:pt x="21600" y="11888"/>
                </a:lnTo>
                <a:arcTo wR="21600" hR="7558" stAng="0" swAng="2682337"/>
                <a:lnTo>
                  <a:pt x="7199" y="21168"/>
                </a:lnTo>
                <a:lnTo>
                  <a:pt x="0" y="17280"/>
                </a:lnTo>
                <a:lnTo>
                  <a:pt x="7199" y="12528"/>
                </a:lnTo>
                <a:lnTo>
                  <a:pt x="7199" y="14683"/>
                </a:lnTo>
                <a:arcTo wR="21600" hR="7558" stAng="2682337" swAng="-2323998"/>
                <a:lnTo>
                  <a:pt x="20695" y="9723"/>
                </a:lnTo>
                <a:arcTo wR="21600" hR="7558" stAng="-358340" swAng="-5041660"/>
                <a:close/>
              </a:path>
              <a:path fill="darkenLess" w="21600" h="21600">
                <a:moveTo>
                  <a:pt x="0" y="0"/>
                </a:moveTo>
                <a:arcTo wR="21600" hR="7558" stAng="-5400000" swAng="5400000"/>
                <a:lnTo>
                  <a:pt x="21600" y="11888"/>
                </a:lnTo>
                <a:arcTo wR="21600" hR="7558" stAng="0" swAng="-358340"/>
                <a:lnTo>
                  <a:pt x="20695" y="9723"/>
                </a:lnTo>
                <a:arcTo wR="21600" hR="7558" stAng="-358340" swAng="-5041660"/>
                <a:close/>
              </a:path>
            </a:pathLst>
          </a:custGeom>
          <a:solidFill>
            <a:srgbClr val="9999ff"/>
          </a:solidFill>
          <a:ln w="12600">
            <a:solidFill>
              <a:srgbClr val="000000"/>
            </a:solidFill>
            <a:miter/>
          </a:ln>
        </p:spPr>
        <p:style>
          <a:lnRef idx="0"/>
          <a:fillRef idx="0"/>
          <a:effectRef idx="0"/>
          <a:fontRef idx="minor"/>
        </p:style>
      </p:sp>
      <p:sp>
        <p:nvSpPr>
          <p:cNvPr id="442" name="文本框 445447"/>
          <p:cNvSpPr/>
          <p:nvPr/>
        </p:nvSpPr>
        <p:spPr>
          <a:xfrm>
            <a:off x="1763640" y="4941720"/>
            <a:ext cx="1873440" cy="520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666699"/>
                </a:solidFill>
                <a:latin typeface="Arial"/>
              </a:rPr>
              <a:t>大便秘结</a:t>
            </a:r>
            <a:endParaRPr b="0" lang="en-US" sz="2800" spc="-1" strike="noStrike">
              <a:solidFill>
                <a:srgbClr val="000000"/>
              </a:solidFill>
              <a:latin typeface="Arial"/>
            </a:endParaRPr>
          </a:p>
        </p:txBody>
      </p:sp>
    </p:spTree>
  </p:cSld>
</p:sld>
</file>

<file path=ppt/slides/slide18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3" name="文本框 446465"/>
          <p:cNvSpPr/>
          <p:nvPr/>
        </p:nvSpPr>
        <p:spPr>
          <a:xfrm>
            <a:off x="1116000" y="1268280"/>
            <a:ext cx="7632720" cy="2882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sz="3200" spc="-1" strike="noStrike">
                <a:solidFill>
                  <a:srgbClr val="000000"/>
                </a:solidFill>
                <a:latin typeface="Arial"/>
                <a:ea typeface="宋体"/>
              </a:rPr>
              <a:t>便秘</a:t>
            </a:r>
            <a:r>
              <a:rPr b="1" sz="3200" spc="-1" strike="noStrike">
                <a:solidFill>
                  <a:srgbClr val="000000"/>
                </a:solidFill>
                <a:latin typeface="Arial"/>
                <a:ea typeface="宋体"/>
              </a:rPr>
              <a:t>:</a:t>
            </a:r>
            <a:endParaRPr b="0" lang="en-US" sz="32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sz="3200" spc="-1" strike="noStrike">
                <a:solidFill>
                  <a:srgbClr val="000000"/>
                </a:solidFill>
                <a:latin typeface="Arial"/>
                <a:ea typeface="宋体"/>
              </a:rPr>
              <a:t>1.</a:t>
            </a:r>
            <a:r>
              <a:rPr b="1" sz="3200" spc="-1" strike="noStrike">
                <a:solidFill>
                  <a:srgbClr val="000000"/>
                </a:solidFill>
                <a:latin typeface="Arial"/>
                <a:ea typeface="宋体"/>
              </a:rPr>
              <a:t>许多疾病的症状甚至是主要症状之一</a:t>
            </a:r>
            <a:endParaRPr b="0" lang="en-US" sz="32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sz="3200" spc="-1" strike="noStrike">
                <a:solidFill>
                  <a:srgbClr val="000000"/>
                </a:solidFill>
                <a:latin typeface="Arial"/>
                <a:ea typeface="宋体"/>
              </a:rPr>
              <a:t>2.</a:t>
            </a:r>
            <a:r>
              <a:rPr b="1" sz="3200" spc="-1" strike="noStrike">
                <a:solidFill>
                  <a:srgbClr val="000000"/>
                </a:solidFill>
                <a:latin typeface="Arial"/>
                <a:ea typeface="宋体"/>
              </a:rPr>
              <a:t>许多疾病的诱发因素</a:t>
            </a:r>
            <a:endParaRPr b="0" lang="en-US" sz="3200" spc="-1" strike="noStrike">
              <a:solidFill>
                <a:srgbClr val="000000"/>
              </a:solidFill>
              <a:latin typeface="Arial"/>
            </a:endParaRPr>
          </a:p>
          <a:p>
            <a:pPr>
              <a:spcBef>
                <a:spcPts val="2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p:txBody>
      </p:sp>
      <p:pic>
        <p:nvPicPr>
          <p:cNvPr id="444" name="图片 446466" descr="j0196438[1]"/>
          <p:cNvPicPr/>
          <p:nvPr/>
        </p:nvPicPr>
        <p:blipFill>
          <a:blip r:embed="rId1"/>
          <a:stretch/>
        </p:blipFill>
        <p:spPr>
          <a:xfrm>
            <a:off x="5724360" y="4149720"/>
            <a:ext cx="2819520" cy="2151000"/>
          </a:xfrm>
          <a:prstGeom prst="rect">
            <a:avLst/>
          </a:prstGeom>
          <a:ln w="0">
            <a:noFill/>
          </a:ln>
        </p:spPr>
      </p:pic>
    </p:spTree>
  </p:cSld>
  <mc:AlternateContent>
    <mc:Choice Requires="p14">
      <p:transition spd="slow" p14:dur="2000"/>
    </mc:Choice>
    <mc:Fallback>
      <p:transition spd="slow"/>
    </mc:Fallback>
  </mc:AlternateContent>
</p:sld>
</file>

<file path=ppt/slides/slide18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5" name="PlaceHolder 1"/>
          <p:cNvSpPr>
            <a:spLocks noGrp="1"/>
          </p:cNvSpPr>
          <p:nvPr>
            <p:ph type="title"/>
          </p:nvPr>
        </p:nvSpPr>
        <p:spPr>
          <a:xfrm>
            <a:off x="825120" y="983880"/>
            <a:ext cx="4119480" cy="67644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隶书"/>
                <a:ea typeface="隶书"/>
              </a:rPr>
              <a:t>引起便秘的原因：</a:t>
            </a:r>
            <a:endParaRPr b="0" lang="en-US" sz="3600" spc="-1" strike="noStrike">
              <a:solidFill>
                <a:srgbClr val="000000"/>
              </a:solidFill>
              <a:latin typeface="Arial"/>
            </a:endParaRPr>
          </a:p>
        </p:txBody>
      </p:sp>
      <p:grpSp>
        <p:nvGrpSpPr>
          <p:cNvPr id="446" name="组合 447490"/>
          <p:cNvGrpSpPr/>
          <p:nvPr/>
        </p:nvGrpSpPr>
        <p:grpSpPr>
          <a:xfrm>
            <a:off x="914400" y="1981080"/>
            <a:ext cx="6933960" cy="1068840"/>
            <a:chOff x="914400" y="1981080"/>
            <a:chExt cx="6933960" cy="1068840"/>
          </a:xfrm>
        </p:grpSpPr>
        <p:sp>
          <p:nvSpPr>
            <p:cNvPr id="447" name="文本框 447491"/>
            <p:cNvSpPr/>
            <p:nvPr/>
          </p:nvSpPr>
          <p:spPr>
            <a:xfrm>
              <a:off x="1108080" y="1981080"/>
              <a:ext cx="6740280" cy="1068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Tahoma"/>
                  <a:ea typeface="隶书"/>
                </a:rPr>
                <a:t>肠道不畅：食积、瘀滞、热积、虫积等－</a:t>
              </a:r>
              <a:r>
                <a:rPr b="1" lang="zh-CN" sz="3200" spc="-1" strike="noStrike">
                  <a:solidFill>
                    <a:srgbClr val="0000cc"/>
                  </a:solidFill>
                  <a:latin typeface="Tahoma"/>
                  <a:ea typeface="隶书"/>
                </a:rPr>
                <a:t>肠道阻塞，气滞不畅</a:t>
              </a:r>
              <a:r>
                <a:rPr b="1" lang="zh-CN" sz="3200" spc="-1" strike="noStrike">
                  <a:solidFill>
                    <a:srgbClr val="000000"/>
                  </a:solidFill>
                  <a:latin typeface="Tahoma"/>
                  <a:ea typeface="隶书"/>
                </a:rPr>
                <a:t>－</a:t>
              </a:r>
              <a:r>
                <a:rPr b="1" lang="zh-CN" sz="3200" spc="-1" strike="noStrike">
                  <a:solidFill>
                    <a:srgbClr val="666699"/>
                  </a:solidFill>
                  <a:latin typeface="Tahoma"/>
                  <a:ea typeface="隶书"/>
                </a:rPr>
                <a:t>便秘不通</a:t>
              </a:r>
              <a:endParaRPr b="0" lang="en-US" sz="3200" spc="-1" strike="noStrike">
                <a:solidFill>
                  <a:srgbClr val="000000"/>
                </a:solidFill>
                <a:latin typeface="Arial"/>
              </a:endParaRPr>
            </a:p>
          </p:txBody>
        </p:sp>
        <p:sp>
          <p:nvSpPr>
            <p:cNvPr id="448" name="椭圆 447492"/>
            <p:cNvSpPr/>
            <p:nvPr/>
          </p:nvSpPr>
          <p:spPr>
            <a:xfrm>
              <a:off x="914400" y="2209680"/>
              <a:ext cx="152280" cy="152640"/>
            </a:xfrm>
            <a:prstGeom prst="ellipse">
              <a:avLst/>
            </a:prstGeom>
            <a:solidFill>
              <a:srgbClr val="00ffff"/>
            </a:solidFill>
            <a:ln w="50760">
              <a:solidFill>
                <a:srgbClr val="0000ff"/>
              </a:solidFill>
              <a:miter/>
            </a:ln>
          </p:spPr>
          <p:style>
            <a:lnRef idx="0"/>
            <a:fillRef idx="0"/>
            <a:effectRef idx="0"/>
            <a:fontRef idx="minor"/>
          </p:style>
        </p:sp>
      </p:grpSp>
      <p:grpSp>
        <p:nvGrpSpPr>
          <p:cNvPr id="449" name="组合 447493"/>
          <p:cNvGrpSpPr/>
          <p:nvPr/>
        </p:nvGrpSpPr>
        <p:grpSpPr>
          <a:xfrm>
            <a:off x="914400" y="3124080"/>
            <a:ext cx="6933960" cy="1556280"/>
            <a:chOff x="914400" y="3124080"/>
            <a:chExt cx="6933960" cy="1556280"/>
          </a:xfrm>
        </p:grpSpPr>
        <p:sp>
          <p:nvSpPr>
            <p:cNvPr id="450" name="文本框 447494"/>
            <p:cNvSpPr/>
            <p:nvPr/>
          </p:nvSpPr>
          <p:spPr>
            <a:xfrm>
              <a:off x="1108080" y="3124080"/>
              <a:ext cx="6740280" cy="15562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Tahoma"/>
                  <a:ea typeface="隶书"/>
                </a:rPr>
                <a:t>肠道干枯：年老津少、产后血虚、热病伤津、失血－</a:t>
              </a:r>
              <a:r>
                <a:rPr b="1" lang="zh-CN" sz="3200" spc="-1" strike="noStrike">
                  <a:solidFill>
                    <a:srgbClr val="0000cc"/>
                  </a:solidFill>
                  <a:latin typeface="Tahoma"/>
                  <a:ea typeface="隶书"/>
                </a:rPr>
                <a:t>肠道枯涩</a:t>
              </a:r>
              <a:r>
                <a:rPr b="1" lang="zh-CN" sz="2800" spc="-1" strike="noStrike">
                  <a:solidFill>
                    <a:srgbClr val="000000"/>
                  </a:solidFill>
                  <a:latin typeface="华文行楷"/>
                  <a:ea typeface="华文行楷"/>
                </a:rPr>
                <a:t>－</a:t>
              </a:r>
              <a:r>
                <a:rPr b="1" lang="zh-CN" sz="3200" spc="-1" strike="noStrike">
                  <a:solidFill>
                    <a:srgbClr val="666699"/>
                  </a:solidFill>
                  <a:latin typeface="Tahoma"/>
                  <a:ea typeface="隶书"/>
                </a:rPr>
                <a:t>排便不畅排便困难、便秘</a:t>
              </a:r>
              <a:endParaRPr b="0" lang="en-US" sz="3200" spc="-1" strike="noStrike">
                <a:solidFill>
                  <a:srgbClr val="000000"/>
                </a:solidFill>
                <a:latin typeface="Arial"/>
              </a:endParaRPr>
            </a:p>
          </p:txBody>
        </p:sp>
        <p:sp>
          <p:nvSpPr>
            <p:cNvPr id="451" name="椭圆 447495"/>
            <p:cNvSpPr/>
            <p:nvPr/>
          </p:nvSpPr>
          <p:spPr>
            <a:xfrm>
              <a:off x="914400" y="3352680"/>
              <a:ext cx="152280" cy="152640"/>
            </a:xfrm>
            <a:prstGeom prst="ellipse">
              <a:avLst/>
            </a:prstGeom>
            <a:solidFill>
              <a:srgbClr val="00ffff"/>
            </a:solidFill>
            <a:ln w="50760">
              <a:solidFill>
                <a:srgbClr val="0000ff"/>
              </a:solidFill>
              <a:miter/>
            </a:ln>
          </p:spPr>
          <p:style>
            <a:lnRef idx="0"/>
            <a:fillRef idx="0"/>
            <a:effectRef idx="0"/>
            <a:fontRef idx="minor"/>
          </p:style>
        </p:sp>
      </p:grpSp>
      <p:grpSp>
        <p:nvGrpSpPr>
          <p:cNvPr id="452" name="组合 447496"/>
          <p:cNvGrpSpPr/>
          <p:nvPr/>
        </p:nvGrpSpPr>
        <p:grpSpPr>
          <a:xfrm>
            <a:off x="914400" y="4724280"/>
            <a:ext cx="6933960" cy="1068840"/>
            <a:chOff x="914400" y="4724280"/>
            <a:chExt cx="6933960" cy="1068840"/>
          </a:xfrm>
        </p:grpSpPr>
        <p:sp>
          <p:nvSpPr>
            <p:cNvPr id="453" name="文本框 447497"/>
            <p:cNvSpPr/>
            <p:nvPr/>
          </p:nvSpPr>
          <p:spPr>
            <a:xfrm>
              <a:off x="1108080" y="4724280"/>
              <a:ext cx="6740280" cy="1068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Tahoma"/>
                  <a:ea typeface="隶书"/>
                </a:rPr>
                <a:t>推动无力：中气不足，推动乏力</a:t>
              </a:r>
              <a:r>
                <a:rPr b="1" lang="zh-CN" sz="2800" spc="-1" strike="noStrike">
                  <a:solidFill>
                    <a:srgbClr val="000000"/>
                  </a:solidFill>
                  <a:latin typeface="华文行楷"/>
                  <a:ea typeface="华文行楷"/>
                </a:rPr>
                <a:t>－</a:t>
              </a:r>
              <a:r>
                <a:rPr b="1" lang="zh-CN" sz="3200" spc="-1" strike="noStrike">
                  <a:solidFill>
                    <a:srgbClr val="666699"/>
                  </a:solidFill>
                  <a:latin typeface="Tahoma"/>
                  <a:ea typeface="隶书"/>
                </a:rPr>
                <a:t>便秘、排便困难</a:t>
              </a:r>
              <a:endParaRPr b="0" lang="en-US" sz="3200" spc="-1" strike="noStrike">
                <a:solidFill>
                  <a:srgbClr val="000000"/>
                </a:solidFill>
                <a:latin typeface="Arial"/>
              </a:endParaRPr>
            </a:p>
          </p:txBody>
        </p:sp>
        <p:sp>
          <p:nvSpPr>
            <p:cNvPr id="454" name="椭圆 447498"/>
            <p:cNvSpPr/>
            <p:nvPr/>
          </p:nvSpPr>
          <p:spPr>
            <a:xfrm>
              <a:off x="914400" y="4952880"/>
              <a:ext cx="152280" cy="152640"/>
            </a:xfrm>
            <a:prstGeom prst="ellipse">
              <a:avLst/>
            </a:prstGeom>
            <a:solidFill>
              <a:srgbClr val="00ffff"/>
            </a:solidFill>
            <a:ln w="50760">
              <a:solidFill>
                <a:srgbClr val="0000ff"/>
              </a:solidFill>
              <a:miter/>
            </a:ln>
          </p:spPr>
          <p:style>
            <a:lnRef idx="0"/>
            <a:fillRef idx="0"/>
            <a:effectRef idx="0"/>
            <a:fontRef idx="minor"/>
          </p:style>
        </p:sp>
      </p:grpSp>
    </p:spTree>
  </p:cSld>
  <p:timing>
    <p:tnLst>
      <p:par>
        <p:cTn id="65" dur="indefinite" restart="never" nodeType="tmRoot">
          <p:childTnLst>
            <p:seq>
              <p:cTn id="66" dur="indefinite" nodeType="mainSeq">
                <p:childTnLst>
                  <p:par>
                    <p:cTn id="67" nodeType="clickEffect" fill="hold">
                      <p:stCondLst>
                        <p:cond delay="indefinite"/>
                      </p:stCondLst>
                      <p:childTnLst>
                        <p:par>
                          <p:cTn id="68" nodeType="withEffect" fill="hold">
                            <p:stCondLst>
                              <p:cond delay="0"/>
                            </p:stCondLst>
                            <p:childTnLst>
                              <p:par>
                                <p:cTn id="69" nodeType="clickEffect" fill="hold" presetClass="entr" presetID="2" presetSubtype="4">
                                  <p:stCondLst>
                                    <p:cond delay="0"/>
                                  </p:stCondLst>
                                  <p:childTnLst>
                                    <p:set>
                                      <p:cBhvr>
                                        <p:cTn id="70" dur="1" fill="hold">
                                          <p:stCondLst>
                                            <p:cond delay="0"/>
                                          </p:stCondLst>
                                        </p:cTn>
                                        <p:tgtEl>
                                          <p:spTgt spid="449"/>
                                        </p:tgtEl>
                                        <p:attrNameLst>
                                          <p:attrName>style.visibility</p:attrName>
                                        </p:attrNameLst>
                                      </p:cBhvr>
                                      <p:to>
                                        <p:strVal val="visible"/>
                                      </p:to>
                                    </p:set>
                                    <p:anim calcmode="lin" valueType="num">
                                      <p:cBhvr additive="base">
                                        <p:cTn id="71" dur="500" fill="hold"/>
                                        <p:tgtEl>
                                          <p:spTgt spid="449"/>
                                        </p:tgtEl>
                                        <p:attrNameLst>
                                          <p:attrName>ppt_x</p:attrName>
                                        </p:attrNameLst>
                                      </p:cBhvr>
                                      <p:tavLst>
                                        <p:tav tm="0">
                                          <p:val>
                                            <p:strVal val="#ppt_x"/>
                                          </p:val>
                                        </p:tav>
                                        <p:tav tm="100000">
                                          <p:val>
                                            <p:strVal val="#ppt_x"/>
                                          </p:val>
                                        </p:tav>
                                      </p:tavLst>
                                    </p:anim>
                                    <p:anim calcmode="lin" valueType="num">
                                      <p:cBhvr additive="base">
                                        <p:cTn id="72" dur="500" fill="hold"/>
                                        <p:tgtEl>
                                          <p:spTgt spid="449"/>
                                        </p:tgtEl>
                                        <p:attrNameLst>
                                          <p:attrName>ppt_y</p:attrName>
                                        </p:attrNameLst>
                                      </p:cBhvr>
                                      <p:tavLst>
                                        <p:tav tm="0">
                                          <p:val>
                                            <p:strVal val="1+#ppt_h/2"/>
                                          </p:val>
                                        </p:tav>
                                        <p:tav tm="100000">
                                          <p:val>
                                            <p:strVal val="#ppt_y"/>
                                          </p:val>
                                        </p:tav>
                                      </p:tavLst>
                                    </p:anim>
                                  </p:childTnLst>
                                </p:cTn>
                              </p:par>
                            </p:childTnLst>
                          </p:cTn>
                        </p:par>
                      </p:childTnLst>
                    </p:cTn>
                  </p:par>
                  <p:par>
                    <p:cTn id="73" nodeType="clickEffect" fill="hold">
                      <p:stCondLst>
                        <p:cond delay="indefinite"/>
                      </p:stCondLst>
                      <p:childTnLst>
                        <p:par>
                          <p:cTn id="74" nodeType="withEffect" fill="hold">
                            <p:stCondLst>
                              <p:cond delay="0"/>
                            </p:stCondLst>
                            <p:childTnLst>
                              <p:par>
                                <p:cTn id="75" nodeType="clickEffect" fill="hold" presetClass="entr" presetID="2" presetSubtype="1">
                                  <p:stCondLst>
                                    <p:cond delay="0"/>
                                  </p:stCondLst>
                                  <p:childTnLst>
                                    <p:set>
                                      <p:cBhvr>
                                        <p:cTn id="76" dur="1" fill="hold">
                                          <p:stCondLst>
                                            <p:cond delay="0"/>
                                          </p:stCondLst>
                                        </p:cTn>
                                        <p:tgtEl>
                                          <p:spTgt spid="452"/>
                                        </p:tgtEl>
                                        <p:attrNameLst>
                                          <p:attrName>style.visibility</p:attrName>
                                        </p:attrNameLst>
                                      </p:cBhvr>
                                      <p:to>
                                        <p:strVal val="visible"/>
                                      </p:to>
                                    </p:set>
                                    <p:anim calcmode="lin" valueType="num">
                                      <p:cBhvr additive="base">
                                        <p:cTn id="77" dur="500" fill="hold"/>
                                        <p:tgtEl>
                                          <p:spTgt spid="452"/>
                                        </p:tgtEl>
                                        <p:attrNameLst>
                                          <p:attrName>ppt_x</p:attrName>
                                        </p:attrNameLst>
                                      </p:cBhvr>
                                      <p:tavLst>
                                        <p:tav tm="0">
                                          <p:val>
                                            <p:strVal val="#ppt_x"/>
                                          </p:val>
                                        </p:tav>
                                        <p:tav tm="100000">
                                          <p:val>
                                            <p:strVal val="#ppt_x"/>
                                          </p:val>
                                        </p:tav>
                                      </p:tavLst>
                                    </p:anim>
                                    <p:anim calcmode="lin" valueType="num">
                                      <p:cBhvr additive="base">
                                        <p:cTn id="78" dur="500" fill="hold"/>
                                        <p:tgtEl>
                                          <p:spTgt spid="45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5" name="文本框 448513"/>
          <p:cNvSpPr/>
          <p:nvPr/>
        </p:nvSpPr>
        <p:spPr>
          <a:xfrm>
            <a:off x="539640" y="1484280"/>
            <a:ext cx="8280360" cy="2674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2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000" spc="-1" strike="noStrike">
                <a:solidFill>
                  <a:srgbClr val="000000"/>
                </a:solidFill>
                <a:latin typeface="Arial"/>
                <a:ea typeface="隶书"/>
              </a:rPr>
              <a:t>  </a:t>
            </a:r>
            <a:r>
              <a:rPr b="1" lang="zh-CN" sz="4000" spc="-1" strike="noStrike">
                <a:solidFill>
                  <a:srgbClr val="000000"/>
                </a:solidFill>
                <a:latin typeface="Arial"/>
                <a:ea typeface="隶书"/>
              </a:rPr>
              <a:t>便秘的治疗</a:t>
            </a:r>
            <a:endParaRPr b="0" lang="en-US" sz="4000" spc="-1" strike="noStrike">
              <a:solidFill>
                <a:srgbClr val="000000"/>
              </a:solidFill>
              <a:latin typeface="Arial"/>
            </a:endParaRPr>
          </a:p>
          <a:p>
            <a:pPr>
              <a:spcBef>
                <a:spcPts val="2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a:p>
            <a:pPr>
              <a:spcBef>
                <a:spcPts val="2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666699"/>
                </a:solidFill>
                <a:latin typeface="Arial"/>
              </a:rPr>
              <a:t>泻下通便（攻下、润下）</a:t>
            </a:r>
            <a:r>
              <a:rPr b="1" lang="zh-CN" sz="3200" spc="-1" strike="noStrike">
                <a:solidFill>
                  <a:srgbClr val="000000"/>
                </a:solidFill>
                <a:latin typeface="Arial"/>
              </a:rPr>
              <a:t>                审因论治  </a:t>
            </a:r>
            <a:endParaRPr b="0" lang="en-US" sz="3200" spc="-1" strike="noStrike">
              <a:solidFill>
                <a:srgbClr val="000000"/>
              </a:solidFill>
              <a:latin typeface="Arial"/>
            </a:endParaRPr>
          </a:p>
        </p:txBody>
      </p:sp>
      <p:sp>
        <p:nvSpPr>
          <p:cNvPr id="456" name="十字形 448514"/>
          <p:cNvSpPr/>
          <p:nvPr/>
        </p:nvSpPr>
        <p:spPr>
          <a:xfrm>
            <a:off x="5148360" y="2708280"/>
            <a:ext cx="1511280" cy="1224000"/>
          </a:xfrm>
          <a:custGeom>
            <a:avLst/>
            <a:gdLst/>
            <a:ahLst/>
            <a:rect l="l" t="t" r="r" b="b"/>
            <a:pathLst>
              <a:path w="26668" h="21600">
                <a:moveTo>
                  <a:pt x="5400" y="0"/>
                </a:moveTo>
                <a:lnTo>
                  <a:pt x="21269" y="0"/>
                </a:lnTo>
                <a:lnTo>
                  <a:pt x="21269" y="5400"/>
                </a:lnTo>
                <a:lnTo>
                  <a:pt x="21600" y="5400"/>
                </a:lnTo>
                <a:lnTo>
                  <a:pt x="21600" y="16201"/>
                </a:lnTo>
                <a:lnTo>
                  <a:pt x="21269" y="16201"/>
                </a:lnTo>
                <a:lnTo>
                  <a:pt x="21269" y="21600"/>
                </a:lnTo>
                <a:lnTo>
                  <a:pt x="5400" y="21600"/>
                </a:lnTo>
                <a:lnTo>
                  <a:pt x="5400" y="16201"/>
                </a:lnTo>
                <a:lnTo>
                  <a:pt x="0" y="16201"/>
                </a:lnTo>
                <a:lnTo>
                  <a:pt x="0" y="5400"/>
                </a:lnTo>
                <a:lnTo>
                  <a:pt x="5400" y="5400"/>
                </a:lnTo>
                <a:lnTo>
                  <a:pt x="5400" y="0"/>
                </a:lnTo>
                <a:close/>
              </a:path>
            </a:pathLst>
          </a:custGeom>
          <a:solidFill>
            <a:srgbClr val="9999ff"/>
          </a:solidFill>
          <a:ln w="12600">
            <a:solidFill>
              <a:srgbClr val="000000"/>
            </a:solidFill>
            <a:miter/>
          </a:ln>
        </p:spPr>
        <p:style>
          <a:lnRef idx="0"/>
          <a:fillRef idx="0"/>
          <a:effectRef idx="0"/>
          <a:fontRef idx="minor"/>
        </p:style>
      </p:sp>
      <p:sp>
        <p:nvSpPr>
          <p:cNvPr id="457" name="文本框 448515"/>
          <p:cNvSpPr/>
          <p:nvPr/>
        </p:nvSpPr>
        <p:spPr>
          <a:xfrm>
            <a:off x="6084720" y="5013360"/>
            <a:ext cx="244800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22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Arial"/>
                <a:ea typeface="隶书"/>
              </a:rPr>
              <a:t>适当配伍</a:t>
            </a:r>
            <a:endParaRPr b="0" lang="en-US"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9" name="图片 43011" descr="PX01">
            <a:hlinkClick r:id="rId1"/>
          </p:cNvPr>
          <p:cNvPicPr/>
          <p:nvPr/>
        </p:nvPicPr>
        <p:blipFill>
          <a:blip r:embed="rId2"/>
          <a:stretch/>
        </p:blipFill>
        <p:spPr>
          <a:xfrm>
            <a:off x="2166840" y="3505320"/>
            <a:ext cx="2541600" cy="3124080"/>
          </a:xfrm>
          <a:prstGeom prst="rect">
            <a:avLst/>
          </a:prstGeom>
          <a:ln w="0">
            <a:noFill/>
          </a:ln>
        </p:spPr>
      </p:pic>
      <p:pic>
        <p:nvPicPr>
          <p:cNvPr id="150" name="图片 43013" descr="T21"/>
          <p:cNvPicPr/>
          <p:nvPr/>
        </p:nvPicPr>
        <p:blipFill>
          <a:blip r:embed="rId3"/>
          <a:srcRect l="65026" t="41575" r="4331" b="41360"/>
          <a:stretch/>
        </p:blipFill>
        <p:spPr>
          <a:xfrm>
            <a:off x="4952880" y="3505320"/>
            <a:ext cx="4191120" cy="3201840"/>
          </a:xfrm>
          <a:prstGeom prst="rect">
            <a:avLst/>
          </a:prstGeom>
          <a:ln w="0">
            <a:noFill/>
          </a:ln>
        </p:spPr>
      </p:pic>
      <p:pic>
        <p:nvPicPr>
          <p:cNvPr id="151" name="图片 43014" descr="T21"/>
          <p:cNvPicPr/>
          <p:nvPr/>
        </p:nvPicPr>
        <p:blipFill>
          <a:blip r:embed="rId4"/>
          <a:srcRect l="5366" t="6798" r="51350" b="9123"/>
          <a:stretch/>
        </p:blipFill>
        <p:spPr>
          <a:xfrm>
            <a:off x="4876920" y="0"/>
            <a:ext cx="4267080" cy="3290760"/>
          </a:xfrm>
          <a:prstGeom prst="rect">
            <a:avLst/>
          </a:prstGeom>
          <a:ln w="0">
            <a:noFill/>
          </a:ln>
        </p:spPr>
      </p:pic>
      <p:pic>
        <p:nvPicPr>
          <p:cNvPr id="152" name="图片 43015" descr="PX01">
            <a:hlinkClick r:id="rId5"/>
          </p:cNvPr>
          <p:cNvPicPr/>
          <p:nvPr/>
        </p:nvPicPr>
        <p:blipFill>
          <a:blip r:embed="rId6"/>
          <a:stretch/>
        </p:blipFill>
        <p:spPr>
          <a:xfrm>
            <a:off x="0" y="0"/>
            <a:ext cx="2532240" cy="3429000"/>
          </a:xfrm>
          <a:prstGeom prst="rect">
            <a:avLst/>
          </a:prstGeom>
          <a:ln w="0">
            <a:noFill/>
          </a:ln>
        </p:spPr>
      </p:pic>
      <p:sp>
        <p:nvSpPr>
          <p:cNvPr id="153" name="文本框 43016"/>
          <p:cNvSpPr/>
          <p:nvPr/>
        </p:nvSpPr>
        <p:spPr>
          <a:xfrm>
            <a:off x="457200" y="3581280"/>
            <a:ext cx="144792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ff99ff"/>
                </a:solidFill>
                <a:latin typeface="Arial"/>
              </a:rPr>
              <a:t>土茯苓</a:t>
            </a:r>
            <a:endParaRPr b="0" lang="en-US" sz="2400" spc="-1" strike="noStrike">
              <a:solidFill>
                <a:srgbClr val="000000"/>
              </a:solidFill>
              <a:latin typeface="Arial"/>
            </a:endParaRPr>
          </a:p>
        </p:txBody>
      </p:sp>
      <p:sp>
        <p:nvSpPr>
          <p:cNvPr id="154" name="文本框 43017"/>
          <p:cNvSpPr/>
          <p:nvPr/>
        </p:nvSpPr>
        <p:spPr>
          <a:xfrm>
            <a:off x="3124080" y="1066680"/>
            <a:ext cx="137160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ff99ff"/>
                </a:solidFill>
                <a:latin typeface="Arial"/>
              </a:rPr>
              <a:t>半边莲</a:t>
            </a:r>
            <a:endParaRPr b="0" lang="en-US" sz="2400" spc="-1" strike="noStrike">
              <a:solidFill>
                <a:srgbClr val="000000"/>
              </a:solidFill>
              <a:latin typeface="Arial"/>
            </a:endParaRPr>
          </a:p>
        </p:txBody>
      </p:sp>
      <p:sp>
        <p:nvSpPr>
          <p:cNvPr id="155" name="文本框 43018"/>
          <p:cNvSpPr/>
          <p:nvPr/>
        </p:nvSpPr>
        <p:spPr>
          <a:xfrm>
            <a:off x="3200400" y="2819520"/>
            <a:ext cx="114300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ff99ff"/>
                </a:solidFill>
                <a:latin typeface="Arial"/>
              </a:rPr>
              <a:t>金银花</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8" name="文本框 451585"/>
          <p:cNvSpPr/>
          <p:nvPr/>
        </p:nvSpPr>
        <p:spPr>
          <a:xfrm>
            <a:off x="611280" y="1125360"/>
            <a:ext cx="5905440" cy="58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2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泻下药的“泻下”作用机制：</a:t>
            </a:r>
            <a:endParaRPr b="0" lang="en-US" sz="3200" spc="-1" strike="noStrike">
              <a:solidFill>
                <a:srgbClr val="000000"/>
              </a:solidFill>
              <a:latin typeface="Arial"/>
            </a:endParaRPr>
          </a:p>
        </p:txBody>
      </p:sp>
      <p:sp>
        <p:nvSpPr>
          <p:cNvPr id="459" name="文本框 451586"/>
          <p:cNvSpPr/>
          <p:nvPr/>
        </p:nvSpPr>
        <p:spPr>
          <a:xfrm>
            <a:off x="395280" y="2133720"/>
            <a:ext cx="8497800" cy="2482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buClr>
                <a:srgbClr val="666699"/>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刺激性泻药</a:t>
            </a:r>
            <a:r>
              <a:rPr b="0" lang="zh-CN" sz="2800" spc="-1" strike="noStrike">
                <a:solidFill>
                  <a:srgbClr val="000000"/>
                </a:solidFill>
                <a:latin typeface="Arial"/>
              </a:rPr>
              <a:t>：</a:t>
            </a:r>
            <a:r>
              <a:rPr b="1" lang="zh-CN" sz="2800" spc="-1" strike="noStrike">
                <a:solidFill>
                  <a:srgbClr val="000000"/>
                </a:solidFill>
                <a:latin typeface="Arial"/>
              </a:rPr>
              <a:t>刺激肠粘膜，使肠蠕动增加而排便。</a:t>
            </a:r>
            <a:endParaRPr b="0" lang="en-US" sz="2800" spc="-1" strike="noStrike">
              <a:solidFill>
                <a:srgbClr val="000000"/>
              </a:solidFill>
              <a:latin typeface="Arial"/>
            </a:endParaRPr>
          </a:p>
          <a:p>
            <a:pPr>
              <a:lnSpc>
                <a:spcPct val="140000"/>
              </a:lnSpc>
              <a:buClr>
                <a:srgbClr val="666699"/>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容积性泻药</a:t>
            </a:r>
            <a:r>
              <a:rPr b="1" lang="zh-CN" sz="2800" spc="-1" strike="noStrike">
                <a:solidFill>
                  <a:srgbClr val="000000"/>
                </a:solidFill>
                <a:latin typeface="Arial"/>
              </a:rPr>
              <a:t>：其成分在肠道内不能吸收，发挥高渗作用，使肠腔保持大量水分，肠容积增大，增强肠蠕动而泻下。</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0" name="PlaceHolder 1"/>
          <p:cNvSpPr>
            <a:spLocks noGrp="1"/>
          </p:cNvSpPr>
          <p:nvPr>
            <p:ph/>
          </p:nvPr>
        </p:nvSpPr>
        <p:spPr>
          <a:xfrm>
            <a:off x="468360" y="404280"/>
            <a:ext cx="8532720" cy="5977080"/>
          </a:xfrm>
          <a:prstGeom prst="rect">
            <a:avLst/>
          </a:prstGeom>
          <a:noFill/>
          <a:ln w="0">
            <a:noFill/>
          </a:ln>
        </p:spPr>
        <p:txBody>
          <a:bodyPr anchor="t">
            <a:normAutofit/>
          </a:bodyPr>
          <a:p>
            <a:pPr marL="343080" indent="-343080">
              <a:lnSpc>
                <a:spcPct val="90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a:p>
            <a:pPr marL="343080" indent="-343080">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润滑性泻药</a:t>
            </a:r>
            <a:r>
              <a:rPr b="1" lang="zh-CN" sz="2800" spc="-1" strike="noStrike">
                <a:solidFill>
                  <a:srgbClr val="000000"/>
                </a:solidFill>
                <a:latin typeface="Arial"/>
              </a:rPr>
              <a:t>：药物中含有大量的脂肪油，使肠道润滑，粪便软化；同时脂肪油在碱性肠液中能分解产生脂肪酸，对肠壁产生温和性刺激，产生润肠通便的作用。</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1" name="上箭头标注 453633"/>
          <p:cNvSpPr/>
          <p:nvPr/>
        </p:nvSpPr>
        <p:spPr>
          <a:xfrm>
            <a:off x="2843280" y="5157720"/>
            <a:ext cx="2736720" cy="935280"/>
          </a:xfrm>
          <a:custGeom>
            <a:avLst/>
            <a:gdLst/>
            <a:ahLst/>
            <a:rect l="l" t="t" r="r" b="b"/>
            <a:pathLst>
              <a:path w="21600" h="21600">
                <a:moveTo>
                  <a:pt x="21600" y="7200"/>
                </a:moveTo>
                <a:lnTo>
                  <a:pt x="21600" y="21600"/>
                </a:lnTo>
                <a:lnTo>
                  <a:pt x="0" y="21600"/>
                </a:lnTo>
                <a:lnTo>
                  <a:pt x="0" y="7200"/>
                </a:lnTo>
                <a:lnTo>
                  <a:pt x="8100" y="7200"/>
                </a:lnTo>
                <a:lnTo>
                  <a:pt x="8100" y="3599"/>
                </a:lnTo>
                <a:lnTo>
                  <a:pt x="5400" y="3599"/>
                </a:lnTo>
                <a:lnTo>
                  <a:pt x="10800" y="0"/>
                </a:lnTo>
                <a:lnTo>
                  <a:pt x="16200" y="3599"/>
                </a:lnTo>
                <a:lnTo>
                  <a:pt x="13500" y="3599"/>
                </a:lnTo>
                <a:lnTo>
                  <a:pt x="13500" y="7200"/>
                </a:lnTo>
                <a:close/>
              </a:path>
            </a:pathLst>
          </a:custGeom>
          <a:solidFill>
            <a:srgbClr val="cc99ff"/>
          </a:solidFill>
          <a:ln w="12600">
            <a:solidFill>
              <a:srgbClr val="000000"/>
            </a:solidFill>
            <a:miter/>
          </a:ln>
        </p:spPr>
        <p:style>
          <a:lnRef idx="0"/>
          <a:fillRef idx="0"/>
          <a:effectRef idx="0"/>
          <a:fontRef idx="minor"/>
        </p:style>
      </p:sp>
      <p:sp>
        <p:nvSpPr>
          <p:cNvPr id="462" name="PlaceHolder 1"/>
          <p:cNvSpPr>
            <a:spLocks noGrp="1"/>
          </p:cNvSpPr>
          <p:nvPr>
            <p:ph/>
          </p:nvPr>
        </p:nvSpPr>
        <p:spPr>
          <a:xfrm>
            <a:off x="1308240" y="2852640"/>
            <a:ext cx="7146720" cy="2232000"/>
          </a:xfrm>
          <a:prstGeom prst="rect">
            <a:avLst/>
          </a:prstGeom>
          <a:noFill/>
          <a:ln w="0">
            <a:noFill/>
          </a:ln>
        </p:spPr>
        <p:txBody>
          <a:bodyPr anchor="t">
            <a:normAutofit/>
          </a:bodyPr>
          <a:p>
            <a:pPr marL="343080" indent="-343080">
              <a:lnSpc>
                <a:spcPct val="130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1</a:t>
            </a:r>
            <a:r>
              <a:rPr b="1" lang="zh-CN" sz="2800" spc="-1" strike="noStrike">
                <a:solidFill>
                  <a:srgbClr val="000000"/>
                </a:solidFill>
                <a:latin typeface="Arial"/>
              </a:rPr>
              <a:t>、使水湿停饮从大小便排除，治疗水肿、臌胀、饮停胸隔等病证。</a:t>
            </a:r>
            <a:endParaRPr b="0" lang="en-US" sz="2800" spc="-1" strike="noStrike">
              <a:solidFill>
                <a:srgbClr val="000000"/>
              </a:solidFill>
              <a:latin typeface="Arial"/>
            </a:endParaRPr>
          </a:p>
          <a:p>
            <a:pPr marL="343080" indent="-343080">
              <a:lnSpc>
                <a:spcPct val="130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2</a:t>
            </a:r>
            <a:r>
              <a:rPr b="1" lang="zh-CN" sz="2800" spc="-1" strike="noStrike">
                <a:solidFill>
                  <a:srgbClr val="000000"/>
                </a:solidFill>
                <a:latin typeface="Arial"/>
              </a:rPr>
              <a:t>、使</a:t>
            </a:r>
            <a:r>
              <a:rPr b="1" lang="zh-CN" sz="2800" spc="-1" strike="noStrike" u="sng">
                <a:solidFill>
                  <a:srgbClr val="000000"/>
                </a:solidFill>
                <a:uFillTx/>
                <a:latin typeface="Arial"/>
              </a:rPr>
              <a:t>实热</a:t>
            </a:r>
            <a:r>
              <a:rPr b="1" lang="zh-CN" sz="2800" spc="-1" strike="noStrike">
                <a:solidFill>
                  <a:srgbClr val="000000"/>
                </a:solidFill>
                <a:latin typeface="Arial"/>
              </a:rPr>
              <a:t>壅滞之邪通过泻下清解。</a:t>
            </a:r>
            <a:endParaRPr b="0" lang="en-US" sz="2800" spc="-1" strike="noStrike">
              <a:solidFill>
                <a:srgbClr val="000000"/>
              </a:solidFill>
              <a:latin typeface="Arial"/>
            </a:endParaRPr>
          </a:p>
          <a:p>
            <a:pPr marL="343080" indent="-343080">
              <a:lnSpc>
                <a:spcPct val="120000"/>
              </a:lnSpc>
              <a:spcBef>
                <a:spcPts val="700"/>
              </a:spcBef>
              <a:buClr>
                <a:srgbClr val="009900"/>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p:txBody>
      </p:sp>
      <p:sp>
        <p:nvSpPr>
          <p:cNvPr id="463" name="文本框 453635"/>
          <p:cNvSpPr/>
          <p:nvPr/>
        </p:nvSpPr>
        <p:spPr>
          <a:xfrm>
            <a:off x="971640" y="1268280"/>
            <a:ext cx="7057800" cy="13230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2001"/>
              </a:spcBef>
              <a:buClr>
                <a:srgbClr val="009900"/>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sz="3200" spc="-1" strike="noStrike">
                <a:solidFill>
                  <a:srgbClr val="000000"/>
                </a:solidFill>
                <a:latin typeface="Arial"/>
                <a:ea typeface="宋体"/>
              </a:rPr>
              <a:t>除主要用于</a:t>
            </a:r>
            <a:r>
              <a:rPr b="1" sz="3200" spc="-1" strike="noStrike">
                <a:solidFill>
                  <a:srgbClr val="000000"/>
                </a:solidFill>
                <a:latin typeface="Arial"/>
                <a:ea typeface="宋体"/>
              </a:rPr>
              <a:t>便秘，肠道积滞证外， </a:t>
            </a:r>
            <a:endParaRPr b="0" lang="en-US" sz="3200" spc="-1" strike="noStrike">
              <a:solidFill>
                <a:srgbClr val="000000"/>
              </a:solidFill>
              <a:latin typeface="Arial"/>
            </a:endParaRPr>
          </a:p>
          <a:p>
            <a:pPr>
              <a:spcBef>
                <a:spcPts val="2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sz="3200" spc="-1" strike="noStrike">
                <a:solidFill>
                  <a:srgbClr val="000000"/>
                </a:solidFill>
                <a:latin typeface="Arial"/>
                <a:ea typeface="宋体"/>
              </a:rPr>
              <a:t>  </a:t>
            </a:r>
            <a:r>
              <a:rPr b="1" sz="3200" spc="-1" strike="noStrike">
                <a:solidFill>
                  <a:srgbClr val="000000"/>
                </a:solidFill>
                <a:latin typeface="Arial"/>
                <a:ea typeface="宋体"/>
              </a:rPr>
              <a:t>本类药物还可：</a:t>
            </a:r>
            <a:endParaRPr b="0" lang="en-US" sz="3200" spc="-1" strike="noStrike">
              <a:solidFill>
                <a:srgbClr val="000000"/>
              </a:solidFill>
              <a:latin typeface="Arial"/>
            </a:endParaRPr>
          </a:p>
        </p:txBody>
      </p:sp>
      <p:sp>
        <p:nvSpPr>
          <p:cNvPr id="464" name="文本框 453636"/>
          <p:cNvSpPr/>
          <p:nvPr/>
        </p:nvSpPr>
        <p:spPr>
          <a:xfrm>
            <a:off x="3419640" y="5516640"/>
            <a:ext cx="2736720" cy="58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2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666699"/>
                </a:solidFill>
                <a:latin typeface="Arial"/>
              </a:rPr>
              <a:t>“</a:t>
            </a:r>
            <a:r>
              <a:rPr b="1" lang="zh-CN" sz="3200" spc="-1" strike="noStrike">
                <a:solidFill>
                  <a:srgbClr val="666699"/>
                </a:solidFill>
                <a:latin typeface="Arial"/>
              </a:rPr>
              <a:t>下”法</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5" name="PlaceHolder 1"/>
          <p:cNvSpPr>
            <a:spLocks noGrp="1"/>
          </p:cNvSpPr>
          <p:nvPr>
            <p:ph type="title"/>
          </p:nvPr>
        </p:nvSpPr>
        <p:spPr>
          <a:xfrm>
            <a:off x="323640" y="1197000"/>
            <a:ext cx="4622760" cy="281952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cc"/>
                </a:solidFill>
                <a:latin typeface="隶书"/>
                <a:ea typeface="隶书"/>
              </a:rPr>
              <a:t>大</a:t>
            </a:r>
            <a:r>
              <a:rPr b="1" lang="en-US" sz="4400" spc="-1" strike="noStrike">
                <a:solidFill>
                  <a:srgbClr val="0000cc"/>
                </a:solidFill>
                <a:latin typeface="隶书"/>
                <a:ea typeface="隶书"/>
              </a:rPr>
              <a:t>  </a:t>
            </a:r>
            <a:r>
              <a:rPr b="1" lang="zh-CN" sz="4400" spc="-1" strike="noStrike">
                <a:solidFill>
                  <a:srgbClr val="0000cc"/>
                </a:solidFill>
                <a:latin typeface="隶书"/>
                <a:ea typeface="隶书"/>
              </a:rPr>
              <a:t>黄</a:t>
            </a:r>
            <a:br>
              <a:rPr sz="3600"/>
            </a:br>
            <a:endParaRPr b="0" lang="en-US" sz="4400" spc="-1" strike="noStrike">
              <a:solidFill>
                <a:srgbClr val="000000"/>
              </a:solidFill>
              <a:latin typeface="Arial"/>
            </a:endParaRPr>
          </a:p>
        </p:txBody>
      </p:sp>
      <p:sp>
        <p:nvSpPr>
          <p:cNvPr id="466" name="圆角矩形 454658"/>
          <p:cNvSpPr/>
          <p:nvPr/>
        </p:nvSpPr>
        <p:spPr>
          <a:xfrm>
            <a:off x="684360" y="4195440"/>
            <a:ext cx="7257960" cy="2467440"/>
          </a:xfrm>
          <a:custGeom>
            <a:avLst/>
            <a:gdLst/>
            <a:ahLst/>
            <a:rect l="l" t="t" r="r" b="b"/>
            <a:pathLst>
              <a:path w="63530" h="21600">
                <a:moveTo>
                  <a:pt x="3600" y="0"/>
                </a:moveTo>
                <a:arcTo wR="3600" hR="3600" stAng="16200000" swAng="-5400000"/>
                <a:lnTo>
                  <a:pt x="0" y="18000"/>
                </a:lnTo>
                <a:arcTo wR="3600" hR="3600" stAng="10800000" swAng="-5400000"/>
                <a:lnTo>
                  <a:pt x="59930" y="21600"/>
                </a:lnTo>
                <a:arcTo wR="38330" hR="3600" stAng="5400000" swAng="5400000"/>
                <a:lnTo>
                  <a:pt x="21600" y="3600"/>
                </a:lnTo>
                <a:arcTo wR="38330"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601"/>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8000"/>
                </a:solidFill>
                <a:latin typeface="隶书"/>
                <a:ea typeface="隶书"/>
              </a:rPr>
              <a:t>为蓼科多年生草本植物掌叶大黄</a:t>
            </a:r>
            <a:r>
              <a:rPr b="1" i="1" lang="en-US" sz="2800" spc="-1" strike="noStrike">
                <a:solidFill>
                  <a:srgbClr val="008000"/>
                </a:solidFill>
                <a:latin typeface="隶书"/>
                <a:ea typeface="隶书"/>
              </a:rPr>
              <a:t>Rheum paatum</a:t>
            </a:r>
            <a:r>
              <a:rPr b="1" lang="en-US" sz="2800" spc="-1" strike="noStrike">
                <a:solidFill>
                  <a:srgbClr val="008000"/>
                </a:solidFill>
                <a:latin typeface="隶书"/>
                <a:ea typeface="隶书"/>
              </a:rPr>
              <a:t> L.</a:t>
            </a:r>
            <a:r>
              <a:rPr b="1" lang="zh-CN" sz="2800" spc="-1" strike="noStrike">
                <a:solidFill>
                  <a:srgbClr val="008000"/>
                </a:solidFill>
                <a:latin typeface="隶书"/>
                <a:ea typeface="隶书"/>
              </a:rPr>
              <a:t>、唐古特大黄</a:t>
            </a:r>
            <a:r>
              <a:rPr b="1" i="1" lang="en-US" sz="2800" spc="-1" strike="noStrike">
                <a:solidFill>
                  <a:srgbClr val="008000"/>
                </a:solidFill>
                <a:latin typeface="隶书"/>
                <a:ea typeface="隶书"/>
              </a:rPr>
              <a:t>R.tanguticum</a:t>
            </a:r>
            <a:r>
              <a:rPr b="1" lang="en-US" sz="2800" spc="-1" strike="noStrike">
                <a:solidFill>
                  <a:srgbClr val="008000"/>
                </a:solidFill>
                <a:latin typeface="隶书"/>
                <a:ea typeface="隶书"/>
              </a:rPr>
              <a:t> Maxim. ex Balf.</a:t>
            </a:r>
            <a:r>
              <a:rPr b="1" lang="zh-CN" sz="2800" spc="-1" strike="noStrike">
                <a:solidFill>
                  <a:srgbClr val="008000"/>
                </a:solidFill>
                <a:latin typeface="隶书"/>
                <a:ea typeface="隶书"/>
              </a:rPr>
              <a:t>或药用大黄</a:t>
            </a:r>
            <a:r>
              <a:rPr b="1" i="1" lang="en-US" sz="2800" spc="-1" strike="noStrike">
                <a:solidFill>
                  <a:srgbClr val="008000"/>
                </a:solidFill>
                <a:latin typeface="隶书"/>
                <a:ea typeface="隶书"/>
              </a:rPr>
              <a:t>R. officinale</a:t>
            </a:r>
            <a:r>
              <a:rPr b="1" lang="en-US" sz="2800" spc="-1" strike="noStrike">
                <a:solidFill>
                  <a:srgbClr val="008000"/>
                </a:solidFill>
                <a:latin typeface="隶书"/>
                <a:ea typeface="隶书"/>
              </a:rPr>
              <a:t> Baill.</a:t>
            </a:r>
            <a:r>
              <a:rPr b="1" lang="zh-CN" sz="2800" spc="-1" strike="noStrike">
                <a:solidFill>
                  <a:srgbClr val="008000"/>
                </a:solidFill>
                <a:latin typeface="隶书"/>
                <a:ea typeface="隶书"/>
              </a:rPr>
              <a:t>的根及根茎</a:t>
            </a:r>
            <a:r>
              <a:rPr b="1" lang="zh-CN" sz="2400" spc="-1" strike="noStrike">
                <a:solidFill>
                  <a:srgbClr val="008000"/>
                </a:solidFill>
                <a:latin typeface="隶书"/>
                <a:ea typeface="隶书"/>
              </a:rPr>
              <a:t> </a:t>
            </a:r>
            <a:endParaRPr b="0" lang="en-US" sz="2400" spc="-1" strike="noStrike">
              <a:solidFill>
                <a:srgbClr val="000000"/>
              </a:solidFill>
              <a:latin typeface="Arial"/>
            </a:endParaRPr>
          </a:p>
        </p:txBody>
      </p:sp>
      <p:pic>
        <p:nvPicPr>
          <p:cNvPr id="467" name="图片 454659" descr="大黄1"/>
          <p:cNvPicPr/>
          <p:nvPr/>
        </p:nvPicPr>
        <p:blipFill>
          <a:blip r:embed="rId1"/>
          <a:stretch/>
        </p:blipFill>
        <p:spPr>
          <a:xfrm>
            <a:off x="5364000" y="189000"/>
            <a:ext cx="3200400" cy="4060800"/>
          </a:xfrm>
          <a:prstGeom prst="rect">
            <a:avLst/>
          </a:prstGeom>
          <a:ln w="0">
            <a:noFill/>
          </a:ln>
        </p:spPr>
      </p:pic>
    </p:spTree>
  </p:cSld>
</p:sld>
</file>

<file path=ppt/slides/slide19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68" name="图片 455681" descr="dahuang1"/>
          <p:cNvPicPr/>
          <p:nvPr/>
        </p:nvPicPr>
        <p:blipFill>
          <a:blip r:embed="rId1"/>
          <a:stretch/>
        </p:blipFill>
        <p:spPr>
          <a:xfrm>
            <a:off x="539640" y="1989000"/>
            <a:ext cx="3600720" cy="3456000"/>
          </a:xfrm>
          <a:prstGeom prst="rect">
            <a:avLst/>
          </a:prstGeom>
          <a:ln w="0">
            <a:noFill/>
          </a:ln>
        </p:spPr>
      </p:pic>
      <p:pic>
        <p:nvPicPr>
          <p:cNvPr id="469" name="图片 455682" descr="dahuang2"/>
          <p:cNvPicPr/>
          <p:nvPr/>
        </p:nvPicPr>
        <p:blipFill>
          <a:blip r:embed="rId2"/>
          <a:stretch/>
        </p:blipFill>
        <p:spPr>
          <a:xfrm>
            <a:off x="4716360" y="1989000"/>
            <a:ext cx="3959280" cy="3456000"/>
          </a:xfrm>
          <a:prstGeom prst="rect">
            <a:avLst/>
          </a:prstGeom>
          <a:ln w="0">
            <a:noFill/>
          </a:ln>
        </p:spPr>
      </p:pic>
    </p:spTree>
  </p:cSld>
  <mc:AlternateContent>
    <mc:Choice Requires="p14">
      <p:transition spd="slow" p14:dur="2000"/>
    </mc:Choice>
    <mc:Fallback>
      <p:transition spd="slow"/>
    </mc:Fallback>
  </mc:AlternateContent>
</p:sld>
</file>

<file path=ppt/slides/slide19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70" name="图片 456705" descr="大黄2"/>
          <p:cNvPicPr/>
          <p:nvPr/>
        </p:nvPicPr>
        <p:blipFill>
          <a:blip r:embed="rId1"/>
          <a:stretch/>
        </p:blipFill>
        <p:spPr>
          <a:xfrm>
            <a:off x="395280" y="2133720"/>
            <a:ext cx="4122720" cy="3309840"/>
          </a:xfrm>
          <a:prstGeom prst="rect">
            <a:avLst/>
          </a:prstGeom>
          <a:ln w="0">
            <a:noFill/>
          </a:ln>
        </p:spPr>
      </p:pic>
      <p:pic>
        <p:nvPicPr>
          <p:cNvPr id="471" name="图片 456706" descr="gxdhb1"/>
          <p:cNvPicPr/>
          <p:nvPr/>
        </p:nvPicPr>
        <p:blipFill>
          <a:blip r:embed="rId2"/>
          <a:stretch/>
        </p:blipFill>
        <p:spPr>
          <a:xfrm>
            <a:off x="4572000" y="1341360"/>
            <a:ext cx="4205160" cy="4348080"/>
          </a:xfrm>
          <a:prstGeom prst="rect">
            <a:avLst/>
          </a:prstGeom>
          <a:ln w="0">
            <a:noFill/>
          </a:ln>
        </p:spPr>
      </p:pic>
    </p:spTree>
  </p:cSld>
</p:sld>
</file>

<file path=ppt/slides/slide19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2" name="PlaceHolder 1"/>
          <p:cNvSpPr>
            <a:spLocks noGrp="1"/>
          </p:cNvSpPr>
          <p:nvPr>
            <p:ph type="title"/>
          </p:nvPr>
        </p:nvSpPr>
        <p:spPr>
          <a:xfrm>
            <a:off x="895320" y="552600"/>
            <a:ext cx="7175520" cy="120312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5100" spc="-1" strike="noStrike">
                <a:solidFill>
                  <a:srgbClr val="000000"/>
                </a:solidFill>
                <a:latin typeface="隶书"/>
                <a:ea typeface="隶书"/>
              </a:rPr>
              <a:t>大</a:t>
            </a:r>
            <a:r>
              <a:rPr b="1" lang="en-US" sz="5100" spc="-1" strike="noStrike">
                <a:solidFill>
                  <a:srgbClr val="000000"/>
                </a:solidFill>
                <a:latin typeface="隶书"/>
                <a:ea typeface="隶书"/>
              </a:rPr>
              <a:t>  </a:t>
            </a:r>
            <a:r>
              <a:rPr b="1" lang="zh-CN" sz="5100" spc="-1" strike="noStrike">
                <a:solidFill>
                  <a:srgbClr val="000000"/>
                </a:solidFill>
                <a:latin typeface="隶书"/>
                <a:ea typeface="隶书"/>
              </a:rPr>
              <a:t>黄</a:t>
            </a:r>
            <a:endParaRPr b="0" lang="en-US" sz="5100" spc="-1" strike="noStrike">
              <a:solidFill>
                <a:srgbClr val="000000"/>
              </a:solidFill>
              <a:latin typeface="Arial"/>
            </a:endParaRPr>
          </a:p>
        </p:txBody>
      </p:sp>
      <p:grpSp>
        <p:nvGrpSpPr>
          <p:cNvPr id="473" name="组合 460802"/>
          <p:cNvGrpSpPr/>
          <p:nvPr/>
        </p:nvGrpSpPr>
        <p:grpSpPr>
          <a:xfrm>
            <a:off x="3200400" y="2286000"/>
            <a:ext cx="2209320" cy="761760"/>
            <a:chOff x="3200400" y="2286000"/>
            <a:chExt cx="2209320" cy="761760"/>
          </a:xfrm>
        </p:grpSpPr>
        <p:sp>
          <p:nvSpPr>
            <p:cNvPr id="474" name="圆角矩形 460803"/>
            <p:cNvSpPr/>
            <p:nvPr/>
          </p:nvSpPr>
          <p:spPr>
            <a:xfrm>
              <a:off x="3200400" y="2286000"/>
              <a:ext cx="2163600" cy="761760"/>
            </a:xfrm>
            <a:custGeom>
              <a:avLst/>
              <a:gdLst/>
              <a:ahLst/>
              <a:rect l="l" t="t" r="r" b="b"/>
              <a:pathLst>
                <a:path w="61331" h="21600">
                  <a:moveTo>
                    <a:pt x="3600" y="0"/>
                  </a:moveTo>
                  <a:arcTo wR="3600" hR="3600" stAng="16200000" swAng="-5400000"/>
                  <a:lnTo>
                    <a:pt x="0" y="18000"/>
                  </a:lnTo>
                  <a:arcTo wR="3600" hR="3600" stAng="10800000" swAng="-5400000"/>
                  <a:lnTo>
                    <a:pt x="57731" y="21600"/>
                  </a:lnTo>
                  <a:arcTo wR="36131" hR="3600" stAng="5400000" swAng="5400000"/>
                  <a:lnTo>
                    <a:pt x="21600" y="3600"/>
                  </a:lnTo>
                  <a:arcTo wR="36131" hR="3600" stAng="10800000" swAng="5400000"/>
                  <a:close/>
                </a:path>
              </a:pathLst>
            </a:custGeom>
            <a:solidFill>
              <a:srgbClr val="ccccff"/>
            </a:solidFill>
            <a:ln w="9360">
              <a:solidFill>
                <a:srgbClr val="000080"/>
              </a:solidFill>
              <a:miter/>
            </a:ln>
            <a:effectLst>
              <a:outerShdw dist="107932" dir="18900000" blurRad="0" rotWithShape="0">
                <a:srgbClr val="00007d"/>
              </a:outerShdw>
            </a:effectLst>
          </p:spPr>
          <p:style>
            <a:lnRef idx="0"/>
            <a:fillRef idx="0"/>
            <a:effectRef idx="0"/>
            <a:fontRef idx="minor"/>
          </p:style>
        </p:sp>
        <p:sp>
          <p:nvSpPr>
            <p:cNvPr id="475" name="文本框 460804"/>
            <p:cNvSpPr/>
            <p:nvPr/>
          </p:nvSpPr>
          <p:spPr>
            <a:xfrm>
              <a:off x="3246120" y="2313000"/>
              <a:ext cx="216360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ff0000"/>
                  </a:solidFill>
                  <a:latin typeface="隶书"/>
                  <a:ea typeface="隶书"/>
                </a:rPr>
                <a:t>泻下攻积</a:t>
              </a:r>
              <a:r>
                <a:rPr b="1" lang="zh-CN" sz="2800" spc="-1" strike="noStrike">
                  <a:solidFill>
                    <a:srgbClr val="000000"/>
                  </a:solidFill>
                  <a:latin typeface="华文行楷"/>
                  <a:ea typeface="华文行楷"/>
                </a:rPr>
                <a:t> </a:t>
              </a:r>
              <a:endParaRPr b="0" lang="en-US" sz="2800" spc="-1" strike="noStrike">
                <a:solidFill>
                  <a:srgbClr val="000000"/>
                </a:solidFill>
                <a:latin typeface="Arial"/>
              </a:endParaRPr>
            </a:p>
          </p:txBody>
        </p:sp>
      </p:grpSp>
      <p:grpSp>
        <p:nvGrpSpPr>
          <p:cNvPr id="476" name="组合 460805"/>
          <p:cNvGrpSpPr/>
          <p:nvPr/>
        </p:nvGrpSpPr>
        <p:grpSpPr>
          <a:xfrm>
            <a:off x="2514600" y="3048120"/>
            <a:ext cx="3733560" cy="1828800"/>
            <a:chOff x="2514600" y="3048120"/>
            <a:chExt cx="3733560" cy="1828800"/>
          </a:xfrm>
        </p:grpSpPr>
        <p:grpSp>
          <p:nvGrpSpPr>
            <p:cNvPr id="477" name="组合 460806"/>
            <p:cNvGrpSpPr/>
            <p:nvPr/>
          </p:nvGrpSpPr>
          <p:grpSpPr>
            <a:xfrm>
              <a:off x="2514600" y="3505320"/>
              <a:ext cx="3733560" cy="1371600"/>
              <a:chOff x="2514600" y="3505320"/>
              <a:chExt cx="3733560" cy="1371600"/>
            </a:xfrm>
          </p:grpSpPr>
          <p:sp>
            <p:nvSpPr>
              <p:cNvPr id="478" name="圆角矩形 460807"/>
              <p:cNvSpPr/>
              <p:nvPr/>
            </p:nvSpPr>
            <p:spPr>
              <a:xfrm>
                <a:off x="2514600" y="3505320"/>
                <a:ext cx="3655800" cy="1371600"/>
              </a:xfrm>
              <a:custGeom>
                <a:avLst/>
                <a:gdLst/>
                <a:ahLst/>
                <a:rect l="l" t="t" r="r" b="b"/>
                <a:pathLst>
                  <a:path w="57562" h="21600">
                    <a:moveTo>
                      <a:pt x="3600" y="0"/>
                    </a:moveTo>
                    <a:arcTo wR="3600" hR="3600" stAng="16200000" swAng="-5400000"/>
                    <a:lnTo>
                      <a:pt x="0" y="18000"/>
                    </a:lnTo>
                    <a:arcTo wR="3600" hR="3600" stAng="10800000" swAng="-5400000"/>
                    <a:lnTo>
                      <a:pt x="53962" y="21600"/>
                    </a:lnTo>
                    <a:arcTo wR="32362" hR="3600" stAng="5400000" swAng="5400000"/>
                    <a:lnTo>
                      <a:pt x="21600" y="3600"/>
                    </a:lnTo>
                    <a:arcTo wR="32362" hR="3600" stAng="10800000" swAng="5400000"/>
                    <a:close/>
                  </a:path>
                </a:pathLst>
              </a:custGeom>
              <a:gradFill rotWithShape="0">
                <a:gsLst>
                  <a:gs pos="0">
                    <a:srgbClr val="ccecff"/>
                  </a:gs>
                  <a:gs pos="50000">
                    <a:srgbClr val="ffffff"/>
                  </a:gs>
                  <a:gs pos="100000">
                    <a:srgbClr val="ccecff"/>
                  </a:gs>
                </a:gsLst>
                <a:lin ang="5400000"/>
              </a:gradFill>
              <a:ln w="9360">
                <a:solidFill>
                  <a:srgbClr val="000080"/>
                </a:solidFill>
                <a:miter/>
              </a:ln>
              <a:effectLst>
                <a:outerShdw dist="107932" dir="18900000" blurRad="0" rotWithShape="0">
                  <a:srgbClr val="00007d"/>
                </a:outerShdw>
              </a:effectLst>
            </p:spPr>
            <p:style>
              <a:lnRef idx="0"/>
              <a:fillRef idx="0"/>
              <a:effectRef idx="0"/>
              <a:fontRef idx="minor"/>
            </p:style>
          </p:sp>
          <p:sp>
            <p:nvSpPr>
              <p:cNvPr id="479" name="文本框 460808"/>
              <p:cNvSpPr/>
              <p:nvPr/>
            </p:nvSpPr>
            <p:spPr>
              <a:xfrm>
                <a:off x="2592360" y="3554640"/>
                <a:ext cx="3655800" cy="1191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cc"/>
                    </a:solidFill>
                    <a:latin typeface="Tahoma"/>
                    <a:ea typeface="隶书"/>
                  </a:rPr>
                  <a:t>善治便秘：</a:t>
                </a:r>
                <a:endParaRPr b="0" lang="en-US" sz="36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Tahoma"/>
                    <a:ea typeface="隶书"/>
                  </a:rPr>
                  <a:t>一切积滞、便秘</a:t>
                </a:r>
                <a:endParaRPr b="0" lang="en-US" sz="3600" spc="-1" strike="noStrike">
                  <a:solidFill>
                    <a:srgbClr val="000000"/>
                  </a:solidFill>
                  <a:latin typeface="Arial"/>
                </a:endParaRPr>
              </a:p>
            </p:txBody>
          </p:sp>
        </p:grpSp>
        <p:sp>
          <p:nvSpPr>
            <p:cNvPr id="480" name="下箭头 460809"/>
            <p:cNvSpPr/>
            <p:nvPr/>
          </p:nvSpPr>
          <p:spPr>
            <a:xfrm>
              <a:off x="4114800" y="3048120"/>
              <a:ext cx="304920" cy="457200"/>
            </a:xfrm>
            <a:custGeom>
              <a:avLst/>
              <a:gdLst/>
              <a:ahLst/>
              <a:rect l="l" t="t" r="r" b="b"/>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ffcc00"/>
            </a:solidFill>
            <a:ln w="50760">
              <a:solidFill>
                <a:srgbClr val="808000"/>
              </a:solidFill>
              <a:miter/>
            </a:ln>
          </p:spPr>
          <p:style>
            <a:lnRef idx="0"/>
            <a:fillRef idx="0"/>
            <a:effectRef idx="0"/>
            <a:fontRef idx="minor"/>
          </p:style>
        </p:sp>
      </p:grpSp>
    </p:spTree>
  </p:cSld>
  <p:timing>
    <p:tnLst>
      <p:par>
        <p:cTn id="79" dur="indefinite" restart="never" nodeType="tmRoot">
          <p:childTnLst>
            <p:seq>
              <p:cTn id="80" dur="indefinite" nodeType="mainSeq">
                <p:childTnLst>
                  <p:par>
                    <p:cTn id="81" nodeType="clickEffect" fill="hold">
                      <p:stCondLst>
                        <p:cond delay="indefinite"/>
                      </p:stCondLst>
                      <p:childTnLst>
                        <p:par>
                          <p:cTn id="82" nodeType="withEffect" fill="hold">
                            <p:stCondLst>
                              <p:cond delay="0"/>
                            </p:stCondLst>
                            <p:childTnLst>
                              <p:par>
                                <p:cTn id="83" nodeType="clickEffect" fill="hold" presetClass="entr" presetID="12" presetSubtype="4">
                                  <p:stCondLst>
                                    <p:cond delay="0"/>
                                  </p:stCondLst>
                                  <p:childTnLst>
                                    <p:set>
                                      <p:cBhvr>
                                        <p:cTn id="84" dur="1" fill="hold">
                                          <p:stCondLst>
                                            <p:cond delay="0"/>
                                          </p:stCondLst>
                                        </p:cTn>
                                        <p:tgtEl>
                                          <p:spTgt spid="476"/>
                                        </p:tgtEl>
                                        <p:attrNameLst>
                                          <p:attrName>style.visibility</p:attrName>
                                        </p:attrNameLst>
                                      </p:cBhvr>
                                      <p:to>
                                        <p:strVal val="visible"/>
                                      </p:to>
                                    </p:set>
                                    <p:animEffect filter="slide(fromBottom)" transition="in">
                                      <p:cBhvr additive="repl">
                                        <p:cTn id="85" dur="500"/>
                                        <p:tgtEl>
                                          <p:spTgt spid="4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1" name="PlaceHolder 1"/>
          <p:cNvSpPr>
            <a:spLocks noGrp="1"/>
          </p:cNvSpPr>
          <p:nvPr>
            <p:ph type="title"/>
          </p:nvPr>
        </p:nvSpPr>
        <p:spPr>
          <a:xfrm>
            <a:off x="2050560" y="639720"/>
            <a:ext cx="6156360" cy="92232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5100" spc="-1" strike="noStrike">
                <a:solidFill>
                  <a:srgbClr val="000000"/>
                </a:solidFill>
                <a:latin typeface="隶书"/>
                <a:ea typeface="隶书"/>
              </a:rPr>
              <a:t>大</a:t>
            </a:r>
            <a:r>
              <a:rPr b="1" lang="en-US" sz="5100" spc="-1" strike="noStrike">
                <a:solidFill>
                  <a:srgbClr val="000000"/>
                </a:solidFill>
                <a:latin typeface="隶书"/>
                <a:ea typeface="隶书"/>
              </a:rPr>
              <a:t>  </a:t>
            </a:r>
            <a:r>
              <a:rPr b="1" lang="zh-CN" sz="5100" spc="-1" strike="noStrike">
                <a:solidFill>
                  <a:srgbClr val="000000"/>
                </a:solidFill>
                <a:latin typeface="隶书"/>
                <a:ea typeface="隶书"/>
              </a:rPr>
              <a:t>黄</a:t>
            </a:r>
            <a:endParaRPr b="0" lang="en-US" sz="5100" spc="-1" strike="noStrike">
              <a:solidFill>
                <a:srgbClr val="000000"/>
              </a:solidFill>
              <a:latin typeface="Arial"/>
            </a:endParaRPr>
          </a:p>
        </p:txBody>
      </p:sp>
      <p:grpSp>
        <p:nvGrpSpPr>
          <p:cNvPr id="482" name="组合 461826"/>
          <p:cNvGrpSpPr/>
          <p:nvPr/>
        </p:nvGrpSpPr>
        <p:grpSpPr>
          <a:xfrm>
            <a:off x="914400" y="2819520"/>
            <a:ext cx="2209320" cy="761760"/>
            <a:chOff x="914400" y="2819520"/>
            <a:chExt cx="2209320" cy="761760"/>
          </a:xfrm>
        </p:grpSpPr>
        <p:sp>
          <p:nvSpPr>
            <p:cNvPr id="483" name="圆角矩形 461827"/>
            <p:cNvSpPr/>
            <p:nvPr/>
          </p:nvSpPr>
          <p:spPr>
            <a:xfrm>
              <a:off x="914400" y="2819520"/>
              <a:ext cx="2163600" cy="761760"/>
            </a:xfrm>
            <a:custGeom>
              <a:avLst/>
              <a:gdLst/>
              <a:ahLst/>
              <a:rect l="l" t="t" r="r" b="b"/>
              <a:pathLst>
                <a:path w="61331" h="21600">
                  <a:moveTo>
                    <a:pt x="3600" y="0"/>
                  </a:moveTo>
                  <a:arcTo wR="3600" hR="3600" stAng="16200000" swAng="-5400000"/>
                  <a:lnTo>
                    <a:pt x="0" y="18000"/>
                  </a:lnTo>
                  <a:arcTo wR="3600" hR="3600" stAng="10800000" swAng="-5400000"/>
                  <a:lnTo>
                    <a:pt x="57731" y="21600"/>
                  </a:lnTo>
                  <a:arcTo wR="36131" hR="3600" stAng="5400000" swAng="5400000"/>
                  <a:lnTo>
                    <a:pt x="21600" y="3600"/>
                  </a:lnTo>
                  <a:arcTo wR="36131" hR="3600" stAng="10800000" swAng="5400000"/>
                  <a:close/>
                </a:path>
              </a:pathLst>
            </a:custGeom>
            <a:solidFill>
              <a:srgbClr val="ccccff"/>
            </a:solidFill>
            <a:ln w="9360">
              <a:solidFill>
                <a:srgbClr val="000080"/>
              </a:solidFill>
              <a:miter/>
            </a:ln>
            <a:effectLst>
              <a:outerShdw dist="107932" dir="18900000" blurRad="0" rotWithShape="0">
                <a:srgbClr val="00007d"/>
              </a:outerShdw>
            </a:effectLst>
          </p:spPr>
          <p:style>
            <a:lnRef idx="0"/>
            <a:fillRef idx="0"/>
            <a:effectRef idx="0"/>
            <a:fontRef idx="minor"/>
          </p:style>
        </p:sp>
        <p:sp>
          <p:nvSpPr>
            <p:cNvPr id="484" name="文本框 461828"/>
            <p:cNvSpPr/>
            <p:nvPr/>
          </p:nvSpPr>
          <p:spPr>
            <a:xfrm>
              <a:off x="960120" y="2846520"/>
              <a:ext cx="216360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ff0000"/>
                  </a:solidFill>
                  <a:latin typeface="隶书"/>
                  <a:ea typeface="隶书"/>
                </a:rPr>
                <a:t>善治热证</a:t>
              </a:r>
              <a:endParaRPr b="0" lang="en-US" sz="3600" spc="-1" strike="noStrike">
                <a:solidFill>
                  <a:srgbClr val="000000"/>
                </a:solidFill>
                <a:latin typeface="Arial"/>
              </a:endParaRPr>
            </a:p>
          </p:txBody>
        </p:sp>
      </p:grpSp>
      <p:sp>
        <p:nvSpPr>
          <p:cNvPr id="485" name="左大括号 461829"/>
          <p:cNvSpPr/>
          <p:nvPr/>
        </p:nvSpPr>
        <p:spPr>
          <a:xfrm>
            <a:off x="3203640" y="1989000"/>
            <a:ext cx="144360" cy="2448000"/>
          </a:xfrm>
          <a:custGeom>
            <a:avLst/>
            <a:gdLst/>
            <a:ahLst/>
            <a:rect l="l" t="t" r="r" b="b"/>
            <a:pathLst>
              <a:path w="21600" h="21600">
                <a:moveTo>
                  <a:pt x="21600" y="0"/>
                </a:moveTo>
                <a:cubicBezTo>
                  <a:pt x="16200" y="0"/>
                  <a:pt x="10800" y="900"/>
                  <a:pt x="10800" y="1799"/>
                </a:cubicBezTo>
                <a:lnTo>
                  <a:pt x="10800" y="9001"/>
                </a:lnTo>
                <a:cubicBezTo>
                  <a:pt x="10800" y="9901"/>
                  <a:pt x="5400" y="10800"/>
                  <a:pt x="0" y="10800"/>
                </a:cubicBezTo>
                <a:cubicBezTo>
                  <a:pt x="5400" y="10800"/>
                  <a:pt x="10800" y="11700"/>
                  <a:pt x="10800" y="12599"/>
                </a:cubicBezTo>
                <a:lnTo>
                  <a:pt x="10800" y="19801"/>
                </a:lnTo>
                <a:cubicBezTo>
                  <a:pt x="10800" y="20701"/>
                  <a:pt x="16200" y="21600"/>
                  <a:pt x="21600" y="21600"/>
                </a:cubicBezTo>
              </a:path>
            </a:pathLst>
          </a:custGeom>
          <a:noFill/>
          <a:ln w="31680">
            <a:solidFill>
              <a:srgbClr val="000000"/>
            </a:solidFill>
            <a:miter/>
          </a:ln>
        </p:spPr>
        <p:style>
          <a:lnRef idx="0"/>
          <a:fillRef idx="0"/>
          <a:effectRef idx="0"/>
          <a:fontRef idx="minor"/>
        </p:style>
      </p:sp>
      <p:sp>
        <p:nvSpPr>
          <p:cNvPr id="486" name="文本框 461830"/>
          <p:cNvSpPr/>
          <p:nvPr/>
        </p:nvSpPr>
        <p:spPr>
          <a:xfrm>
            <a:off x="3492360" y="1700280"/>
            <a:ext cx="3992760" cy="58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cc"/>
                </a:solidFill>
                <a:latin typeface="隶书"/>
                <a:ea typeface="隶书"/>
              </a:rPr>
              <a:t>清热泻火－火热病证</a:t>
            </a:r>
            <a:endParaRPr b="0" lang="en-US" sz="3200" spc="-1" strike="noStrike">
              <a:solidFill>
                <a:srgbClr val="000000"/>
              </a:solidFill>
              <a:latin typeface="Arial"/>
            </a:endParaRPr>
          </a:p>
        </p:txBody>
      </p:sp>
      <p:sp>
        <p:nvSpPr>
          <p:cNvPr id="487" name="文本框 461831"/>
          <p:cNvSpPr/>
          <p:nvPr/>
        </p:nvSpPr>
        <p:spPr>
          <a:xfrm>
            <a:off x="3492360" y="2421000"/>
            <a:ext cx="3992760" cy="58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cc"/>
                </a:solidFill>
                <a:latin typeface="隶书"/>
                <a:ea typeface="隶书"/>
              </a:rPr>
              <a:t>清热解毒－热毒病证</a:t>
            </a:r>
            <a:endParaRPr b="0" lang="en-US" sz="3200" spc="-1" strike="noStrike">
              <a:solidFill>
                <a:srgbClr val="000000"/>
              </a:solidFill>
              <a:latin typeface="Arial"/>
            </a:endParaRPr>
          </a:p>
        </p:txBody>
      </p:sp>
      <p:sp>
        <p:nvSpPr>
          <p:cNvPr id="488" name="文本框 461832"/>
          <p:cNvSpPr/>
          <p:nvPr/>
        </p:nvSpPr>
        <p:spPr>
          <a:xfrm>
            <a:off x="3492360" y="3500280"/>
            <a:ext cx="3992760" cy="58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cc"/>
                </a:solidFill>
                <a:latin typeface="隶书"/>
                <a:ea typeface="隶书"/>
              </a:rPr>
              <a:t>清泄湿热－湿热病证</a:t>
            </a:r>
            <a:endParaRPr b="0" lang="en-US" sz="3200" spc="-1" strike="noStrike">
              <a:solidFill>
                <a:srgbClr val="000000"/>
              </a:solidFill>
              <a:latin typeface="Arial"/>
            </a:endParaRPr>
          </a:p>
        </p:txBody>
      </p:sp>
      <p:sp>
        <p:nvSpPr>
          <p:cNvPr id="489" name="文本框 461833"/>
          <p:cNvSpPr/>
          <p:nvPr/>
        </p:nvSpPr>
        <p:spPr>
          <a:xfrm>
            <a:off x="3492360" y="4221000"/>
            <a:ext cx="5651640" cy="58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cc"/>
                </a:solidFill>
                <a:latin typeface="隶书"/>
                <a:ea typeface="隶书"/>
              </a:rPr>
              <a:t>其他－水火烫伤（烫伤要药）</a:t>
            </a:r>
            <a:endParaRPr b="0" lang="en-US" sz="3200" spc="-1" strike="noStrike">
              <a:solidFill>
                <a:srgbClr val="000000"/>
              </a:solidFill>
              <a:latin typeface="Arial"/>
            </a:endParaRPr>
          </a:p>
        </p:txBody>
      </p:sp>
      <p:sp>
        <p:nvSpPr>
          <p:cNvPr id="490" name="文本框 461837"/>
          <p:cNvSpPr/>
          <p:nvPr/>
        </p:nvSpPr>
        <p:spPr>
          <a:xfrm>
            <a:off x="7524720" y="3357720"/>
            <a:ext cx="865080" cy="934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1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黄疸淋病</a:t>
            </a:r>
            <a:endParaRPr b="0" lang="en-US" sz="2400" spc="-1" strike="noStrike">
              <a:solidFill>
                <a:srgbClr val="000000"/>
              </a:solidFill>
              <a:latin typeface="Arial"/>
            </a:endParaRPr>
          </a:p>
        </p:txBody>
      </p:sp>
      <p:sp>
        <p:nvSpPr>
          <p:cNvPr id="491" name="左大括号 461838"/>
          <p:cNvSpPr/>
          <p:nvPr/>
        </p:nvSpPr>
        <p:spPr>
          <a:xfrm>
            <a:off x="7451640" y="3500280"/>
            <a:ext cx="71640" cy="720720"/>
          </a:xfrm>
          <a:custGeom>
            <a:avLst/>
            <a:gdLst/>
            <a:ahLst/>
            <a:rect l="l" t="t" r="r" b="b"/>
            <a:pathLst>
              <a:path w="21600" h="21600">
                <a:moveTo>
                  <a:pt x="21600" y="0"/>
                </a:moveTo>
                <a:cubicBezTo>
                  <a:pt x="16200" y="0"/>
                  <a:pt x="10800" y="900"/>
                  <a:pt x="10800" y="1799"/>
                </a:cubicBezTo>
                <a:lnTo>
                  <a:pt x="10800" y="9001"/>
                </a:lnTo>
                <a:cubicBezTo>
                  <a:pt x="10800" y="9901"/>
                  <a:pt x="5400" y="10800"/>
                  <a:pt x="0" y="10800"/>
                </a:cubicBezTo>
                <a:cubicBezTo>
                  <a:pt x="5400" y="10800"/>
                  <a:pt x="10800" y="11700"/>
                  <a:pt x="10800" y="12599"/>
                </a:cubicBezTo>
                <a:lnTo>
                  <a:pt x="10800" y="19801"/>
                </a:lnTo>
                <a:cubicBezTo>
                  <a:pt x="10800" y="20701"/>
                  <a:pt x="16200" y="21600"/>
                  <a:pt x="21600" y="21600"/>
                </a:cubicBezTo>
              </a:path>
            </a:pathLst>
          </a:custGeom>
          <a:noFill/>
          <a:ln w="12600">
            <a:solidFill>
              <a:srgbClr val="000000"/>
            </a:solidFill>
            <a:miter/>
          </a:ln>
        </p:spPr>
        <p:style>
          <a:lnRef idx="0"/>
          <a:fillRef idx="0"/>
          <a:effectRef idx="0"/>
          <a:fontRef idx="minor"/>
        </p:style>
      </p:sp>
      <p:sp>
        <p:nvSpPr>
          <p:cNvPr id="492" name="文本框 461839"/>
          <p:cNvSpPr/>
          <p:nvPr/>
        </p:nvSpPr>
        <p:spPr>
          <a:xfrm>
            <a:off x="7380360" y="2349360"/>
            <a:ext cx="1439640" cy="759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6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痈肿疮毒</a:t>
            </a:r>
            <a:endParaRPr b="0" lang="en-US" sz="2400" spc="-1" strike="noStrike">
              <a:solidFill>
                <a:srgbClr val="000000"/>
              </a:solidFill>
              <a:latin typeface="Arial"/>
            </a:endParaRPr>
          </a:p>
          <a:p>
            <a:pPr>
              <a:lnSpc>
                <a:spcPct val="6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肠痈</a:t>
            </a:r>
            <a:endParaRPr b="0" lang="en-US" sz="2400" spc="-1" strike="noStrike">
              <a:solidFill>
                <a:srgbClr val="000000"/>
              </a:solidFill>
              <a:latin typeface="Arial"/>
            </a:endParaRPr>
          </a:p>
        </p:txBody>
      </p:sp>
      <p:sp>
        <p:nvSpPr>
          <p:cNvPr id="493" name="左大括号 461840"/>
          <p:cNvSpPr/>
          <p:nvPr/>
        </p:nvSpPr>
        <p:spPr>
          <a:xfrm>
            <a:off x="7308720" y="2421000"/>
            <a:ext cx="71640" cy="647640"/>
          </a:xfrm>
          <a:custGeom>
            <a:avLst/>
            <a:gdLst/>
            <a:ahLst/>
            <a:rect l="l" t="t" r="r" b="b"/>
            <a:pathLst>
              <a:path w="21600" h="21600">
                <a:moveTo>
                  <a:pt x="21600" y="0"/>
                </a:moveTo>
                <a:cubicBezTo>
                  <a:pt x="16200" y="0"/>
                  <a:pt x="10800" y="900"/>
                  <a:pt x="10800" y="1799"/>
                </a:cubicBezTo>
                <a:lnTo>
                  <a:pt x="10800" y="9001"/>
                </a:lnTo>
                <a:cubicBezTo>
                  <a:pt x="10800" y="9901"/>
                  <a:pt x="5400" y="10800"/>
                  <a:pt x="0" y="10800"/>
                </a:cubicBezTo>
                <a:cubicBezTo>
                  <a:pt x="5400" y="10800"/>
                  <a:pt x="10800" y="11700"/>
                  <a:pt x="10800" y="12599"/>
                </a:cubicBezTo>
                <a:lnTo>
                  <a:pt x="10800" y="19801"/>
                </a:lnTo>
                <a:cubicBezTo>
                  <a:pt x="10800" y="20701"/>
                  <a:pt x="16200" y="21600"/>
                  <a:pt x="21600" y="21600"/>
                </a:cubicBezTo>
              </a:path>
            </a:pathLst>
          </a:custGeom>
          <a:noFill/>
          <a:ln w="12600">
            <a:solidFill>
              <a:srgbClr val="000000"/>
            </a:solidFill>
            <a:miter/>
          </a:ln>
        </p:spPr>
        <p:style>
          <a:lnRef idx="0"/>
          <a:fillRef idx="0"/>
          <a:effectRef idx="0"/>
          <a:fontRef idx="minor"/>
        </p:style>
      </p:sp>
      <p:sp>
        <p:nvSpPr>
          <p:cNvPr id="494" name="文本框 461841"/>
          <p:cNvSpPr/>
          <p:nvPr/>
        </p:nvSpPr>
        <p:spPr>
          <a:xfrm>
            <a:off x="971640" y="3789360"/>
            <a:ext cx="2087640" cy="3682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1800" spc="-1" strike="noStrike">
                <a:solidFill>
                  <a:srgbClr val="000000"/>
                </a:solidFill>
                <a:latin typeface="Arial"/>
              </a:rPr>
              <a:t>（无论有无便秘）</a:t>
            </a:r>
            <a:endParaRPr b="0" lang="en-US" sz="1800" spc="-1" strike="noStrike">
              <a:solidFill>
                <a:srgbClr val="000000"/>
              </a:solidFill>
              <a:latin typeface="Arial"/>
            </a:endParaRPr>
          </a:p>
        </p:txBody>
      </p:sp>
    </p:spTree>
  </p:cSld>
  <p:timing>
    <p:tnLst>
      <p:par>
        <p:cTn id="86" dur="indefinite" restart="never" nodeType="tmRoot">
          <p:childTnLst>
            <p:seq>
              <p:cTn id="87" dur="indefinite" nodeType="mainSeq">
                <p:childTnLst>
                  <p:par>
                    <p:cTn id="88" nodeType="clickEffect" fill="hold">
                      <p:stCondLst>
                        <p:cond delay="indefinite"/>
                      </p:stCondLst>
                      <p:childTnLst>
                        <p:par>
                          <p:cTn id="89" nodeType="withEffect" fill="hold">
                            <p:stCondLst>
                              <p:cond delay="0"/>
                            </p:stCondLst>
                            <p:childTnLst>
                              <p:par>
                                <p:cTn id="90" nodeType="clickEffect" fill="hold" presetClass="entr" presetID="2" presetSubtype="8">
                                  <p:stCondLst>
                                    <p:cond delay="0"/>
                                  </p:stCondLst>
                                  <p:childTnLst>
                                    <p:set>
                                      <p:cBhvr>
                                        <p:cTn id="91" dur="1" fill="hold">
                                          <p:stCondLst>
                                            <p:cond delay="0"/>
                                          </p:stCondLst>
                                        </p:cTn>
                                        <p:tgtEl>
                                          <p:spTgt spid="486"/>
                                        </p:tgtEl>
                                        <p:attrNameLst>
                                          <p:attrName>style.visibility</p:attrName>
                                        </p:attrNameLst>
                                      </p:cBhvr>
                                      <p:to>
                                        <p:strVal val="visible"/>
                                      </p:to>
                                    </p:set>
                                    <p:anim calcmode="lin" valueType="num">
                                      <p:cBhvr additive="base">
                                        <p:cTn id="92" dur="500" fill="hold"/>
                                        <p:tgtEl>
                                          <p:spTgt spid="486"/>
                                        </p:tgtEl>
                                        <p:attrNameLst>
                                          <p:attrName>ppt_x</p:attrName>
                                        </p:attrNameLst>
                                      </p:cBhvr>
                                      <p:tavLst>
                                        <p:tav tm="0">
                                          <p:val>
                                            <p:strVal val="0-#ppt_w/2"/>
                                          </p:val>
                                        </p:tav>
                                        <p:tav tm="100000">
                                          <p:val>
                                            <p:strVal val="#ppt_x"/>
                                          </p:val>
                                        </p:tav>
                                      </p:tavLst>
                                    </p:anim>
                                    <p:anim calcmode="lin" valueType="num">
                                      <p:cBhvr additive="base">
                                        <p:cTn id="93" dur="500" fill="hold"/>
                                        <p:tgtEl>
                                          <p:spTgt spid="486"/>
                                        </p:tgtEl>
                                        <p:attrNameLst>
                                          <p:attrName>ppt_y</p:attrName>
                                        </p:attrNameLst>
                                      </p:cBhvr>
                                      <p:tavLst>
                                        <p:tav tm="0">
                                          <p:val>
                                            <p:strVal val="#ppt_y"/>
                                          </p:val>
                                        </p:tav>
                                        <p:tav tm="100000">
                                          <p:val>
                                            <p:strVal val="#ppt_y"/>
                                          </p:val>
                                        </p:tav>
                                      </p:tavLst>
                                    </p:anim>
                                  </p:childTnLst>
                                </p:cTn>
                              </p:par>
                            </p:childTnLst>
                          </p:cTn>
                        </p:par>
                      </p:childTnLst>
                    </p:cTn>
                  </p:par>
                  <p:par>
                    <p:cTn id="94" nodeType="clickEffect" fill="hold">
                      <p:stCondLst>
                        <p:cond delay="indefinite"/>
                      </p:stCondLst>
                      <p:childTnLst>
                        <p:par>
                          <p:cTn id="95" nodeType="withEffect" fill="hold">
                            <p:stCondLst>
                              <p:cond delay="0"/>
                            </p:stCondLst>
                            <p:childTnLst>
                              <p:par>
                                <p:cTn id="96" nodeType="clickEffect" fill="hold" presetClass="entr" presetID="2" presetSubtype="2">
                                  <p:stCondLst>
                                    <p:cond delay="0"/>
                                  </p:stCondLst>
                                  <p:childTnLst>
                                    <p:set>
                                      <p:cBhvr>
                                        <p:cTn id="97" dur="1" fill="hold">
                                          <p:stCondLst>
                                            <p:cond delay="0"/>
                                          </p:stCondLst>
                                        </p:cTn>
                                        <p:tgtEl>
                                          <p:spTgt spid="487"/>
                                        </p:tgtEl>
                                        <p:attrNameLst>
                                          <p:attrName>style.visibility</p:attrName>
                                        </p:attrNameLst>
                                      </p:cBhvr>
                                      <p:to>
                                        <p:strVal val="visible"/>
                                      </p:to>
                                    </p:set>
                                    <p:anim calcmode="lin" valueType="num">
                                      <p:cBhvr additive="base">
                                        <p:cTn id="98" dur="500" fill="hold"/>
                                        <p:tgtEl>
                                          <p:spTgt spid="487"/>
                                        </p:tgtEl>
                                        <p:attrNameLst>
                                          <p:attrName>ppt_x</p:attrName>
                                        </p:attrNameLst>
                                      </p:cBhvr>
                                      <p:tavLst>
                                        <p:tav tm="0">
                                          <p:val>
                                            <p:strVal val="1+#ppt_w/2"/>
                                          </p:val>
                                        </p:tav>
                                        <p:tav tm="100000">
                                          <p:val>
                                            <p:strVal val="#ppt_x"/>
                                          </p:val>
                                        </p:tav>
                                      </p:tavLst>
                                    </p:anim>
                                    <p:anim calcmode="lin" valueType="num">
                                      <p:cBhvr additive="base">
                                        <p:cTn id="99" dur="500" fill="hold"/>
                                        <p:tgtEl>
                                          <p:spTgt spid="487"/>
                                        </p:tgtEl>
                                        <p:attrNameLst>
                                          <p:attrName>ppt_y</p:attrName>
                                        </p:attrNameLst>
                                      </p:cBhvr>
                                      <p:tavLst>
                                        <p:tav tm="0">
                                          <p:val>
                                            <p:strVal val="#ppt_y"/>
                                          </p:val>
                                        </p:tav>
                                        <p:tav tm="100000">
                                          <p:val>
                                            <p:strVal val="#ppt_y"/>
                                          </p:val>
                                        </p:tav>
                                      </p:tavLst>
                                    </p:anim>
                                  </p:childTnLst>
                                </p:cTn>
                              </p:par>
                            </p:childTnLst>
                          </p:cTn>
                        </p:par>
                      </p:childTnLst>
                    </p:cTn>
                  </p:par>
                  <p:par>
                    <p:cTn id="100" nodeType="clickEffect" fill="hold">
                      <p:stCondLst>
                        <p:cond delay="indefinite"/>
                      </p:stCondLst>
                      <p:childTnLst>
                        <p:par>
                          <p:cTn id="101" nodeType="withEffect" fill="hold">
                            <p:stCondLst>
                              <p:cond delay="0"/>
                            </p:stCondLst>
                            <p:childTnLst>
                              <p:par>
                                <p:cTn id="102" nodeType="clickEffect" fill="hold" presetClass="entr" presetID="2" presetSubtype="1">
                                  <p:stCondLst>
                                    <p:cond delay="0"/>
                                  </p:stCondLst>
                                  <p:childTnLst>
                                    <p:set>
                                      <p:cBhvr>
                                        <p:cTn id="103" dur="1" fill="hold">
                                          <p:stCondLst>
                                            <p:cond delay="0"/>
                                          </p:stCondLst>
                                        </p:cTn>
                                        <p:tgtEl>
                                          <p:spTgt spid="488"/>
                                        </p:tgtEl>
                                        <p:attrNameLst>
                                          <p:attrName>style.visibility</p:attrName>
                                        </p:attrNameLst>
                                      </p:cBhvr>
                                      <p:to>
                                        <p:strVal val="visible"/>
                                      </p:to>
                                    </p:set>
                                    <p:anim calcmode="lin" valueType="num">
                                      <p:cBhvr additive="base">
                                        <p:cTn id="104" dur="500" fill="hold"/>
                                        <p:tgtEl>
                                          <p:spTgt spid="488"/>
                                        </p:tgtEl>
                                        <p:attrNameLst>
                                          <p:attrName>ppt_x</p:attrName>
                                        </p:attrNameLst>
                                      </p:cBhvr>
                                      <p:tavLst>
                                        <p:tav tm="0">
                                          <p:val>
                                            <p:strVal val="#ppt_x"/>
                                          </p:val>
                                        </p:tav>
                                        <p:tav tm="100000">
                                          <p:val>
                                            <p:strVal val="#ppt_x"/>
                                          </p:val>
                                        </p:tav>
                                      </p:tavLst>
                                    </p:anim>
                                    <p:anim calcmode="lin" valueType="num">
                                      <p:cBhvr additive="base">
                                        <p:cTn id="105" dur="500" fill="hold"/>
                                        <p:tgtEl>
                                          <p:spTgt spid="488"/>
                                        </p:tgtEl>
                                        <p:attrNameLst>
                                          <p:attrName>ppt_y</p:attrName>
                                        </p:attrNameLst>
                                      </p:cBhvr>
                                      <p:tavLst>
                                        <p:tav tm="0">
                                          <p:val>
                                            <p:strVal val="0-#ppt_h/2"/>
                                          </p:val>
                                        </p:tav>
                                        <p:tav tm="100000">
                                          <p:val>
                                            <p:strVal val="#ppt_y"/>
                                          </p:val>
                                        </p:tav>
                                      </p:tavLst>
                                    </p:anim>
                                  </p:childTnLst>
                                </p:cTn>
                              </p:par>
                            </p:childTnLst>
                          </p:cTn>
                        </p:par>
                      </p:childTnLst>
                    </p:cTn>
                  </p:par>
                  <p:par>
                    <p:cTn id="106" nodeType="clickEffect" fill="hold">
                      <p:stCondLst>
                        <p:cond delay="indefinite"/>
                      </p:stCondLst>
                      <p:childTnLst>
                        <p:par>
                          <p:cTn id="107" nodeType="withEffect" fill="hold">
                            <p:stCondLst>
                              <p:cond delay="0"/>
                            </p:stCondLst>
                            <p:childTnLst>
                              <p:par>
                                <p:cTn id="108" nodeType="clickEffect" fill="hold" presetClass="entr" presetID="2" presetSubtype="3">
                                  <p:stCondLst>
                                    <p:cond delay="0"/>
                                  </p:stCondLst>
                                  <p:childTnLst>
                                    <p:set>
                                      <p:cBhvr>
                                        <p:cTn id="109" dur="1" fill="hold">
                                          <p:stCondLst>
                                            <p:cond delay="0"/>
                                          </p:stCondLst>
                                        </p:cTn>
                                        <p:tgtEl>
                                          <p:spTgt spid="489"/>
                                        </p:tgtEl>
                                        <p:attrNameLst>
                                          <p:attrName>style.visibility</p:attrName>
                                        </p:attrNameLst>
                                      </p:cBhvr>
                                      <p:to>
                                        <p:strVal val="visible"/>
                                      </p:to>
                                    </p:set>
                                    <p:anim calcmode="lin" valueType="num">
                                      <p:cBhvr additive="base">
                                        <p:cTn id="110" dur="500" fill="hold"/>
                                        <p:tgtEl>
                                          <p:spTgt spid="489"/>
                                        </p:tgtEl>
                                        <p:attrNameLst>
                                          <p:attrName>ppt_x</p:attrName>
                                        </p:attrNameLst>
                                      </p:cBhvr>
                                      <p:tavLst>
                                        <p:tav tm="0">
                                          <p:val>
                                            <p:strVal val="1+#ppt_w/2"/>
                                          </p:val>
                                        </p:tav>
                                        <p:tav tm="100000">
                                          <p:val>
                                            <p:strVal val="#ppt_x"/>
                                          </p:val>
                                        </p:tav>
                                      </p:tavLst>
                                    </p:anim>
                                    <p:anim calcmode="lin" valueType="num">
                                      <p:cBhvr additive="base">
                                        <p:cTn id="111" dur="500" fill="hold"/>
                                        <p:tgtEl>
                                          <p:spTgt spid="48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5" name="PlaceHolder 1"/>
          <p:cNvSpPr>
            <a:spLocks noGrp="1"/>
          </p:cNvSpPr>
          <p:nvPr>
            <p:ph type="title"/>
          </p:nvPr>
        </p:nvSpPr>
        <p:spPr>
          <a:xfrm>
            <a:off x="1275840" y="456840"/>
            <a:ext cx="7410600" cy="120348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5100" spc="-1" strike="noStrike">
                <a:solidFill>
                  <a:srgbClr val="000000"/>
                </a:solidFill>
                <a:latin typeface="隶书"/>
                <a:ea typeface="隶书"/>
              </a:rPr>
              <a:t>大</a:t>
            </a:r>
            <a:r>
              <a:rPr b="1" lang="en-US" sz="5100" spc="-1" strike="noStrike">
                <a:solidFill>
                  <a:srgbClr val="000000"/>
                </a:solidFill>
                <a:latin typeface="隶书"/>
                <a:ea typeface="隶书"/>
              </a:rPr>
              <a:t>  </a:t>
            </a:r>
            <a:r>
              <a:rPr b="1" lang="zh-CN" sz="5100" spc="-1" strike="noStrike">
                <a:solidFill>
                  <a:srgbClr val="000000"/>
                </a:solidFill>
                <a:latin typeface="隶书"/>
                <a:ea typeface="隶书"/>
              </a:rPr>
              <a:t>黄</a:t>
            </a:r>
            <a:endParaRPr b="0" lang="en-US" sz="5100" spc="-1" strike="noStrike">
              <a:solidFill>
                <a:srgbClr val="000000"/>
              </a:solidFill>
              <a:latin typeface="Arial"/>
            </a:endParaRPr>
          </a:p>
        </p:txBody>
      </p:sp>
      <p:grpSp>
        <p:nvGrpSpPr>
          <p:cNvPr id="496" name="组合 462850"/>
          <p:cNvGrpSpPr/>
          <p:nvPr/>
        </p:nvGrpSpPr>
        <p:grpSpPr>
          <a:xfrm>
            <a:off x="228600" y="2514600"/>
            <a:ext cx="2209320" cy="761760"/>
            <a:chOff x="228600" y="2514600"/>
            <a:chExt cx="2209320" cy="761760"/>
          </a:xfrm>
        </p:grpSpPr>
        <p:sp>
          <p:nvSpPr>
            <p:cNvPr id="497" name="圆角矩形 462851"/>
            <p:cNvSpPr/>
            <p:nvPr/>
          </p:nvSpPr>
          <p:spPr>
            <a:xfrm>
              <a:off x="228600" y="2514600"/>
              <a:ext cx="2163600" cy="761760"/>
            </a:xfrm>
            <a:custGeom>
              <a:avLst/>
              <a:gdLst/>
              <a:ahLst/>
              <a:rect l="l" t="t" r="r" b="b"/>
              <a:pathLst>
                <a:path w="61331" h="21600">
                  <a:moveTo>
                    <a:pt x="3600" y="0"/>
                  </a:moveTo>
                  <a:arcTo wR="3600" hR="3600" stAng="16200000" swAng="-5400000"/>
                  <a:lnTo>
                    <a:pt x="0" y="18000"/>
                  </a:lnTo>
                  <a:arcTo wR="3600" hR="3600" stAng="10800000" swAng="-5400000"/>
                  <a:lnTo>
                    <a:pt x="57731" y="21600"/>
                  </a:lnTo>
                  <a:arcTo wR="36131" hR="3600" stAng="5400000" swAng="5400000"/>
                  <a:lnTo>
                    <a:pt x="21600" y="3600"/>
                  </a:lnTo>
                  <a:arcTo wR="36131" hR="3600" stAng="10800000" swAng="5400000"/>
                  <a:close/>
                </a:path>
              </a:pathLst>
            </a:custGeom>
            <a:solidFill>
              <a:srgbClr val="ccccff"/>
            </a:solidFill>
            <a:ln w="9360">
              <a:solidFill>
                <a:srgbClr val="000080"/>
              </a:solidFill>
              <a:miter/>
            </a:ln>
            <a:effectLst>
              <a:outerShdw dist="107932" dir="18900000" blurRad="0" rotWithShape="0">
                <a:srgbClr val="00007d"/>
              </a:outerShdw>
            </a:effectLst>
          </p:spPr>
          <p:style>
            <a:lnRef idx="0"/>
            <a:fillRef idx="0"/>
            <a:effectRef idx="0"/>
            <a:fontRef idx="minor"/>
          </p:style>
        </p:sp>
        <p:sp>
          <p:nvSpPr>
            <p:cNvPr id="498" name="文本框 462852"/>
            <p:cNvSpPr/>
            <p:nvPr/>
          </p:nvSpPr>
          <p:spPr>
            <a:xfrm>
              <a:off x="274320" y="2541600"/>
              <a:ext cx="216360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ff0000"/>
                  </a:solidFill>
                  <a:latin typeface="隶书"/>
                  <a:ea typeface="隶书"/>
                </a:rPr>
                <a:t>善治血证</a:t>
              </a:r>
              <a:endParaRPr b="0" lang="en-US" sz="3600" spc="-1" strike="noStrike">
                <a:solidFill>
                  <a:srgbClr val="000000"/>
                </a:solidFill>
                <a:latin typeface="Arial"/>
              </a:endParaRPr>
            </a:p>
          </p:txBody>
        </p:sp>
      </p:grpSp>
      <p:grpSp>
        <p:nvGrpSpPr>
          <p:cNvPr id="499" name="组合 462853"/>
          <p:cNvGrpSpPr/>
          <p:nvPr/>
        </p:nvGrpSpPr>
        <p:grpSpPr>
          <a:xfrm>
            <a:off x="2514600" y="2057400"/>
            <a:ext cx="4221000" cy="2211840"/>
            <a:chOff x="2514600" y="2057400"/>
            <a:chExt cx="4221000" cy="2211840"/>
          </a:xfrm>
        </p:grpSpPr>
        <p:sp>
          <p:nvSpPr>
            <p:cNvPr id="500" name="左大括号 462854"/>
            <p:cNvSpPr/>
            <p:nvPr/>
          </p:nvSpPr>
          <p:spPr>
            <a:xfrm>
              <a:off x="2514600" y="2362320"/>
              <a:ext cx="152280" cy="1143000"/>
            </a:xfrm>
            <a:custGeom>
              <a:avLst/>
              <a:gdLst/>
              <a:ahLst/>
              <a:rect l="l" t="t" r="r" b="b"/>
              <a:pathLst>
                <a:path w="21600" h="21600">
                  <a:moveTo>
                    <a:pt x="21600" y="0"/>
                  </a:moveTo>
                  <a:cubicBezTo>
                    <a:pt x="16200" y="0"/>
                    <a:pt x="10800" y="900"/>
                    <a:pt x="10800" y="1800"/>
                  </a:cubicBezTo>
                  <a:lnTo>
                    <a:pt x="10800" y="9000"/>
                  </a:lnTo>
                  <a:cubicBezTo>
                    <a:pt x="10800" y="9900"/>
                    <a:pt x="5400" y="10800"/>
                    <a:pt x="0" y="10800"/>
                  </a:cubicBezTo>
                  <a:cubicBezTo>
                    <a:pt x="5400" y="10800"/>
                    <a:pt x="10800" y="11700"/>
                    <a:pt x="10800" y="12600"/>
                  </a:cubicBezTo>
                  <a:lnTo>
                    <a:pt x="10800" y="19800"/>
                  </a:lnTo>
                  <a:cubicBezTo>
                    <a:pt x="10800" y="20700"/>
                    <a:pt x="16200" y="21600"/>
                    <a:pt x="21600" y="21600"/>
                  </a:cubicBezTo>
                </a:path>
              </a:pathLst>
            </a:custGeom>
            <a:noFill/>
            <a:ln w="31680">
              <a:solidFill>
                <a:srgbClr val="000000"/>
              </a:solidFill>
              <a:miter/>
            </a:ln>
          </p:spPr>
          <p:style>
            <a:lnRef idx="0"/>
            <a:fillRef idx="0"/>
            <a:effectRef idx="0"/>
            <a:fontRef idx="minor"/>
          </p:style>
        </p:sp>
        <p:sp>
          <p:nvSpPr>
            <p:cNvPr id="501" name="文本框 462855"/>
            <p:cNvSpPr/>
            <p:nvPr/>
          </p:nvSpPr>
          <p:spPr>
            <a:xfrm>
              <a:off x="2743200" y="2057400"/>
              <a:ext cx="3992400" cy="58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cc"/>
                  </a:solidFill>
                  <a:latin typeface="隶书"/>
                  <a:ea typeface="隶书"/>
                </a:rPr>
                <a:t>凉血止血－血热出血</a:t>
              </a:r>
              <a:endParaRPr b="0" lang="en-US" sz="3200" spc="-1" strike="noStrike">
                <a:solidFill>
                  <a:srgbClr val="000000"/>
                </a:solidFill>
                <a:latin typeface="Arial"/>
              </a:endParaRPr>
            </a:p>
          </p:txBody>
        </p:sp>
        <p:sp>
          <p:nvSpPr>
            <p:cNvPr id="502" name="文本框 462856"/>
            <p:cNvSpPr/>
            <p:nvPr/>
          </p:nvSpPr>
          <p:spPr>
            <a:xfrm>
              <a:off x="2590920" y="3200400"/>
              <a:ext cx="3992400" cy="1068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华文行楷"/>
                  <a:ea typeface="华文行楷"/>
                </a:rPr>
                <a:t> </a:t>
              </a:r>
              <a:r>
                <a:rPr b="1" lang="zh-CN" sz="3200" spc="-1" strike="noStrike">
                  <a:solidFill>
                    <a:srgbClr val="0000cc"/>
                  </a:solidFill>
                  <a:latin typeface="隶书"/>
                  <a:ea typeface="隶书"/>
                </a:rPr>
                <a:t>活血祛瘀－瘀血阻滞</a:t>
              </a:r>
              <a:r>
                <a:rPr b="1" lang="zh-CN" sz="3200" spc="-1" strike="noStrike">
                  <a:solidFill>
                    <a:srgbClr val="000000"/>
                  </a:solidFill>
                  <a:latin typeface="华文行楷"/>
                  <a:ea typeface="华文行楷"/>
                </a:rPr>
                <a:t> </a:t>
              </a:r>
              <a:endParaRPr b="0" lang="en-US" sz="3200" spc="-1" strike="noStrike">
                <a:solidFill>
                  <a:srgbClr val="000000"/>
                </a:solidFill>
                <a:latin typeface="Arial"/>
              </a:endParaRPr>
            </a:p>
          </p:txBody>
        </p:sp>
      </p:grpSp>
      <p:grpSp>
        <p:nvGrpSpPr>
          <p:cNvPr id="503" name="组合 462857"/>
          <p:cNvGrpSpPr/>
          <p:nvPr/>
        </p:nvGrpSpPr>
        <p:grpSpPr>
          <a:xfrm>
            <a:off x="6588000" y="2565360"/>
            <a:ext cx="2133720" cy="2531160"/>
            <a:chOff x="6588000" y="2565360"/>
            <a:chExt cx="2133720" cy="2531160"/>
          </a:xfrm>
        </p:grpSpPr>
        <p:sp>
          <p:nvSpPr>
            <p:cNvPr id="504" name="左大括号 462858"/>
            <p:cNvSpPr/>
            <p:nvPr/>
          </p:nvSpPr>
          <p:spPr>
            <a:xfrm>
              <a:off x="6588000" y="2811240"/>
              <a:ext cx="152280" cy="1230480"/>
            </a:xfrm>
            <a:custGeom>
              <a:avLst/>
              <a:gdLst/>
              <a:ahLst/>
              <a:rect l="l" t="t" r="r" b="b"/>
              <a:pathLst>
                <a:path w="21600" h="21600">
                  <a:moveTo>
                    <a:pt x="21600" y="0"/>
                  </a:moveTo>
                  <a:cubicBezTo>
                    <a:pt x="16200" y="0"/>
                    <a:pt x="10800" y="900"/>
                    <a:pt x="10800" y="1799"/>
                  </a:cubicBezTo>
                  <a:lnTo>
                    <a:pt x="10800" y="9001"/>
                  </a:lnTo>
                  <a:cubicBezTo>
                    <a:pt x="10800" y="9901"/>
                    <a:pt x="5400" y="10800"/>
                    <a:pt x="0" y="10800"/>
                  </a:cubicBezTo>
                  <a:cubicBezTo>
                    <a:pt x="5400" y="10800"/>
                    <a:pt x="10800" y="11700"/>
                    <a:pt x="10800" y="12599"/>
                  </a:cubicBezTo>
                  <a:lnTo>
                    <a:pt x="10800" y="19801"/>
                  </a:lnTo>
                  <a:cubicBezTo>
                    <a:pt x="10800" y="20701"/>
                    <a:pt x="16200" y="21600"/>
                    <a:pt x="21600" y="21600"/>
                  </a:cubicBezTo>
                </a:path>
              </a:pathLst>
            </a:custGeom>
            <a:noFill/>
            <a:ln w="31680">
              <a:solidFill>
                <a:srgbClr val="000000"/>
              </a:solidFill>
              <a:miter/>
            </a:ln>
          </p:spPr>
          <p:style>
            <a:lnRef idx="0"/>
            <a:fillRef idx="0"/>
            <a:effectRef idx="0"/>
            <a:fontRef idx="minor"/>
          </p:style>
        </p:sp>
        <p:sp>
          <p:nvSpPr>
            <p:cNvPr id="505" name="文本框 462859"/>
            <p:cNvSpPr/>
            <p:nvPr/>
          </p:nvSpPr>
          <p:spPr>
            <a:xfrm>
              <a:off x="6740280" y="2565360"/>
              <a:ext cx="1981440" cy="2531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cc"/>
                  </a:solidFill>
                  <a:latin typeface="隶书"/>
                  <a:ea typeface="隶书"/>
                </a:rPr>
                <a:t>瘀血经闭</a:t>
              </a:r>
              <a:endParaRPr b="0" lang="en-US" sz="32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cc"/>
                  </a:solidFill>
                  <a:latin typeface="隶书"/>
                  <a:ea typeface="隶书"/>
                </a:rPr>
                <a:t>跌打损伤</a:t>
              </a:r>
              <a:endParaRPr b="0" lang="en-US" sz="32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cc"/>
                  </a:solidFill>
                  <a:latin typeface="隶书"/>
                  <a:ea typeface="隶书"/>
                </a:rPr>
                <a:t>徵瘕积聚</a:t>
              </a:r>
              <a:endParaRPr b="0" lang="en-US" sz="32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p:txBody>
        </p:sp>
      </p:grpSp>
      <p:sp>
        <p:nvSpPr>
          <p:cNvPr id="506" name="文本框 462860"/>
          <p:cNvSpPr/>
          <p:nvPr/>
        </p:nvSpPr>
        <p:spPr>
          <a:xfrm>
            <a:off x="4788000" y="3789360"/>
            <a:ext cx="1655640" cy="3682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1800" spc="-1" strike="noStrike">
                <a:solidFill>
                  <a:srgbClr val="000000"/>
                </a:solidFill>
                <a:latin typeface="Arial"/>
              </a:rPr>
              <a:t>（无论新久）</a:t>
            </a:r>
            <a:endParaRPr b="0" lang="en-US" sz="1800" spc="-1" strike="noStrike">
              <a:solidFill>
                <a:srgbClr val="000000"/>
              </a:solidFill>
              <a:latin typeface="Arial"/>
            </a:endParaRPr>
          </a:p>
        </p:txBody>
      </p:sp>
    </p:spTree>
  </p:cSld>
  <p:timing>
    <p:tnLst>
      <p:par>
        <p:cTn id="112" dur="indefinite" restart="never" nodeType="tmRoot">
          <p:childTnLst>
            <p:seq>
              <p:cTn id="113" dur="indefinite" nodeType="mainSeq">
                <p:childTnLst>
                  <p:par>
                    <p:cTn id="114" nodeType="clickEffect" fill="hold">
                      <p:stCondLst>
                        <p:cond delay="indefinite"/>
                      </p:stCondLst>
                      <p:childTnLst>
                        <p:par>
                          <p:cTn id="115" nodeType="withEffect" fill="hold">
                            <p:stCondLst>
                              <p:cond delay="0"/>
                            </p:stCondLst>
                            <p:childTnLst>
                              <p:par>
                                <p:cTn id="116" nodeType="clickEffect" fill="hold" presetClass="entr" presetID="2" presetSubtype="8">
                                  <p:stCondLst>
                                    <p:cond delay="0"/>
                                  </p:stCondLst>
                                  <p:childTnLst>
                                    <p:set>
                                      <p:cBhvr>
                                        <p:cTn id="117" dur="1" fill="hold">
                                          <p:stCondLst>
                                            <p:cond delay="0"/>
                                          </p:stCondLst>
                                        </p:cTn>
                                        <p:tgtEl>
                                          <p:spTgt spid="499"/>
                                        </p:tgtEl>
                                        <p:attrNameLst>
                                          <p:attrName>style.visibility</p:attrName>
                                        </p:attrNameLst>
                                      </p:cBhvr>
                                      <p:to>
                                        <p:strVal val="visible"/>
                                      </p:to>
                                    </p:set>
                                    <p:anim calcmode="lin" valueType="num">
                                      <p:cBhvr additive="base">
                                        <p:cTn id="118" dur="500" fill="hold"/>
                                        <p:tgtEl>
                                          <p:spTgt spid="499"/>
                                        </p:tgtEl>
                                        <p:attrNameLst>
                                          <p:attrName>ppt_x</p:attrName>
                                        </p:attrNameLst>
                                      </p:cBhvr>
                                      <p:tavLst>
                                        <p:tav tm="0">
                                          <p:val>
                                            <p:strVal val="0-#ppt_w/2"/>
                                          </p:val>
                                        </p:tav>
                                        <p:tav tm="100000">
                                          <p:val>
                                            <p:strVal val="#ppt_x"/>
                                          </p:val>
                                        </p:tav>
                                      </p:tavLst>
                                    </p:anim>
                                    <p:anim calcmode="lin" valueType="num">
                                      <p:cBhvr additive="base">
                                        <p:cTn id="119" dur="500" fill="hold"/>
                                        <p:tgtEl>
                                          <p:spTgt spid="499"/>
                                        </p:tgtEl>
                                        <p:attrNameLst>
                                          <p:attrName>ppt_y</p:attrName>
                                        </p:attrNameLst>
                                      </p:cBhvr>
                                      <p:tavLst>
                                        <p:tav tm="0">
                                          <p:val>
                                            <p:strVal val="#ppt_y"/>
                                          </p:val>
                                        </p:tav>
                                        <p:tav tm="100000">
                                          <p:val>
                                            <p:strVal val="#ppt_y"/>
                                          </p:val>
                                        </p:tav>
                                      </p:tavLst>
                                    </p:anim>
                                  </p:childTnLst>
                                </p:cTn>
                              </p:par>
                            </p:childTnLst>
                          </p:cTn>
                        </p:par>
                      </p:childTnLst>
                    </p:cTn>
                  </p:par>
                  <p:par>
                    <p:cTn id="120" nodeType="clickEffect" fill="hold">
                      <p:stCondLst>
                        <p:cond delay="indefinite"/>
                      </p:stCondLst>
                      <p:childTnLst>
                        <p:par>
                          <p:cTn id="121" nodeType="withEffect" fill="hold">
                            <p:stCondLst>
                              <p:cond delay="0"/>
                            </p:stCondLst>
                            <p:childTnLst>
                              <p:par>
                                <p:cTn id="122" nodeType="clickEffect" fill="hold" presetClass="entr" presetID="2" presetSubtype="2">
                                  <p:stCondLst>
                                    <p:cond delay="0"/>
                                  </p:stCondLst>
                                  <p:childTnLst>
                                    <p:set>
                                      <p:cBhvr>
                                        <p:cTn id="123" dur="1" fill="hold">
                                          <p:stCondLst>
                                            <p:cond delay="0"/>
                                          </p:stCondLst>
                                        </p:cTn>
                                        <p:tgtEl>
                                          <p:spTgt spid="503"/>
                                        </p:tgtEl>
                                        <p:attrNameLst>
                                          <p:attrName>style.visibility</p:attrName>
                                        </p:attrNameLst>
                                      </p:cBhvr>
                                      <p:to>
                                        <p:strVal val="visible"/>
                                      </p:to>
                                    </p:set>
                                    <p:anim calcmode="lin" valueType="num">
                                      <p:cBhvr additive="base">
                                        <p:cTn id="124" dur="500" fill="hold"/>
                                        <p:tgtEl>
                                          <p:spTgt spid="503"/>
                                        </p:tgtEl>
                                        <p:attrNameLst>
                                          <p:attrName>ppt_x</p:attrName>
                                        </p:attrNameLst>
                                      </p:cBhvr>
                                      <p:tavLst>
                                        <p:tav tm="0">
                                          <p:val>
                                            <p:strVal val="1+#ppt_w/2"/>
                                          </p:val>
                                        </p:tav>
                                        <p:tav tm="100000">
                                          <p:val>
                                            <p:strVal val="#ppt_x"/>
                                          </p:val>
                                        </p:tav>
                                      </p:tavLst>
                                    </p:anim>
                                    <p:anim calcmode="lin" valueType="num">
                                      <p:cBhvr additive="base">
                                        <p:cTn id="125" dur="500" fill="hold"/>
                                        <p:tgtEl>
                                          <p:spTgt spid="5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7" name="矩形 463873"/>
          <p:cNvSpPr/>
          <p:nvPr/>
        </p:nvSpPr>
        <p:spPr>
          <a:xfrm>
            <a:off x="755640" y="692280"/>
            <a:ext cx="3492360" cy="57996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Times New Roman"/>
              </a:rPr>
              <a:t>用法用量</a:t>
            </a:r>
            <a:endParaRPr b="0" lang="en-US" sz="3200" spc="-1" strike="noStrike">
              <a:solidFill>
                <a:srgbClr val="000000"/>
              </a:solidFill>
              <a:latin typeface="Arial"/>
            </a:endParaRPr>
          </a:p>
        </p:txBody>
      </p:sp>
      <p:sp>
        <p:nvSpPr>
          <p:cNvPr id="508" name="矩形 463874"/>
          <p:cNvSpPr/>
          <p:nvPr/>
        </p:nvSpPr>
        <p:spPr>
          <a:xfrm>
            <a:off x="685800" y="2286000"/>
            <a:ext cx="4267080" cy="51912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Times New Roman"/>
              </a:rPr>
              <a:t>用法：水煎服</a:t>
            </a:r>
            <a:endParaRPr b="0" lang="en-US" sz="2800" spc="-1" strike="noStrike">
              <a:solidFill>
                <a:srgbClr val="000000"/>
              </a:solidFill>
              <a:latin typeface="Arial"/>
            </a:endParaRPr>
          </a:p>
        </p:txBody>
      </p:sp>
      <p:sp>
        <p:nvSpPr>
          <p:cNvPr id="509" name="矩形 463875"/>
          <p:cNvSpPr/>
          <p:nvPr/>
        </p:nvSpPr>
        <p:spPr>
          <a:xfrm>
            <a:off x="685800" y="1600200"/>
            <a:ext cx="4876920" cy="51912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Times New Roman"/>
              </a:rPr>
              <a:t>用量：</a:t>
            </a:r>
            <a:r>
              <a:rPr b="1" lang="en-US" sz="2800" spc="-1" strike="noStrike">
                <a:solidFill>
                  <a:srgbClr val="000000"/>
                </a:solidFill>
                <a:latin typeface="Times New Roman"/>
              </a:rPr>
              <a:t>5</a:t>
            </a:r>
            <a:r>
              <a:rPr b="1" lang="zh-CN" sz="2800" spc="-1" strike="noStrike">
                <a:solidFill>
                  <a:srgbClr val="000000"/>
                </a:solidFill>
                <a:latin typeface="Times New Roman"/>
              </a:rPr>
              <a:t>～</a:t>
            </a:r>
            <a:r>
              <a:rPr b="1" lang="en-US" sz="2800" spc="-1" strike="noStrike">
                <a:solidFill>
                  <a:srgbClr val="000000"/>
                </a:solidFill>
                <a:latin typeface="Times New Roman"/>
              </a:rPr>
              <a:t>10g</a:t>
            </a:r>
            <a:r>
              <a:rPr b="1" lang="zh-CN" sz="2800" spc="-1" strike="noStrike">
                <a:solidFill>
                  <a:srgbClr val="000000"/>
                </a:solidFill>
                <a:latin typeface="Times New Roman"/>
              </a:rPr>
              <a:t>。外用适量</a:t>
            </a:r>
            <a:endParaRPr b="0" lang="en-US" sz="2800" spc="-1" strike="noStrike">
              <a:solidFill>
                <a:srgbClr val="000000"/>
              </a:solidFill>
              <a:latin typeface="Arial"/>
            </a:endParaRPr>
          </a:p>
        </p:txBody>
      </p:sp>
      <p:sp>
        <p:nvSpPr>
          <p:cNvPr id="510" name="八边形 463876"/>
          <p:cNvSpPr/>
          <p:nvPr/>
        </p:nvSpPr>
        <p:spPr>
          <a:xfrm>
            <a:off x="382680" y="1677960"/>
            <a:ext cx="225360" cy="225360"/>
          </a:xfrm>
          <a:custGeom>
            <a:avLst/>
            <a:gdLst/>
            <a:ahLst/>
            <a:rect l="l" t="t" r="r" b="b"/>
            <a:pathLst>
              <a:path w="21600" h="21600">
                <a:moveTo>
                  <a:pt x="6325" y="0"/>
                </a:moveTo>
                <a:lnTo>
                  <a:pt x="15275" y="0"/>
                </a:lnTo>
                <a:lnTo>
                  <a:pt x="21600" y="6325"/>
                </a:lnTo>
                <a:lnTo>
                  <a:pt x="21600" y="15275"/>
                </a:lnTo>
                <a:lnTo>
                  <a:pt x="15275" y="21600"/>
                </a:lnTo>
                <a:lnTo>
                  <a:pt x="6325" y="21600"/>
                </a:lnTo>
                <a:lnTo>
                  <a:pt x="0" y="15275"/>
                </a:lnTo>
                <a:lnTo>
                  <a:pt x="0" y="6325"/>
                </a:lnTo>
                <a:close/>
              </a:path>
            </a:pathLst>
          </a:custGeom>
          <a:solidFill>
            <a:srgbClr val="901487"/>
          </a:solidFill>
          <a:ln w="12600">
            <a:solidFill>
              <a:srgbClr val="000000"/>
            </a:solidFill>
            <a:miter/>
          </a:ln>
        </p:spPr>
        <p:style>
          <a:lnRef idx="0"/>
          <a:fillRef idx="0"/>
          <a:effectRef idx="0"/>
          <a:fontRef idx="minor"/>
        </p:style>
      </p:sp>
      <p:sp>
        <p:nvSpPr>
          <p:cNvPr id="511" name="矩形 463877"/>
          <p:cNvSpPr/>
          <p:nvPr/>
        </p:nvSpPr>
        <p:spPr>
          <a:xfrm>
            <a:off x="685800" y="2924280"/>
            <a:ext cx="895320" cy="519120"/>
          </a:xfrm>
          <a:prstGeom prst="rect">
            <a:avLst/>
          </a:prstGeom>
          <a:noFill/>
          <a:ln w="0">
            <a:noFill/>
          </a:ln>
        </p:spPr>
        <p:style>
          <a:lnRef idx="0"/>
          <a:fillRef idx="0"/>
          <a:effectRef idx="0"/>
          <a:fontRef idx="minor"/>
        </p:style>
        <p:txBody>
          <a:bodyPr wrap="none"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Times New Roman"/>
              </a:rPr>
              <a:t>生用</a:t>
            </a:r>
            <a:endParaRPr b="0" lang="en-US" sz="2800" spc="-1" strike="noStrike">
              <a:solidFill>
                <a:srgbClr val="000000"/>
              </a:solidFill>
              <a:latin typeface="Arial"/>
            </a:endParaRPr>
          </a:p>
        </p:txBody>
      </p:sp>
      <p:sp>
        <p:nvSpPr>
          <p:cNvPr id="512" name="八边形 463878"/>
          <p:cNvSpPr/>
          <p:nvPr/>
        </p:nvSpPr>
        <p:spPr>
          <a:xfrm>
            <a:off x="382680" y="2363760"/>
            <a:ext cx="225360" cy="225360"/>
          </a:xfrm>
          <a:custGeom>
            <a:avLst/>
            <a:gdLst/>
            <a:ahLst/>
            <a:rect l="l" t="t" r="r" b="b"/>
            <a:pathLst>
              <a:path w="21600" h="21600">
                <a:moveTo>
                  <a:pt x="6325" y="0"/>
                </a:moveTo>
                <a:lnTo>
                  <a:pt x="15275" y="0"/>
                </a:lnTo>
                <a:lnTo>
                  <a:pt x="21600" y="6325"/>
                </a:lnTo>
                <a:lnTo>
                  <a:pt x="21600" y="15275"/>
                </a:lnTo>
                <a:lnTo>
                  <a:pt x="15275" y="21600"/>
                </a:lnTo>
                <a:lnTo>
                  <a:pt x="6325" y="21600"/>
                </a:lnTo>
                <a:lnTo>
                  <a:pt x="0" y="15275"/>
                </a:lnTo>
                <a:lnTo>
                  <a:pt x="0" y="6325"/>
                </a:lnTo>
                <a:close/>
              </a:path>
            </a:pathLst>
          </a:custGeom>
          <a:solidFill>
            <a:srgbClr val="901487"/>
          </a:solidFill>
          <a:ln w="12600">
            <a:solidFill>
              <a:srgbClr val="000000"/>
            </a:solidFill>
            <a:miter/>
          </a:ln>
        </p:spPr>
        <p:style>
          <a:lnRef idx="0"/>
          <a:fillRef idx="0"/>
          <a:effectRef idx="0"/>
          <a:fontRef idx="minor"/>
        </p:style>
      </p:sp>
      <p:sp>
        <p:nvSpPr>
          <p:cNvPr id="513" name="矩形 463879"/>
          <p:cNvSpPr/>
          <p:nvPr/>
        </p:nvSpPr>
        <p:spPr>
          <a:xfrm>
            <a:off x="2484360" y="2852640"/>
            <a:ext cx="2357640" cy="94572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Times New Roman"/>
              </a:rPr>
              <a:t>泻下力较强（后下）</a:t>
            </a:r>
            <a:endParaRPr b="0" lang="en-US" sz="2800" spc="-1" strike="noStrike">
              <a:solidFill>
                <a:srgbClr val="000000"/>
              </a:solidFill>
              <a:latin typeface="Arial"/>
            </a:endParaRPr>
          </a:p>
        </p:txBody>
      </p:sp>
      <p:sp>
        <p:nvSpPr>
          <p:cNvPr id="514" name="矩形 463880"/>
          <p:cNvSpPr/>
          <p:nvPr/>
        </p:nvSpPr>
        <p:spPr>
          <a:xfrm>
            <a:off x="685800" y="3933720"/>
            <a:ext cx="895320" cy="519120"/>
          </a:xfrm>
          <a:prstGeom prst="rect">
            <a:avLst/>
          </a:prstGeom>
          <a:noFill/>
          <a:ln w="0">
            <a:noFill/>
          </a:ln>
        </p:spPr>
        <p:style>
          <a:lnRef idx="0"/>
          <a:fillRef idx="0"/>
          <a:effectRef idx="0"/>
          <a:fontRef idx="minor"/>
        </p:style>
        <p:txBody>
          <a:bodyPr wrap="none"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Times New Roman"/>
              </a:rPr>
              <a:t>酒制</a:t>
            </a:r>
            <a:endParaRPr b="0" lang="en-US" sz="2800" spc="-1" strike="noStrike">
              <a:solidFill>
                <a:srgbClr val="000000"/>
              </a:solidFill>
              <a:latin typeface="Arial"/>
            </a:endParaRPr>
          </a:p>
        </p:txBody>
      </p:sp>
      <p:sp>
        <p:nvSpPr>
          <p:cNvPr id="515" name="矩形 463881"/>
          <p:cNvSpPr/>
          <p:nvPr/>
        </p:nvSpPr>
        <p:spPr>
          <a:xfrm>
            <a:off x="2362320" y="3962520"/>
            <a:ext cx="2425680" cy="51912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Times New Roman"/>
              </a:rPr>
              <a:t>活血作用较好</a:t>
            </a:r>
            <a:endParaRPr b="0" lang="en-US" sz="2800" spc="-1" strike="noStrike">
              <a:solidFill>
                <a:srgbClr val="000000"/>
              </a:solidFill>
              <a:latin typeface="Arial"/>
            </a:endParaRPr>
          </a:p>
        </p:txBody>
      </p:sp>
      <p:sp>
        <p:nvSpPr>
          <p:cNvPr id="516" name="矩形 463882"/>
          <p:cNvSpPr/>
          <p:nvPr/>
        </p:nvSpPr>
        <p:spPr>
          <a:xfrm>
            <a:off x="685800" y="4869000"/>
            <a:ext cx="895320" cy="519120"/>
          </a:xfrm>
          <a:prstGeom prst="rect">
            <a:avLst/>
          </a:prstGeom>
          <a:noFill/>
          <a:ln w="0">
            <a:noFill/>
          </a:ln>
        </p:spPr>
        <p:style>
          <a:lnRef idx="0"/>
          <a:fillRef idx="0"/>
          <a:effectRef idx="0"/>
          <a:fontRef idx="minor"/>
        </p:style>
        <p:txBody>
          <a:bodyPr wrap="none"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Times New Roman"/>
              </a:rPr>
              <a:t>炒炭</a:t>
            </a:r>
            <a:endParaRPr b="0" lang="en-US" sz="2800" spc="-1" strike="noStrike">
              <a:solidFill>
                <a:srgbClr val="000000"/>
              </a:solidFill>
              <a:latin typeface="Arial"/>
            </a:endParaRPr>
          </a:p>
        </p:txBody>
      </p:sp>
      <p:sp>
        <p:nvSpPr>
          <p:cNvPr id="517" name="矩形 463883"/>
          <p:cNvSpPr/>
          <p:nvPr/>
        </p:nvSpPr>
        <p:spPr>
          <a:xfrm>
            <a:off x="2362320" y="4876920"/>
            <a:ext cx="2354040" cy="51912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Times New Roman"/>
              </a:rPr>
              <a:t>止血作用较好</a:t>
            </a:r>
            <a:endParaRPr b="0" lang="en-US" sz="2800" spc="-1" strike="noStrike">
              <a:solidFill>
                <a:srgbClr val="000000"/>
              </a:solidFill>
              <a:latin typeface="Arial"/>
            </a:endParaRPr>
          </a:p>
        </p:txBody>
      </p:sp>
      <p:sp>
        <p:nvSpPr>
          <p:cNvPr id="518" name="直接连接符 463884"/>
          <p:cNvSpPr/>
          <p:nvPr/>
        </p:nvSpPr>
        <p:spPr>
          <a:xfrm>
            <a:off x="4716360" y="3141720"/>
            <a:ext cx="838440" cy="0"/>
          </a:xfrm>
          <a:prstGeom prst="line">
            <a:avLst/>
          </a:prstGeom>
          <a:ln w="12600">
            <a:solidFill>
              <a:srgbClr val="000000"/>
            </a:solidFill>
            <a:miter/>
            <a:tailEnd len="med" type="stealth" w="med"/>
          </a:ln>
        </p:spPr>
        <p:style>
          <a:lnRef idx="0"/>
          <a:fillRef idx="0"/>
          <a:effectRef idx="0"/>
          <a:fontRef idx="minor"/>
        </p:style>
      </p:sp>
      <p:sp>
        <p:nvSpPr>
          <p:cNvPr id="519" name="矩形 463885"/>
          <p:cNvSpPr/>
          <p:nvPr/>
        </p:nvSpPr>
        <p:spPr>
          <a:xfrm>
            <a:off x="5867280" y="2852640"/>
            <a:ext cx="1676520" cy="51912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Times New Roman"/>
              </a:rPr>
              <a:t>泻下通便</a:t>
            </a:r>
            <a:endParaRPr b="0" lang="en-US" sz="2800" spc="-1" strike="noStrike">
              <a:solidFill>
                <a:srgbClr val="000000"/>
              </a:solidFill>
              <a:latin typeface="Arial"/>
            </a:endParaRPr>
          </a:p>
        </p:txBody>
      </p:sp>
      <p:sp>
        <p:nvSpPr>
          <p:cNvPr id="520" name="直接连接符 463886"/>
          <p:cNvSpPr/>
          <p:nvPr/>
        </p:nvSpPr>
        <p:spPr>
          <a:xfrm>
            <a:off x="1600200" y="3200400"/>
            <a:ext cx="685800" cy="0"/>
          </a:xfrm>
          <a:prstGeom prst="line">
            <a:avLst/>
          </a:prstGeom>
          <a:ln w="12600">
            <a:solidFill>
              <a:srgbClr val="000000"/>
            </a:solidFill>
            <a:miter/>
          </a:ln>
        </p:spPr>
        <p:style>
          <a:lnRef idx="0"/>
          <a:fillRef idx="0"/>
          <a:effectRef idx="0"/>
          <a:fontRef idx="minor"/>
        </p:style>
      </p:sp>
      <p:sp>
        <p:nvSpPr>
          <p:cNvPr id="521" name="直接连接符 463887"/>
          <p:cNvSpPr/>
          <p:nvPr/>
        </p:nvSpPr>
        <p:spPr>
          <a:xfrm>
            <a:off x="1600200" y="4191120"/>
            <a:ext cx="762120" cy="0"/>
          </a:xfrm>
          <a:prstGeom prst="line">
            <a:avLst/>
          </a:prstGeom>
          <a:ln w="12600">
            <a:solidFill>
              <a:srgbClr val="000000"/>
            </a:solidFill>
            <a:miter/>
          </a:ln>
        </p:spPr>
        <p:style>
          <a:lnRef idx="0"/>
          <a:fillRef idx="0"/>
          <a:effectRef idx="0"/>
          <a:fontRef idx="minor"/>
        </p:style>
      </p:sp>
      <p:sp>
        <p:nvSpPr>
          <p:cNvPr id="522" name="直接连接符 463888"/>
          <p:cNvSpPr/>
          <p:nvPr/>
        </p:nvSpPr>
        <p:spPr>
          <a:xfrm>
            <a:off x="1752480" y="5105520"/>
            <a:ext cx="609840" cy="0"/>
          </a:xfrm>
          <a:prstGeom prst="line">
            <a:avLst/>
          </a:prstGeom>
          <a:ln w="12600">
            <a:solidFill>
              <a:srgbClr val="000000"/>
            </a:solidFill>
            <a:miter/>
          </a:ln>
        </p:spPr>
        <p:style>
          <a:lnRef idx="0"/>
          <a:fillRef idx="0"/>
          <a:effectRef idx="0"/>
          <a:fontRef idx="minor"/>
        </p:style>
      </p:sp>
      <p:sp>
        <p:nvSpPr>
          <p:cNvPr id="523" name="直接连接符 463889"/>
          <p:cNvSpPr/>
          <p:nvPr/>
        </p:nvSpPr>
        <p:spPr>
          <a:xfrm>
            <a:off x="4859280" y="4221000"/>
            <a:ext cx="685800" cy="0"/>
          </a:xfrm>
          <a:prstGeom prst="line">
            <a:avLst/>
          </a:prstGeom>
          <a:ln w="12600">
            <a:solidFill>
              <a:srgbClr val="000000"/>
            </a:solidFill>
            <a:miter/>
            <a:tailEnd len="med" type="stealth" w="med"/>
          </a:ln>
        </p:spPr>
        <p:style>
          <a:lnRef idx="0"/>
          <a:fillRef idx="0"/>
          <a:effectRef idx="0"/>
          <a:fontRef idx="minor"/>
        </p:style>
      </p:sp>
      <p:sp>
        <p:nvSpPr>
          <p:cNvPr id="524" name="矩形 463890"/>
          <p:cNvSpPr/>
          <p:nvPr/>
        </p:nvSpPr>
        <p:spPr>
          <a:xfrm>
            <a:off x="6087600" y="3933720"/>
            <a:ext cx="1250280" cy="519120"/>
          </a:xfrm>
          <a:prstGeom prst="rect">
            <a:avLst/>
          </a:prstGeom>
          <a:noFill/>
          <a:ln w="0">
            <a:noFill/>
          </a:ln>
        </p:spPr>
        <p:style>
          <a:lnRef idx="0"/>
          <a:fillRef idx="0"/>
          <a:effectRef idx="0"/>
          <a:fontRef idx="minor"/>
        </p:style>
        <p:txBody>
          <a:bodyPr wrap="none"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Times New Roman"/>
              </a:rPr>
              <a:t>瘀血证</a:t>
            </a:r>
            <a:endParaRPr b="0" lang="en-US" sz="2800" spc="-1" strike="noStrike">
              <a:solidFill>
                <a:srgbClr val="000000"/>
              </a:solidFill>
              <a:latin typeface="Arial"/>
            </a:endParaRPr>
          </a:p>
        </p:txBody>
      </p:sp>
      <p:sp>
        <p:nvSpPr>
          <p:cNvPr id="525" name="直接连接符 463891"/>
          <p:cNvSpPr/>
          <p:nvPr/>
        </p:nvSpPr>
        <p:spPr>
          <a:xfrm>
            <a:off x="4859280" y="5084640"/>
            <a:ext cx="990720" cy="0"/>
          </a:xfrm>
          <a:prstGeom prst="line">
            <a:avLst/>
          </a:prstGeom>
          <a:ln w="12600">
            <a:solidFill>
              <a:srgbClr val="000000"/>
            </a:solidFill>
            <a:miter/>
            <a:tailEnd len="med" type="stealth" w="med"/>
          </a:ln>
        </p:spPr>
        <p:style>
          <a:lnRef idx="0"/>
          <a:fillRef idx="0"/>
          <a:effectRef idx="0"/>
          <a:fontRef idx="minor"/>
        </p:style>
      </p:sp>
      <p:sp>
        <p:nvSpPr>
          <p:cNvPr id="526" name="矩形 463892"/>
          <p:cNvSpPr/>
          <p:nvPr/>
        </p:nvSpPr>
        <p:spPr>
          <a:xfrm>
            <a:off x="6014520" y="4869000"/>
            <a:ext cx="1250280" cy="519120"/>
          </a:xfrm>
          <a:prstGeom prst="rect">
            <a:avLst/>
          </a:prstGeom>
          <a:noFill/>
          <a:ln w="0">
            <a:noFill/>
          </a:ln>
        </p:spPr>
        <p:style>
          <a:lnRef idx="0"/>
          <a:fillRef idx="0"/>
          <a:effectRef idx="0"/>
          <a:fontRef idx="minor"/>
        </p:style>
        <p:txBody>
          <a:bodyPr wrap="none"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Times New Roman"/>
              </a:rPr>
              <a:t>出血证</a:t>
            </a:r>
            <a:endParaRPr b="0" lang="en-US" sz="2800" spc="-1" strike="noStrike">
              <a:solidFill>
                <a:srgbClr val="000000"/>
              </a:solidFill>
              <a:latin typeface="Arial"/>
            </a:endParaRPr>
          </a:p>
        </p:txBody>
      </p:sp>
      <p:sp>
        <p:nvSpPr>
          <p:cNvPr id="527" name="矩形 463893"/>
          <p:cNvSpPr/>
          <p:nvPr/>
        </p:nvSpPr>
        <p:spPr>
          <a:xfrm>
            <a:off x="8349840" y="0"/>
            <a:ext cx="794520" cy="458280"/>
          </a:xfrm>
          <a:prstGeom prst="rect">
            <a:avLst/>
          </a:prstGeom>
          <a:noFill/>
          <a:ln w="0">
            <a:noFill/>
          </a:ln>
        </p:spPr>
        <p:style>
          <a:lnRef idx="0"/>
          <a:fillRef idx="0"/>
          <a:effectRef idx="0"/>
          <a:fontRef idx="minor"/>
        </p:style>
        <p:txBody>
          <a:bodyPr wrap="none"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Times New Roman"/>
              </a:rPr>
              <a:t>大黄</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126" dur="indefinite" restart="never" nodeType="tmRoot">
          <p:childTnLst>
            <p:seq>
              <p:cTn id="127" dur="indefinite" nodeType="mainSeq">
                <p:childTnLst>
                  <p:par>
                    <p:cTn id="128" nodeType="clickEffect" fill="hold">
                      <p:stCondLst>
                        <p:cond delay="indefinite"/>
                      </p:stCondLst>
                      <p:childTnLst>
                        <p:par>
                          <p:cTn id="129" nodeType="withEffect" fill="hold">
                            <p:stCondLst>
                              <p:cond delay="0"/>
                            </p:stCondLst>
                            <p:childTnLst>
                              <p:par>
                                <p:cTn id="130" nodeType="clickEffect" fill="hold" presetClass="entr" presetID="1">
                                  <p:stCondLst>
                                    <p:cond delay="0"/>
                                  </p:stCondLst>
                                  <p:childTnLst>
                                    <p:set>
                                      <p:cBhvr>
                                        <p:cTn id="131" dur="1" fill="hold">
                                          <p:stCondLst>
                                            <p:cond delay="499"/>
                                          </p:stCondLst>
                                        </p:cTn>
                                        <p:tgtEl>
                                          <p:spTgt spid="513"/>
                                        </p:tgtEl>
                                        <p:attrNameLst>
                                          <p:attrName>style.visibility</p:attrName>
                                        </p:attrNameLst>
                                      </p:cBhvr>
                                      <p:to>
                                        <p:strVal val="visible"/>
                                      </p:to>
                                    </p:set>
                                  </p:childTnLst>
                                </p:cTn>
                              </p:par>
                            </p:childTnLst>
                          </p:cTn>
                        </p:par>
                      </p:childTnLst>
                    </p:cTn>
                  </p:par>
                  <p:par>
                    <p:cTn id="132" nodeType="clickEffect" fill="hold">
                      <p:stCondLst>
                        <p:cond delay="indefinite"/>
                      </p:stCondLst>
                      <p:childTnLst>
                        <p:par>
                          <p:cTn id="133" nodeType="withEffect" fill="hold">
                            <p:stCondLst>
                              <p:cond delay="0"/>
                            </p:stCondLst>
                            <p:childTnLst>
                              <p:par>
                                <p:cTn id="134" nodeType="clickEffect" fill="hold" presetClass="entr" presetID="2" presetSubtype="2">
                                  <p:stCondLst>
                                    <p:cond delay="0"/>
                                  </p:stCondLst>
                                  <p:childTnLst>
                                    <p:set>
                                      <p:cBhvr>
                                        <p:cTn id="135" dur="1" fill="hold">
                                          <p:stCondLst>
                                            <p:cond delay="0"/>
                                          </p:stCondLst>
                                        </p:cTn>
                                        <p:tgtEl>
                                          <p:spTgt spid="519"/>
                                        </p:tgtEl>
                                        <p:attrNameLst>
                                          <p:attrName>style.visibility</p:attrName>
                                        </p:attrNameLst>
                                      </p:cBhvr>
                                      <p:to>
                                        <p:strVal val="visible"/>
                                      </p:to>
                                    </p:set>
                                    <p:anim calcmode="lin" valueType="num">
                                      <p:cBhvr additive="base">
                                        <p:cTn id="136" dur="500" fill="hold"/>
                                        <p:tgtEl>
                                          <p:spTgt spid="519"/>
                                        </p:tgtEl>
                                        <p:attrNameLst>
                                          <p:attrName>ppt_x</p:attrName>
                                        </p:attrNameLst>
                                      </p:cBhvr>
                                      <p:tavLst>
                                        <p:tav tm="0">
                                          <p:val>
                                            <p:strVal val="1+#ppt_w/2"/>
                                          </p:val>
                                        </p:tav>
                                        <p:tav tm="100000">
                                          <p:val>
                                            <p:strVal val="#ppt_x"/>
                                          </p:val>
                                        </p:tav>
                                      </p:tavLst>
                                    </p:anim>
                                    <p:anim calcmode="lin" valueType="num">
                                      <p:cBhvr additive="base">
                                        <p:cTn id="137" dur="500" fill="hold"/>
                                        <p:tgtEl>
                                          <p:spTgt spid="519"/>
                                        </p:tgtEl>
                                        <p:attrNameLst>
                                          <p:attrName>ppt_y</p:attrName>
                                        </p:attrNameLst>
                                      </p:cBhvr>
                                      <p:tavLst>
                                        <p:tav tm="0">
                                          <p:val>
                                            <p:strVal val="#ppt_y"/>
                                          </p:val>
                                        </p:tav>
                                        <p:tav tm="100000">
                                          <p:val>
                                            <p:strVal val="#ppt_y"/>
                                          </p:val>
                                        </p:tav>
                                      </p:tavLst>
                                    </p:anim>
                                  </p:childTnLst>
                                </p:cTn>
                              </p:par>
                            </p:childTnLst>
                          </p:cTn>
                        </p:par>
                      </p:childTnLst>
                    </p:cTn>
                  </p:par>
                  <p:par>
                    <p:cTn id="138" nodeType="clickEffect" fill="hold">
                      <p:stCondLst>
                        <p:cond delay="indefinite"/>
                      </p:stCondLst>
                      <p:childTnLst>
                        <p:par>
                          <p:cTn id="139" nodeType="withEffect" fill="hold">
                            <p:stCondLst>
                              <p:cond delay="0"/>
                            </p:stCondLst>
                            <p:childTnLst>
                              <p:par>
                                <p:cTn id="140" nodeType="clickEffect" fill="hold" presetClass="entr" presetID="1">
                                  <p:stCondLst>
                                    <p:cond delay="0"/>
                                  </p:stCondLst>
                                  <p:childTnLst>
                                    <p:set>
                                      <p:cBhvr>
                                        <p:cTn id="141" dur="1" fill="hold">
                                          <p:stCondLst>
                                            <p:cond delay="499"/>
                                          </p:stCondLst>
                                        </p:cTn>
                                        <p:tgtEl>
                                          <p:spTgt spid="515"/>
                                        </p:tgtEl>
                                        <p:attrNameLst>
                                          <p:attrName>style.visibility</p:attrName>
                                        </p:attrNameLst>
                                      </p:cBhvr>
                                      <p:to>
                                        <p:strVal val="visible"/>
                                      </p:to>
                                    </p:set>
                                  </p:childTnLst>
                                </p:cTn>
                              </p:par>
                            </p:childTnLst>
                          </p:cTn>
                        </p:par>
                      </p:childTnLst>
                    </p:cTn>
                  </p:par>
                  <p:par>
                    <p:cTn id="142" nodeType="clickEffect" fill="hold">
                      <p:stCondLst>
                        <p:cond delay="indefinite"/>
                      </p:stCondLst>
                      <p:childTnLst>
                        <p:par>
                          <p:cTn id="143" nodeType="withEffect" fill="hold">
                            <p:stCondLst>
                              <p:cond delay="0"/>
                            </p:stCondLst>
                            <p:childTnLst>
                              <p:par>
                                <p:cTn id="144" nodeType="clickEffect" fill="hold" presetClass="entr" presetID="2" presetSubtype="2">
                                  <p:stCondLst>
                                    <p:cond delay="0"/>
                                  </p:stCondLst>
                                  <p:childTnLst>
                                    <p:set>
                                      <p:cBhvr>
                                        <p:cTn id="145" dur="1" fill="hold">
                                          <p:stCondLst>
                                            <p:cond delay="0"/>
                                          </p:stCondLst>
                                        </p:cTn>
                                        <p:tgtEl>
                                          <p:spTgt spid="524"/>
                                        </p:tgtEl>
                                        <p:attrNameLst>
                                          <p:attrName>style.visibility</p:attrName>
                                        </p:attrNameLst>
                                      </p:cBhvr>
                                      <p:to>
                                        <p:strVal val="visible"/>
                                      </p:to>
                                    </p:set>
                                    <p:anim calcmode="lin" valueType="num">
                                      <p:cBhvr additive="base">
                                        <p:cTn id="146" dur="500" fill="hold"/>
                                        <p:tgtEl>
                                          <p:spTgt spid="524"/>
                                        </p:tgtEl>
                                        <p:attrNameLst>
                                          <p:attrName>ppt_x</p:attrName>
                                        </p:attrNameLst>
                                      </p:cBhvr>
                                      <p:tavLst>
                                        <p:tav tm="0">
                                          <p:val>
                                            <p:strVal val="1+#ppt_w/2"/>
                                          </p:val>
                                        </p:tav>
                                        <p:tav tm="100000">
                                          <p:val>
                                            <p:strVal val="#ppt_x"/>
                                          </p:val>
                                        </p:tav>
                                      </p:tavLst>
                                    </p:anim>
                                    <p:anim calcmode="lin" valueType="num">
                                      <p:cBhvr additive="base">
                                        <p:cTn id="147" dur="500" fill="hold"/>
                                        <p:tgtEl>
                                          <p:spTgt spid="524"/>
                                        </p:tgtEl>
                                        <p:attrNameLst>
                                          <p:attrName>ppt_y</p:attrName>
                                        </p:attrNameLst>
                                      </p:cBhvr>
                                      <p:tavLst>
                                        <p:tav tm="0">
                                          <p:val>
                                            <p:strVal val="#ppt_y"/>
                                          </p:val>
                                        </p:tav>
                                        <p:tav tm="100000">
                                          <p:val>
                                            <p:strVal val="#ppt_y"/>
                                          </p:val>
                                        </p:tav>
                                      </p:tavLst>
                                    </p:anim>
                                  </p:childTnLst>
                                </p:cTn>
                              </p:par>
                            </p:childTnLst>
                          </p:cTn>
                        </p:par>
                      </p:childTnLst>
                    </p:cTn>
                  </p:par>
                  <p:par>
                    <p:cTn id="148" nodeType="clickEffect" fill="hold">
                      <p:stCondLst>
                        <p:cond delay="indefinite"/>
                      </p:stCondLst>
                      <p:childTnLst>
                        <p:par>
                          <p:cTn id="149" nodeType="withEffect" fill="hold">
                            <p:stCondLst>
                              <p:cond delay="0"/>
                            </p:stCondLst>
                            <p:childTnLst>
                              <p:par>
                                <p:cTn id="150" nodeType="clickEffect" fill="hold" presetClass="entr" presetID="1">
                                  <p:stCondLst>
                                    <p:cond delay="0"/>
                                  </p:stCondLst>
                                  <p:childTnLst>
                                    <p:set>
                                      <p:cBhvr>
                                        <p:cTn id="151" dur="1" fill="hold">
                                          <p:stCondLst>
                                            <p:cond delay="499"/>
                                          </p:stCondLst>
                                        </p:cTn>
                                        <p:tgtEl>
                                          <p:spTgt spid="517"/>
                                        </p:tgtEl>
                                        <p:attrNameLst>
                                          <p:attrName>style.visibility</p:attrName>
                                        </p:attrNameLst>
                                      </p:cBhvr>
                                      <p:to>
                                        <p:strVal val="visible"/>
                                      </p:to>
                                    </p:set>
                                  </p:childTnLst>
                                </p:cTn>
                              </p:par>
                            </p:childTnLst>
                          </p:cTn>
                        </p:par>
                      </p:childTnLst>
                    </p:cTn>
                  </p:par>
                  <p:par>
                    <p:cTn id="152" nodeType="clickEffect" fill="hold">
                      <p:stCondLst>
                        <p:cond delay="indefinite"/>
                      </p:stCondLst>
                      <p:childTnLst>
                        <p:par>
                          <p:cTn id="153" nodeType="withEffect" fill="hold">
                            <p:stCondLst>
                              <p:cond delay="0"/>
                            </p:stCondLst>
                            <p:childTnLst>
                              <p:par>
                                <p:cTn id="154" nodeType="clickEffect" fill="hold" presetClass="entr" presetID="2" presetSubtype="2">
                                  <p:stCondLst>
                                    <p:cond delay="0"/>
                                  </p:stCondLst>
                                  <p:childTnLst>
                                    <p:set>
                                      <p:cBhvr>
                                        <p:cTn id="155" dur="1" fill="hold">
                                          <p:stCondLst>
                                            <p:cond delay="0"/>
                                          </p:stCondLst>
                                        </p:cTn>
                                        <p:tgtEl>
                                          <p:spTgt spid="526"/>
                                        </p:tgtEl>
                                        <p:attrNameLst>
                                          <p:attrName>style.visibility</p:attrName>
                                        </p:attrNameLst>
                                      </p:cBhvr>
                                      <p:to>
                                        <p:strVal val="visible"/>
                                      </p:to>
                                    </p:set>
                                    <p:anim calcmode="lin" valueType="num">
                                      <p:cBhvr additive="base">
                                        <p:cTn id="156" dur="500" fill="hold"/>
                                        <p:tgtEl>
                                          <p:spTgt spid="526"/>
                                        </p:tgtEl>
                                        <p:attrNameLst>
                                          <p:attrName>ppt_x</p:attrName>
                                        </p:attrNameLst>
                                      </p:cBhvr>
                                      <p:tavLst>
                                        <p:tav tm="0">
                                          <p:val>
                                            <p:strVal val="1+#ppt_w/2"/>
                                          </p:val>
                                        </p:tav>
                                        <p:tav tm="100000">
                                          <p:val>
                                            <p:strVal val="#ppt_x"/>
                                          </p:val>
                                        </p:tav>
                                      </p:tavLst>
                                    </p:anim>
                                    <p:anim calcmode="lin" valueType="num">
                                      <p:cBhvr additive="base">
                                        <p:cTn id="157" dur="500" fill="hold"/>
                                        <p:tgtEl>
                                          <p:spTgt spid="5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 name="文本框 6147"/>
          <p:cNvSpPr/>
          <p:nvPr/>
        </p:nvSpPr>
        <p:spPr>
          <a:xfrm>
            <a:off x="533520" y="914400"/>
            <a:ext cx="7848360" cy="4363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a:t>
            </a:r>
            <a:r>
              <a:rPr b="1" lang="zh-CN" sz="2800" spc="-1" strike="noStrike">
                <a:solidFill>
                  <a:srgbClr val="000000"/>
                </a:solidFill>
                <a:latin typeface="Arial"/>
              </a:rPr>
              <a:t>本草”的含义</a:t>
            </a:r>
            <a:endParaRPr b="0" lang="en-US" sz="2800" spc="-1" strike="noStrike">
              <a:solidFill>
                <a:srgbClr val="000000"/>
              </a:solidFill>
              <a:latin typeface="Arial"/>
            </a:endParaRPr>
          </a:p>
          <a:p>
            <a:pPr>
              <a:lnSpc>
                <a:spcPct val="15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6699"/>
                </a:solidFill>
                <a:latin typeface="Arial"/>
              </a:rPr>
              <a:t>中药</a:t>
            </a:r>
            <a:r>
              <a:rPr b="1" lang="zh-CN" sz="2400" spc="-1" strike="noStrike">
                <a:solidFill>
                  <a:srgbClr val="000000"/>
                </a:solidFill>
                <a:latin typeface="Arial"/>
              </a:rPr>
              <a:t>的来源以植物药材占大多数，使用上也以植物药材最为普遍，所以古来相沿把药学称为</a:t>
            </a:r>
            <a:r>
              <a:rPr b="1" lang="zh-CN" sz="2400" spc="-1" strike="noStrike">
                <a:solidFill>
                  <a:srgbClr val="000000"/>
                </a:solidFill>
                <a:latin typeface="Arial"/>
              </a:rPr>
              <a:t>“本草学”</a:t>
            </a:r>
            <a:r>
              <a:rPr b="1" lang="zh-CN" sz="2400" spc="-1" strike="noStrike">
                <a:solidFill>
                  <a:srgbClr val="000000"/>
                </a:solidFill>
                <a:latin typeface="Arial"/>
              </a:rPr>
              <a:t>。随着西方医药学在我国的传播，</a:t>
            </a:r>
            <a:r>
              <a:rPr b="1" lang="zh-CN" sz="2400" spc="-1" strike="noStrike">
                <a:solidFill>
                  <a:srgbClr val="000000"/>
                </a:solidFill>
                <a:latin typeface="Arial"/>
              </a:rPr>
              <a:t>本草学</a:t>
            </a:r>
            <a:r>
              <a:rPr b="1" lang="zh-CN" sz="2400" spc="-1" strike="noStrike">
                <a:solidFill>
                  <a:srgbClr val="000000"/>
                </a:solidFill>
                <a:latin typeface="Arial"/>
              </a:rPr>
              <a:t>逐渐改为“中药学”</a:t>
            </a:r>
            <a:endParaRPr b="0" lang="en-US" sz="2400" spc="-1" strike="noStrike">
              <a:solidFill>
                <a:srgbClr val="000000"/>
              </a:solidFill>
              <a:latin typeface="Arial"/>
            </a:endParaRPr>
          </a:p>
          <a:p>
            <a:pPr>
              <a:lnSpc>
                <a:spcPct val="15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中药学</a:t>
            </a:r>
            <a:r>
              <a:rPr b="1" lang="en-US" sz="2400" spc="-1" strike="noStrike">
                <a:solidFill>
                  <a:srgbClr val="000000"/>
                </a:solidFill>
                <a:latin typeface="Arial"/>
              </a:rPr>
              <a:t>(</a:t>
            </a:r>
            <a:r>
              <a:rPr b="1" lang="zh-CN" sz="2400" spc="-1" strike="noStrike">
                <a:solidFill>
                  <a:srgbClr val="000000"/>
                </a:solidFill>
                <a:latin typeface="Arial"/>
              </a:rPr>
              <a:t>本草学</a:t>
            </a:r>
            <a:r>
              <a:rPr b="1" lang="en-US" sz="2400" spc="-1" strike="noStrike">
                <a:solidFill>
                  <a:srgbClr val="000000"/>
                </a:solidFill>
                <a:latin typeface="Arial"/>
              </a:rPr>
              <a:t>)</a:t>
            </a:r>
            <a:r>
              <a:rPr b="1" lang="zh-CN" sz="2400" spc="-1" strike="noStrike">
                <a:solidFill>
                  <a:srgbClr val="000000"/>
                </a:solidFill>
                <a:latin typeface="Arial"/>
              </a:rPr>
              <a:t>主要阐述中药的来源、加工、性质、主治及运用中药的方法和理论等，是中医防治疾病的主要武器。</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文本框 18435"/>
          <p:cNvSpPr/>
          <p:nvPr/>
        </p:nvSpPr>
        <p:spPr>
          <a:xfrm>
            <a:off x="457200" y="380880"/>
            <a:ext cx="8305920" cy="5356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李时珍就这样一丝不苟地写下了他的巨著</a:t>
            </a:r>
            <a:r>
              <a:rPr b="0" lang="en-US" sz="2400" spc="-1" strike="noStrike">
                <a:solidFill>
                  <a:srgbClr val="000000"/>
                </a:solidFill>
                <a:latin typeface="Arial"/>
              </a:rPr>
              <a:t>《</a:t>
            </a:r>
            <a:r>
              <a:rPr b="0" lang="zh-CN" sz="2400" spc="-1" strike="noStrike">
                <a:solidFill>
                  <a:srgbClr val="000000"/>
                </a:solidFill>
                <a:latin typeface="Arial"/>
              </a:rPr>
              <a:t>本草纲目</a:t>
            </a:r>
            <a:r>
              <a:rPr b="0" lang="en-US" sz="2400" spc="-1" strike="noStrike">
                <a:solidFill>
                  <a:srgbClr val="000000"/>
                </a:solidFill>
                <a:latin typeface="Arial"/>
              </a:rPr>
              <a:t>》</a:t>
            </a:r>
            <a:r>
              <a:rPr b="0" lang="zh-CN" sz="2400" spc="-1" strike="noStrike">
                <a:solidFill>
                  <a:srgbClr val="000000"/>
                </a:solidFill>
                <a:latin typeface="Arial"/>
              </a:rPr>
              <a:t>。由于他在书中批判了水银“无毒”，久服“成仙”“长生”等说法，当时皇帝大臣都信道士们的水银炼丹，所以这部著作大书商们都不敢出版。 </a:t>
            </a:r>
            <a:endParaRPr b="0" lang="en-US" sz="2400" spc="-1" strike="noStrike">
              <a:solidFill>
                <a:srgbClr val="000000"/>
              </a:solidFill>
              <a:latin typeface="Arial"/>
            </a:endParaRPr>
          </a:p>
          <a:p>
            <a:pPr>
              <a:lnSpc>
                <a:spcPct val="140000"/>
              </a:lnSpc>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为了解决</a:t>
            </a:r>
            <a:r>
              <a:rPr b="0" lang="en-US" sz="2400" spc="-1" strike="noStrike">
                <a:solidFill>
                  <a:srgbClr val="000000"/>
                </a:solidFill>
                <a:latin typeface="Arial"/>
              </a:rPr>
              <a:t>《</a:t>
            </a:r>
            <a:r>
              <a:rPr b="0" lang="zh-CN" sz="2400" spc="-1" strike="noStrike">
                <a:solidFill>
                  <a:srgbClr val="000000"/>
                </a:solidFill>
                <a:latin typeface="Arial"/>
              </a:rPr>
              <a:t>本草纲目</a:t>
            </a:r>
            <a:r>
              <a:rPr b="0" lang="en-US" sz="2400" spc="-1" strike="noStrike">
                <a:solidFill>
                  <a:srgbClr val="000000"/>
                </a:solidFill>
                <a:latin typeface="Arial"/>
              </a:rPr>
              <a:t>》</a:t>
            </a:r>
            <a:r>
              <a:rPr b="0" lang="zh-CN" sz="2400" spc="-1" strike="noStrike">
                <a:solidFill>
                  <a:srgbClr val="000000"/>
                </a:solidFill>
                <a:latin typeface="Arial"/>
              </a:rPr>
              <a:t>的出版问题，</a:t>
            </a:r>
            <a:r>
              <a:rPr b="0" lang="en-US" sz="2400" spc="-1" strike="noStrike">
                <a:solidFill>
                  <a:srgbClr val="000000"/>
                </a:solidFill>
                <a:latin typeface="Arial"/>
              </a:rPr>
              <a:t>70</a:t>
            </a:r>
            <a:r>
              <a:rPr b="0" lang="zh-CN" sz="2400" spc="-1" strike="noStrike">
                <a:solidFill>
                  <a:srgbClr val="000000"/>
                </a:solidFill>
                <a:latin typeface="Arial"/>
              </a:rPr>
              <a:t>多岁的李时珍，从武昌跑到当时出版业中心南京，希望通过私商来解决。由于长年的辛苦劳累，李时珍病倒在床，病中嘱咐他的孩子们，将来把</a:t>
            </a:r>
            <a:r>
              <a:rPr b="0" lang="en-US" sz="2400" spc="-1" strike="noStrike">
                <a:solidFill>
                  <a:srgbClr val="000000"/>
                </a:solidFill>
                <a:latin typeface="Arial"/>
              </a:rPr>
              <a:t>《</a:t>
            </a:r>
            <a:r>
              <a:rPr b="0" lang="zh-CN" sz="2400" spc="-1" strike="noStrike">
                <a:solidFill>
                  <a:srgbClr val="000000"/>
                </a:solidFill>
                <a:latin typeface="Arial"/>
              </a:rPr>
              <a:t>本草纲目</a:t>
            </a:r>
            <a:r>
              <a:rPr b="0" lang="en-US" sz="2400" spc="-1" strike="noStrike">
                <a:solidFill>
                  <a:srgbClr val="000000"/>
                </a:solidFill>
                <a:latin typeface="Arial"/>
              </a:rPr>
              <a:t>》</a:t>
            </a:r>
            <a:r>
              <a:rPr b="0" lang="zh-CN" sz="2400" spc="-1" strike="noStrike">
                <a:solidFill>
                  <a:srgbClr val="000000"/>
                </a:solidFill>
                <a:latin typeface="Arial"/>
              </a:rPr>
              <a:t>献给朝廷，借助朝廷的力量传布于世。可惜李时珍还没有见到</a:t>
            </a:r>
            <a:r>
              <a:rPr b="0" lang="en-US" sz="2400" spc="-1" strike="noStrike">
                <a:solidFill>
                  <a:srgbClr val="000000"/>
                </a:solidFill>
                <a:latin typeface="Arial"/>
              </a:rPr>
              <a:t>《</a:t>
            </a:r>
            <a:r>
              <a:rPr b="0" lang="zh-CN" sz="2400" spc="-1" strike="noStrike">
                <a:solidFill>
                  <a:srgbClr val="000000"/>
                </a:solidFill>
                <a:latin typeface="Arial"/>
              </a:rPr>
              <a:t>本草纲目</a:t>
            </a:r>
            <a:r>
              <a:rPr b="0" lang="en-US" sz="2400" spc="-1" strike="noStrike">
                <a:solidFill>
                  <a:srgbClr val="000000"/>
                </a:solidFill>
                <a:latin typeface="Arial"/>
              </a:rPr>
              <a:t>》</a:t>
            </a:r>
            <a:r>
              <a:rPr b="0" lang="zh-CN" sz="2400" spc="-1" strike="noStrike">
                <a:solidFill>
                  <a:srgbClr val="000000"/>
                </a:solidFill>
                <a:latin typeface="Arial"/>
              </a:rPr>
              <a:t>的出版，就与世长辞了。这年</a:t>
            </a:r>
            <a:r>
              <a:rPr b="0" lang="en-US" sz="2400" spc="-1" strike="noStrike">
                <a:solidFill>
                  <a:srgbClr val="000000"/>
                </a:solidFill>
                <a:latin typeface="Arial"/>
              </a:rPr>
              <a:t>(1593</a:t>
            </a:r>
            <a:r>
              <a:rPr b="0" lang="zh-CN" sz="2400" spc="-1" strike="noStrike">
                <a:solidFill>
                  <a:srgbClr val="000000"/>
                </a:solidFill>
                <a:latin typeface="Arial"/>
              </a:rPr>
              <a:t>年</a:t>
            </a:r>
            <a:r>
              <a:rPr b="0" lang="en-US" sz="2400" spc="-1" strike="noStrike">
                <a:solidFill>
                  <a:srgbClr val="000000"/>
                </a:solidFill>
                <a:latin typeface="Arial"/>
              </a:rPr>
              <a:t>)</a:t>
            </a:r>
            <a:r>
              <a:rPr b="0" lang="zh-CN" sz="2400" spc="-1" strike="noStrike">
                <a:solidFill>
                  <a:srgbClr val="000000"/>
                </a:solidFill>
                <a:latin typeface="Arial"/>
              </a:rPr>
              <a:t>，他刚满</a:t>
            </a:r>
            <a:r>
              <a:rPr b="0" lang="en-US" sz="2400" spc="-1" strike="noStrike">
                <a:solidFill>
                  <a:srgbClr val="000000"/>
                </a:solidFill>
                <a:latin typeface="Arial"/>
              </a:rPr>
              <a:t>76</a:t>
            </a:r>
            <a:r>
              <a:rPr b="0" lang="zh-CN" sz="2400" spc="-1" strike="noStrike">
                <a:solidFill>
                  <a:srgbClr val="000000"/>
                </a:solidFill>
                <a:latin typeface="Arial"/>
              </a:rPr>
              <a:t>岁。</a:t>
            </a:r>
            <a:r>
              <a:rPr b="0" lang="zh-CN"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0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8" name="PlaceHolder 1"/>
          <p:cNvSpPr>
            <a:spLocks noGrp="1"/>
          </p:cNvSpPr>
          <p:nvPr>
            <p:ph type="title"/>
          </p:nvPr>
        </p:nvSpPr>
        <p:spPr>
          <a:xfrm>
            <a:off x="1310760" y="582120"/>
            <a:ext cx="7331400" cy="120492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5100" spc="-1" strike="noStrike">
                <a:solidFill>
                  <a:srgbClr val="0000cc"/>
                </a:solidFill>
                <a:latin typeface="隶书"/>
                <a:ea typeface="隶书"/>
              </a:rPr>
              <a:t>芒</a:t>
            </a:r>
            <a:r>
              <a:rPr b="1" lang="en-US" sz="5100" spc="-1" strike="noStrike">
                <a:solidFill>
                  <a:srgbClr val="0000cc"/>
                </a:solidFill>
                <a:latin typeface="隶书"/>
                <a:ea typeface="隶书"/>
              </a:rPr>
              <a:t>   </a:t>
            </a:r>
            <a:r>
              <a:rPr b="1" lang="zh-CN" sz="5100" spc="-1" strike="noStrike">
                <a:solidFill>
                  <a:srgbClr val="0000cc"/>
                </a:solidFill>
                <a:latin typeface="隶书"/>
                <a:ea typeface="隶书"/>
              </a:rPr>
              <a:t>硝 </a:t>
            </a:r>
            <a:r>
              <a:rPr b="1" lang="en-US" sz="3800" spc="-1" strike="noStrike">
                <a:solidFill>
                  <a:srgbClr val="0000cc"/>
                </a:solidFill>
                <a:latin typeface="Times New Roman"/>
                <a:ea typeface="隶书"/>
              </a:rPr>
              <a:t>Natrii Sulfas</a:t>
            </a:r>
            <a:r>
              <a:rPr b="1" lang="en-US" sz="5100" spc="-1" strike="noStrike">
                <a:solidFill>
                  <a:srgbClr val="0000cc"/>
                </a:solidFill>
                <a:latin typeface="隶书"/>
                <a:ea typeface="隶书"/>
              </a:rPr>
              <a:t> </a:t>
            </a:r>
            <a:endParaRPr b="0" lang="en-US" sz="5100" spc="-1" strike="noStrike">
              <a:solidFill>
                <a:srgbClr val="000000"/>
              </a:solidFill>
              <a:latin typeface="Arial"/>
            </a:endParaRPr>
          </a:p>
        </p:txBody>
      </p:sp>
      <p:sp>
        <p:nvSpPr>
          <p:cNvPr id="529" name="圆角矩形 465922"/>
          <p:cNvSpPr/>
          <p:nvPr/>
        </p:nvSpPr>
        <p:spPr>
          <a:xfrm>
            <a:off x="825480" y="5117400"/>
            <a:ext cx="7315200" cy="1455480"/>
          </a:xfrm>
          <a:custGeom>
            <a:avLst/>
            <a:gdLst/>
            <a:ahLst/>
            <a:rect l="l" t="t" r="r" b="b"/>
            <a:pathLst>
              <a:path w="108539" h="21600">
                <a:moveTo>
                  <a:pt x="3600" y="0"/>
                </a:moveTo>
                <a:arcTo wR="3600" hR="3600" stAng="16200000" swAng="-5400000"/>
                <a:lnTo>
                  <a:pt x="0" y="18000"/>
                </a:lnTo>
                <a:arcTo wR="3600" hR="3600" stAng="10800000" swAng="-5400000"/>
                <a:lnTo>
                  <a:pt x="104939" y="21600"/>
                </a:lnTo>
                <a:arcTo wR="83339" hR="3600" stAng="5400000" swAng="5400000"/>
                <a:lnTo>
                  <a:pt x="21600" y="3600"/>
                </a:lnTo>
                <a:arcTo wR="83339"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499"/>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8000"/>
                </a:solidFill>
                <a:latin typeface="隶书"/>
                <a:ea typeface="隶书"/>
              </a:rPr>
              <a:t>为硫酸钠矿精制后的结晶体。将天然矿物溶于热水中，滤液冷后析出的结晶，称为皮硝；皮硝与萝卜片共煮，取上层液冷后析出的结晶，为芒硝；芒硝风化失去结晶水而成的白色粉末，为玄明粉 </a:t>
            </a:r>
            <a:endParaRPr b="0" lang="en-US" sz="2000" spc="-1" strike="noStrike">
              <a:solidFill>
                <a:srgbClr val="000000"/>
              </a:solidFill>
              <a:latin typeface="Arial"/>
            </a:endParaRPr>
          </a:p>
        </p:txBody>
      </p:sp>
      <p:pic>
        <p:nvPicPr>
          <p:cNvPr id="530" name="图片 465923" descr="芒硝"/>
          <p:cNvPicPr/>
          <p:nvPr/>
        </p:nvPicPr>
        <p:blipFill>
          <a:blip r:embed="rId1"/>
          <a:stretch/>
        </p:blipFill>
        <p:spPr>
          <a:xfrm>
            <a:off x="2895480" y="1295280"/>
            <a:ext cx="3733920" cy="3659400"/>
          </a:xfrm>
          <a:prstGeom prst="rect">
            <a:avLst/>
          </a:prstGeom>
          <a:ln w="0">
            <a:noFill/>
          </a:ln>
        </p:spPr>
      </p:pic>
    </p:spTree>
  </p:cSld>
</p:sld>
</file>

<file path=ppt/slides/slide20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1"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sz="4500" spc="-1" strike="noStrike">
                <a:solidFill>
                  <a:srgbClr val="000000"/>
                </a:solidFill>
                <a:latin typeface="Arial"/>
              </a:rPr>
              <a:t>芒　硝</a:t>
            </a:r>
            <a:r>
              <a:rPr b="0" sz="4400" spc="-1" strike="noStrike">
                <a:solidFill>
                  <a:srgbClr val="000000"/>
                </a:solidFill>
                <a:latin typeface="Arial"/>
              </a:rPr>
              <a:t> </a:t>
            </a:r>
            <a:endParaRPr b="0" lang="en-US" sz="4400" spc="-1" strike="noStrike">
              <a:solidFill>
                <a:srgbClr val="000000"/>
              </a:solidFill>
              <a:latin typeface="Arial"/>
            </a:endParaRPr>
          </a:p>
        </p:txBody>
      </p:sp>
      <p:pic>
        <p:nvPicPr>
          <p:cNvPr id="532" name="图片 466946" descr="mangxiao"/>
          <p:cNvPicPr/>
          <p:nvPr/>
        </p:nvPicPr>
        <p:blipFill>
          <a:blip r:embed="rId1"/>
          <a:stretch/>
        </p:blipFill>
        <p:spPr>
          <a:xfrm>
            <a:off x="395280" y="1916280"/>
            <a:ext cx="3887640" cy="3744720"/>
          </a:xfrm>
          <a:prstGeom prst="rect">
            <a:avLst/>
          </a:prstGeom>
          <a:ln w="0">
            <a:noFill/>
          </a:ln>
        </p:spPr>
      </p:pic>
      <p:pic>
        <p:nvPicPr>
          <p:cNvPr id="533" name="图片 466947" descr="yaocaixuanmingfeng"/>
          <p:cNvPicPr/>
          <p:nvPr/>
        </p:nvPicPr>
        <p:blipFill>
          <a:blip r:embed="rId2"/>
          <a:stretch/>
        </p:blipFill>
        <p:spPr>
          <a:xfrm>
            <a:off x="4859280" y="1916280"/>
            <a:ext cx="3889440" cy="3673440"/>
          </a:xfrm>
          <a:prstGeom prst="rect">
            <a:avLst/>
          </a:prstGeom>
          <a:ln w="0">
            <a:noFill/>
          </a:ln>
        </p:spPr>
      </p:pic>
      <p:sp>
        <p:nvSpPr>
          <p:cNvPr id="534" name="文本框 466948"/>
          <p:cNvSpPr/>
          <p:nvPr/>
        </p:nvSpPr>
        <p:spPr>
          <a:xfrm>
            <a:off x="1619280" y="6014880"/>
            <a:ext cx="1081080" cy="3682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1800" spc="-1" strike="noStrike">
                <a:solidFill>
                  <a:srgbClr val="000000"/>
                </a:solidFill>
                <a:latin typeface="Arial"/>
              </a:rPr>
              <a:t>芒硝</a:t>
            </a:r>
            <a:endParaRPr b="0" lang="en-US" sz="1800" spc="-1" strike="noStrike">
              <a:solidFill>
                <a:srgbClr val="000000"/>
              </a:solidFill>
              <a:latin typeface="Arial"/>
            </a:endParaRPr>
          </a:p>
        </p:txBody>
      </p:sp>
      <p:sp>
        <p:nvSpPr>
          <p:cNvPr id="535" name="文本框 466949"/>
          <p:cNvSpPr/>
          <p:nvPr/>
        </p:nvSpPr>
        <p:spPr>
          <a:xfrm>
            <a:off x="5940360" y="5950080"/>
            <a:ext cx="1081080" cy="3682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1800" spc="-1" strike="noStrike">
                <a:solidFill>
                  <a:srgbClr val="000000"/>
                </a:solidFill>
                <a:latin typeface="Arial"/>
              </a:rPr>
              <a:t>玄明粉</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0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6" name="矩形 467969"/>
          <p:cNvSpPr/>
          <p:nvPr/>
        </p:nvSpPr>
        <p:spPr>
          <a:xfrm>
            <a:off x="611280" y="1125360"/>
            <a:ext cx="3352680" cy="57996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Times New Roman"/>
              </a:rPr>
              <a:t>药用来源</a:t>
            </a:r>
            <a:endParaRPr b="0" lang="en-US" sz="3200" spc="-1" strike="noStrike">
              <a:solidFill>
                <a:srgbClr val="000000"/>
              </a:solidFill>
              <a:latin typeface="Arial"/>
            </a:endParaRPr>
          </a:p>
        </p:txBody>
      </p:sp>
      <p:sp>
        <p:nvSpPr>
          <p:cNvPr id="537" name="矩形 467970"/>
          <p:cNvSpPr/>
          <p:nvPr/>
        </p:nvSpPr>
        <p:spPr>
          <a:xfrm>
            <a:off x="684360" y="2133720"/>
            <a:ext cx="7543800" cy="51912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Times New Roman"/>
              </a:rPr>
              <a:t>为含硫酸钠的天然矿物经精制而成的结晶体</a:t>
            </a:r>
            <a:endParaRPr b="0" lang="en-US" sz="2800" spc="-1" strike="noStrike">
              <a:solidFill>
                <a:srgbClr val="000000"/>
              </a:solidFill>
              <a:latin typeface="Arial"/>
            </a:endParaRPr>
          </a:p>
        </p:txBody>
      </p:sp>
      <p:sp>
        <p:nvSpPr>
          <p:cNvPr id="538" name="矩形 467971"/>
          <p:cNvSpPr/>
          <p:nvPr/>
        </p:nvSpPr>
        <p:spPr>
          <a:xfrm>
            <a:off x="3492360" y="4941720"/>
            <a:ext cx="3124440" cy="51912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Times New Roman"/>
              </a:rPr>
              <a:t>硫酸钠</a:t>
            </a:r>
            <a:endParaRPr b="0" lang="en-US" sz="2800" spc="-1" strike="noStrike">
              <a:solidFill>
                <a:srgbClr val="000000"/>
              </a:solidFill>
              <a:latin typeface="Arial"/>
            </a:endParaRPr>
          </a:p>
        </p:txBody>
      </p:sp>
      <p:sp>
        <p:nvSpPr>
          <p:cNvPr id="539" name="下箭头 467972"/>
          <p:cNvSpPr/>
          <p:nvPr/>
        </p:nvSpPr>
        <p:spPr>
          <a:xfrm>
            <a:off x="3963960" y="2781360"/>
            <a:ext cx="301680" cy="682560"/>
          </a:xfrm>
          <a:custGeom>
            <a:avLst/>
            <a:gdLst/>
            <a:ahLst/>
            <a:rect l="l" t="t" r="r" b="b"/>
            <a:pathLst>
              <a:path w="21600" h="21600">
                <a:moveTo>
                  <a:pt x="5400" y="0"/>
                </a:moveTo>
                <a:lnTo>
                  <a:pt x="5400" y="16199"/>
                </a:lnTo>
                <a:lnTo>
                  <a:pt x="0" y="16199"/>
                </a:lnTo>
                <a:lnTo>
                  <a:pt x="10800" y="21600"/>
                </a:lnTo>
                <a:lnTo>
                  <a:pt x="21600" y="16199"/>
                </a:lnTo>
                <a:lnTo>
                  <a:pt x="16200" y="16199"/>
                </a:lnTo>
                <a:lnTo>
                  <a:pt x="16200" y="0"/>
                </a:lnTo>
                <a:close/>
              </a:path>
            </a:pathLst>
          </a:custGeom>
          <a:solidFill>
            <a:srgbClr val="9999ff"/>
          </a:solidFill>
          <a:ln w="12600">
            <a:solidFill>
              <a:srgbClr val="000000"/>
            </a:solidFill>
            <a:miter/>
          </a:ln>
        </p:spPr>
        <p:style>
          <a:lnRef idx="0"/>
          <a:fillRef idx="0"/>
          <a:effectRef idx="0"/>
          <a:fontRef idx="minor"/>
        </p:style>
      </p:sp>
      <p:sp>
        <p:nvSpPr>
          <p:cNvPr id="540" name="下箭头 467973"/>
          <p:cNvSpPr/>
          <p:nvPr/>
        </p:nvSpPr>
        <p:spPr>
          <a:xfrm>
            <a:off x="3995640" y="4005360"/>
            <a:ext cx="301680" cy="911160"/>
          </a:xfrm>
          <a:custGeom>
            <a:avLst/>
            <a:gdLst/>
            <a:ahLst/>
            <a:rect l="l" t="t" r="r" b="b"/>
            <a:pathLst>
              <a:path w="21600" h="21600">
                <a:moveTo>
                  <a:pt x="5400" y="0"/>
                </a:moveTo>
                <a:lnTo>
                  <a:pt x="5400" y="16199"/>
                </a:lnTo>
                <a:lnTo>
                  <a:pt x="0" y="16199"/>
                </a:lnTo>
                <a:lnTo>
                  <a:pt x="10800" y="21600"/>
                </a:lnTo>
                <a:lnTo>
                  <a:pt x="21600" y="16199"/>
                </a:lnTo>
                <a:lnTo>
                  <a:pt x="16200" y="16199"/>
                </a:lnTo>
                <a:lnTo>
                  <a:pt x="16200" y="0"/>
                </a:lnTo>
                <a:close/>
              </a:path>
            </a:pathLst>
          </a:custGeom>
          <a:solidFill>
            <a:srgbClr val="9999ff"/>
          </a:solidFill>
          <a:ln w="12600">
            <a:solidFill>
              <a:srgbClr val="000000"/>
            </a:solidFill>
            <a:miter/>
          </a:ln>
        </p:spPr>
        <p:style>
          <a:lnRef idx="0"/>
          <a:fillRef idx="0"/>
          <a:effectRef idx="0"/>
          <a:fontRef idx="minor"/>
        </p:style>
      </p:sp>
      <p:sp>
        <p:nvSpPr>
          <p:cNvPr id="541" name="矩形 467974"/>
          <p:cNvSpPr/>
          <p:nvPr/>
        </p:nvSpPr>
        <p:spPr>
          <a:xfrm>
            <a:off x="1403280" y="3429000"/>
            <a:ext cx="6408720" cy="57816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Times New Roman"/>
              </a:rPr>
              <a:t>含水硫酸钠（</a:t>
            </a:r>
            <a:r>
              <a:rPr b="1" lang="en-US" sz="2800" spc="-1" strike="noStrike">
                <a:solidFill>
                  <a:srgbClr val="000000"/>
                </a:solidFill>
                <a:latin typeface="Times New Roman"/>
              </a:rPr>
              <a:t>Na</a:t>
            </a:r>
            <a:r>
              <a:rPr b="1" lang="en-US" sz="2800" spc="-1" strike="noStrike" baseline="-25000">
                <a:solidFill>
                  <a:srgbClr val="000000"/>
                </a:solidFill>
                <a:latin typeface="Times New Roman"/>
              </a:rPr>
              <a:t>2</a:t>
            </a:r>
            <a:r>
              <a:rPr b="1" lang="en-US" sz="2800" spc="-1" strike="noStrike">
                <a:solidFill>
                  <a:srgbClr val="000000"/>
                </a:solidFill>
                <a:latin typeface="Times New Roman"/>
              </a:rPr>
              <a:t>SO</a:t>
            </a:r>
            <a:r>
              <a:rPr b="1" lang="en-US" sz="2800" spc="-1" strike="noStrike" baseline="-25000">
                <a:solidFill>
                  <a:srgbClr val="000000"/>
                </a:solidFill>
                <a:latin typeface="Times New Roman"/>
              </a:rPr>
              <a:t>4</a:t>
            </a:r>
            <a:r>
              <a:rPr b="1" lang="en-US" sz="2800" spc="-1" strike="noStrike">
                <a:solidFill>
                  <a:srgbClr val="000000"/>
                </a:solidFill>
                <a:latin typeface="Times New Roman"/>
              </a:rPr>
              <a:t>·10H</a:t>
            </a:r>
            <a:r>
              <a:rPr b="1" lang="en-US" sz="2800" spc="-1" strike="noStrike" baseline="-25000">
                <a:solidFill>
                  <a:srgbClr val="000000"/>
                </a:solidFill>
                <a:latin typeface="Times New Roman"/>
              </a:rPr>
              <a:t>2</a:t>
            </a:r>
            <a:r>
              <a:rPr b="1" lang="en-US" sz="2800" spc="-1" strike="noStrike">
                <a:solidFill>
                  <a:srgbClr val="000000"/>
                </a:solidFill>
                <a:latin typeface="Times New Roman"/>
              </a:rPr>
              <a:t>O</a:t>
            </a:r>
            <a:r>
              <a:rPr b="1" lang="zh-CN" sz="2800" spc="-1" strike="noStrike">
                <a:solidFill>
                  <a:srgbClr val="000000"/>
                </a:solidFill>
                <a:latin typeface="Times New Roman"/>
              </a:rPr>
              <a:t>）（</a:t>
            </a:r>
            <a:r>
              <a:rPr b="1" lang="zh-CN" sz="2400" spc="-1" strike="noStrike">
                <a:solidFill>
                  <a:srgbClr val="666699"/>
                </a:solidFill>
                <a:latin typeface="Times New Roman"/>
              </a:rPr>
              <a:t>芒硝</a:t>
            </a:r>
            <a:r>
              <a:rPr b="1" lang="zh-CN" sz="2400" spc="-1" strike="noStrike">
                <a:solidFill>
                  <a:srgbClr val="000000"/>
                </a:solidFill>
                <a:latin typeface="Times New Roman"/>
              </a:rPr>
              <a:t>）</a:t>
            </a:r>
            <a:endParaRPr b="0" lang="en-US" sz="2400" spc="-1" strike="noStrike">
              <a:solidFill>
                <a:srgbClr val="000000"/>
              </a:solidFill>
              <a:latin typeface="Arial"/>
            </a:endParaRPr>
          </a:p>
        </p:txBody>
      </p:sp>
      <p:sp>
        <p:nvSpPr>
          <p:cNvPr id="542" name="矩形 467975"/>
          <p:cNvSpPr/>
          <p:nvPr/>
        </p:nvSpPr>
        <p:spPr>
          <a:xfrm>
            <a:off x="4211640" y="4005360"/>
            <a:ext cx="885960" cy="45828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Times New Roman"/>
              </a:rPr>
              <a:t>风化</a:t>
            </a:r>
            <a:endParaRPr b="0" lang="en-US" sz="2400" spc="-1" strike="noStrike">
              <a:solidFill>
                <a:srgbClr val="000000"/>
              </a:solidFill>
              <a:latin typeface="Arial"/>
            </a:endParaRPr>
          </a:p>
        </p:txBody>
      </p:sp>
      <p:sp>
        <p:nvSpPr>
          <p:cNvPr id="543" name="矩形 467976"/>
          <p:cNvSpPr/>
          <p:nvPr/>
        </p:nvSpPr>
        <p:spPr>
          <a:xfrm>
            <a:off x="5580000" y="2708280"/>
            <a:ext cx="1828800" cy="45828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Times New Roman"/>
              </a:rPr>
              <a:t>粗制品称</a:t>
            </a:r>
            <a:endParaRPr b="0" lang="en-US" sz="2400" spc="-1" strike="noStrike">
              <a:solidFill>
                <a:srgbClr val="000000"/>
              </a:solidFill>
              <a:latin typeface="Arial"/>
            </a:endParaRPr>
          </a:p>
        </p:txBody>
      </p:sp>
      <p:sp>
        <p:nvSpPr>
          <p:cNvPr id="544" name="矩形 467977"/>
          <p:cNvSpPr/>
          <p:nvPr/>
        </p:nvSpPr>
        <p:spPr>
          <a:xfrm>
            <a:off x="6948360" y="2708280"/>
            <a:ext cx="1981440" cy="45828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6699"/>
                </a:solidFill>
                <a:latin typeface="Times New Roman"/>
              </a:rPr>
              <a:t>朴硝</a:t>
            </a:r>
            <a:r>
              <a:rPr b="1" lang="zh-CN" sz="2400" spc="-1" strike="noStrike">
                <a:solidFill>
                  <a:srgbClr val="000000"/>
                </a:solidFill>
                <a:latin typeface="Times New Roman"/>
              </a:rPr>
              <a:t>，</a:t>
            </a:r>
            <a:r>
              <a:rPr b="1" lang="zh-CN" sz="2400" spc="-1" strike="noStrike">
                <a:solidFill>
                  <a:srgbClr val="666699"/>
                </a:solidFill>
                <a:latin typeface="Times New Roman"/>
              </a:rPr>
              <a:t>皮硝</a:t>
            </a:r>
            <a:endParaRPr b="0" lang="en-US" sz="2400" spc="-1" strike="noStrike">
              <a:solidFill>
                <a:srgbClr val="000000"/>
              </a:solidFill>
              <a:latin typeface="Arial"/>
            </a:endParaRPr>
          </a:p>
        </p:txBody>
      </p:sp>
      <p:sp>
        <p:nvSpPr>
          <p:cNvPr id="545" name="矩形 467978"/>
          <p:cNvSpPr/>
          <p:nvPr/>
        </p:nvSpPr>
        <p:spPr>
          <a:xfrm>
            <a:off x="1908000" y="5661000"/>
            <a:ext cx="4191120" cy="45828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Times New Roman"/>
              </a:rPr>
              <a:t>（</a:t>
            </a:r>
            <a:r>
              <a:rPr b="1" lang="zh-CN" sz="2400" spc="-1" strike="noStrike">
                <a:solidFill>
                  <a:srgbClr val="666699"/>
                </a:solidFill>
                <a:latin typeface="Times New Roman"/>
              </a:rPr>
              <a:t>玄明粉</a:t>
            </a:r>
            <a:r>
              <a:rPr b="1" lang="zh-CN" sz="2400" spc="-1" strike="noStrike">
                <a:solidFill>
                  <a:srgbClr val="000000"/>
                </a:solidFill>
                <a:latin typeface="Times New Roman"/>
              </a:rPr>
              <a:t>、</a:t>
            </a:r>
            <a:r>
              <a:rPr b="1" lang="zh-CN" sz="2400" spc="-1" strike="noStrike">
                <a:solidFill>
                  <a:srgbClr val="666699"/>
                </a:solidFill>
                <a:latin typeface="Times New Roman"/>
              </a:rPr>
              <a:t>元明粉</a:t>
            </a:r>
            <a:r>
              <a:rPr b="1" lang="zh-CN" sz="2400" spc="-1" strike="noStrike">
                <a:solidFill>
                  <a:srgbClr val="000000"/>
                </a:solidFill>
                <a:latin typeface="Times New Roman"/>
              </a:rPr>
              <a:t>或</a:t>
            </a:r>
            <a:r>
              <a:rPr b="1" lang="zh-CN" sz="2400" spc="-1" strike="noStrike">
                <a:solidFill>
                  <a:srgbClr val="666699"/>
                </a:solidFill>
                <a:latin typeface="Times New Roman"/>
              </a:rPr>
              <a:t>风化硝</a:t>
            </a:r>
            <a:r>
              <a:rPr b="1" lang="zh-CN" sz="2400" spc="-1" strike="noStrike">
                <a:solidFill>
                  <a:srgbClr val="000000"/>
                </a:solidFill>
                <a:latin typeface="Times New Roman"/>
              </a:rPr>
              <a:t>）</a:t>
            </a:r>
            <a:endParaRPr b="0" lang="en-US" sz="2400" spc="-1" strike="noStrike">
              <a:solidFill>
                <a:srgbClr val="000000"/>
              </a:solidFill>
              <a:latin typeface="Arial"/>
            </a:endParaRPr>
          </a:p>
        </p:txBody>
      </p:sp>
      <p:sp>
        <p:nvSpPr>
          <p:cNvPr id="546" name="矩形 467979"/>
          <p:cNvSpPr/>
          <p:nvPr/>
        </p:nvSpPr>
        <p:spPr>
          <a:xfrm>
            <a:off x="8172000" y="0"/>
            <a:ext cx="794520" cy="458280"/>
          </a:xfrm>
          <a:prstGeom prst="rect">
            <a:avLst/>
          </a:prstGeom>
          <a:noFill/>
          <a:ln w="0">
            <a:noFill/>
          </a:ln>
        </p:spPr>
        <p:style>
          <a:lnRef idx="0"/>
          <a:fillRef idx="0"/>
          <a:effectRef idx="0"/>
          <a:fontRef idx="minor"/>
        </p:style>
        <p:txBody>
          <a:bodyPr wrap="none"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Times New Roman"/>
              </a:rPr>
              <a:t>芒硝</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0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7" name="PlaceHolder 1"/>
          <p:cNvSpPr>
            <a:spLocks noGrp="1"/>
          </p:cNvSpPr>
          <p:nvPr>
            <p:ph type="title"/>
          </p:nvPr>
        </p:nvSpPr>
        <p:spPr>
          <a:xfrm>
            <a:off x="1186920" y="569880"/>
            <a:ext cx="4994280" cy="99216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隶书"/>
                <a:ea typeface="隶书"/>
              </a:rPr>
              <a:t>芒</a:t>
            </a:r>
            <a:r>
              <a:rPr b="1" lang="en-US" sz="4400" spc="-1" strike="noStrike">
                <a:solidFill>
                  <a:srgbClr val="000000"/>
                </a:solidFill>
                <a:latin typeface="隶书"/>
                <a:ea typeface="隶书"/>
              </a:rPr>
              <a:t>   </a:t>
            </a:r>
            <a:r>
              <a:rPr b="1" lang="zh-CN" sz="4400" spc="-1" strike="noStrike">
                <a:solidFill>
                  <a:srgbClr val="000000"/>
                </a:solidFill>
                <a:latin typeface="隶书"/>
                <a:ea typeface="隶书"/>
              </a:rPr>
              <a:t>硝</a:t>
            </a:r>
            <a:endParaRPr b="0" lang="en-US" sz="4400" spc="-1" strike="noStrike">
              <a:solidFill>
                <a:srgbClr val="000000"/>
              </a:solidFill>
              <a:latin typeface="Arial"/>
            </a:endParaRPr>
          </a:p>
        </p:txBody>
      </p:sp>
      <p:grpSp>
        <p:nvGrpSpPr>
          <p:cNvPr id="548" name="组合 470018"/>
          <p:cNvGrpSpPr/>
          <p:nvPr/>
        </p:nvGrpSpPr>
        <p:grpSpPr>
          <a:xfrm>
            <a:off x="685800" y="2895480"/>
            <a:ext cx="8001000" cy="1447920"/>
            <a:chOff x="685800" y="2895480"/>
            <a:chExt cx="8001000" cy="1447920"/>
          </a:xfrm>
        </p:grpSpPr>
        <p:grpSp>
          <p:nvGrpSpPr>
            <p:cNvPr id="549" name="组合 470019"/>
            <p:cNvGrpSpPr/>
            <p:nvPr/>
          </p:nvGrpSpPr>
          <p:grpSpPr>
            <a:xfrm>
              <a:off x="685800" y="3048120"/>
              <a:ext cx="1523880" cy="1295280"/>
              <a:chOff x="685800" y="3048120"/>
              <a:chExt cx="1523880" cy="1295280"/>
            </a:xfrm>
          </p:grpSpPr>
          <p:sp>
            <p:nvSpPr>
              <p:cNvPr id="550" name="圆角矩形 470020"/>
              <p:cNvSpPr/>
              <p:nvPr/>
            </p:nvSpPr>
            <p:spPr>
              <a:xfrm>
                <a:off x="685800" y="3048120"/>
                <a:ext cx="1295280" cy="1295280"/>
              </a:xfrm>
              <a:custGeom>
                <a:avLst/>
                <a:gdLst/>
                <a:ahLst/>
                <a:rect l="l" t="t" r="r" b="b"/>
                <a:pathLst>
                  <a:path w="21600" h="21600">
                    <a:moveTo>
                      <a:pt x="3600" y="0"/>
                    </a:moveTo>
                    <a:arcTo wR="3600" hR="3600" stAng="16200000" swAng="-5400000"/>
                    <a:lnTo>
                      <a:pt x="0" y="18000"/>
                    </a:lnTo>
                    <a:arcTo wR="3600" hR="3600" stAng="10800000" swAng="-5400000"/>
                    <a:lnTo>
                      <a:pt x="18000" y="21600"/>
                    </a:lnTo>
                    <a:arcTo wR="3600" hR="3600" stAng="5400000" swAng="-5400000"/>
                    <a:lnTo>
                      <a:pt x="21600" y="3600"/>
                    </a:lnTo>
                    <a:arcTo wR="3600" hR="3600" stAng="0" swAng="-5400000"/>
                    <a:close/>
                  </a:path>
                </a:pathLst>
              </a:custGeom>
              <a:gradFill rotWithShape="0">
                <a:gsLst>
                  <a:gs pos="0">
                    <a:srgbClr val="ccccff"/>
                  </a:gs>
                  <a:gs pos="50000">
                    <a:srgbClr val="ffffff"/>
                  </a:gs>
                  <a:gs pos="100000">
                    <a:srgbClr val="ccccff"/>
                  </a:gs>
                </a:gsLst>
                <a:lin ang="5400000"/>
              </a:gradFill>
              <a:ln w="9360">
                <a:solidFill>
                  <a:srgbClr val="000080"/>
                </a:solidFill>
                <a:miter/>
              </a:ln>
              <a:effectLst>
                <a:outerShdw dist="107932" dir="18900000" blurRad="0" rotWithShape="0">
                  <a:srgbClr val="00007d"/>
                </a:outerShdw>
              </a:effectLst>
            </p:spPr>
            <p:style>
              <a:lnRef idx="0"/>
              <a:fillRef idx="0"/>
              <a:effectRef idx="0"/>
              <a:fontRef idx="minor"/>
            </p:style>
          </p:sp>
          <p:sp>
            <p:nvSpPr>
              <p:cNvPr id="551" name="文本框 470021"/>
              <p:cNvSpPr/>
              <p:nvPr/>
            </p:nvSpPr>
            <p:spPr>
              <a:xfrm>
                <a:off x="757080" y="3075120"/>
                <a:ext cx="1452600" cy="1068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800080"/>
                    </a:solidFill>
                    <a:latin typeface="隶书"/>
                    <a:ea typeface="隶书"/>
                  </a:rPr>
                  <a:t>泻下</a:t>
                </a:r>
                <a:endParaRPr b="0" lang="en-US" sz="32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800080"/>
                    </a:solidFill>
                    <a:latin typeface="隶书"/>
                    <a:ea typeface="隶书"/>
                  </a:rPr>
                  <a:t>软坚</a:t>
                </a:r>
                <a:endParaRPr b="0" lang="en-US" sz="3200" spc="-1" strike="noStrike">
                  <a:solidFill>
                    <a:srgbClr val="000000"/>
                  </a:solidFill>
                  <a:latin typeface="Arial"/>
                </a:endParaRPr>
              </a:p>
            </p:txBody>
          </p:sp>
        </p:grpSp>
        <p:sp>
          <p:nvSpPr>
            <p:cNvPr id="552" name="任意多边形 470022"/>
            <p:cNvSpPr/>
            <p:nvPr/>
          </p:nvSpPr>
          <p:spPr>
            <a:xfrm>
              <a:off x="2057400" y="3200400"/>
              <a:ext cx="1676520" cy="1066680"/>
            </a:xfrm>
            <a:custGeom>
              <a:avLst/>
              <a:gdLst/>
              <a:ahLst/>
              <a:rect l="l" t="t" r="r" b="b"/>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ecff"/>
            </a:solidFill>
            <a:ln w="9360">
              <a:solidFill>
                <a:srgbClr val="000000"/>
              </a:solidFill>
              <a:miter/>
            </a:ln>
          </p:spPr>
          <p:style>
            <a:lnRef idx="0"/>
            <a:fillRef idx="0"/>
            <a:effectRef idx="0"/>
            <a:fontRef idx="minor"/>
          </p:style>
        </p:sp>
        <p:sp>
          <p:nvSpPr>
            <p:cNvPr id="553" name="文本框 470023"/>
            <p:cNvSpPr/>
            <p:nvPr/>
          </p:nvSpPr>
          <p:spPr>
            <a:xfrm>
              <a:off x="2286000" y="3352680"/>
              <a:ext cx="1219320" cy="58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cc"/>
                  </a:solidFill>
                  <a:latin typeface="隶书"/>
                  <a:ea typeface="隶书"/>
                </a:rPr>
                <a:t>通便</a:t>
              </a:r>
              <a:endParaRPr b="0" lang="en-US" sz="3200" spc="-1" strike="noStrike">
                <a:solidFill>
                  <a:srgbClr val="000000"/>
                </a:solidFill>
                <a:latin typeface="Arial"/>
              </a:endParaRPr>
            </a:p>
          </p:txBody>
        </p:sp>
        <p:sp>
          <p:nvSpPr>
            <p:cNvPr id="554" name="文本框 470024"/>
            <p:cNvSpPr/>
            <p:nvPr/>
          </p:nvSpPr>
          <p:spPr>
            <a:xfrm>
              <a:off x="4038480" y="3733920"/>
              <a:ext cx="4496040" cy="58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6600"/>
                  </a:solidFill>
                  <a:latin typeface="隶书"/>
                  <a:ea typeface="隶书"/>
                </a:rPr>
                <a:t>燥屎内结，大便燥结</a:t>
              </a:r>
              <a:endParaRPr b="0" lang="en-US" sz="3200" spc="-1" strike="noStrike">
                <a:solidFill>
                  <a:srgbClr val="000000"/>
                </a:solidFill>
                <a:latin typeface="Arial"/>
              </a:endParaRPr>
            </a:p>
          </p:txBody>
        </p:sp>
        <p:sp>
          <p:nvSpPr>
            <p:cNvPr id="555" name="文本框 470025"/>
            <p:cNvSpPr/>
            <p:nvPr/>
          </p:nvSpPr>
          <p:spPr>
            <a:xfrm>
              <a:off x="4038480" y="2895480"/>
              <a:ext cx="4648320" cy="58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6600"/>
                  </a:solidFill>
                  <a:latin typeface="隶书"/>
                  <a:ea typeface="隶书"/>
                </a:rPr>
                <a:t>实热积滞，大便秘结</a:t>
              </a:r>
              <a:endParaRPr b="0" lang="en-US" sz="3200" spc="-1" strike="noStrike">
                <a:solidFill>
                  <a:srgbClr val="000000"/>
                </a:solidFill>
                <a:latin typeface="Arial"/>
              </a:endParaRPr>
            </a:p>
          </p:txBody>
        </p:sp>
        <p:sp>
          <p:nvSpPr>
            <p:cNvPr id="556" name="左大括号 470026"/>
            <p:cNvSpPr/>
            <p:nvPr/>
          </p:nvSpPr>
          <p:spPr>
            <a:xfrm>
              <a:off x="3809880" y="3276720"/>
              <a:ext cx="152640" cy="914400"/>
            </a:xfrm>
            <a:custGeom>
              <a:avLst/>
              <a:gdLst/>
              <a:ahLst/>
              <a:rect l="l" t="t" r="r" b="b"/>
              <a:pathLst>
                <a:path w="21600" h="21600">
                  <a:moveTo>
                    <a:pt x="21600" y="0"/>
                  </a:moveTo>
                  <a:cubicBezTo>
                    <a:pt x="16200" y="0"/>
                    <a:pt x="10800" y="900"/>
                    <a:pt x="10800" y="1800"/>
                  </a:cubicBezTo>
                  <a:lnTo>
                    <a:pt x="10800" y="9000"/>
                  </a:lnTo>
                  <a:cubicBezTo>
                    <a:pt x="10800" y="9900"/>
                    <a:pt x="5400" y="10800"/>
                    <a:pt x="0" y="10800"/>
                  </a:cubicBezTo>
                  <a:cubicBezTo>
                    <a:pt x="5400" y="10800"/>
                    <a:pt x="10800" y="11700"/>
                    <a:pt x="10800" y="12600"/>
                  </a:cubicBezTo>
                  <a:lnTo>
                    <a:pt x="10800" y="19800"/>
                  </a:lnTo>
                  <a:cubicBezTo>
                    <a:pt x="10800" y="20700"/>
                    <a:pt x="16200" y="21600"/>
                    <a:pt x="21600" y="21600"/>
                  </a:cubicBezTo>
                </a:path>
              </a:pathLst>
            </a:custGeom>
            <a:noFill/>
            <a:ln w="31680">
              <a:solidFill>
                <a:srgbClr val="000000"/>
              </a:solidFill>
              <a:miter/>
            </a:ln>
          </p:spPr>
          <p:style>
            <a:lnRef idx="0"/>
            <a:fillRef idx="0"/>
            <a:effectRef idx="0"/>
            <a:fontRef idx="minor"/>
          </p:style>
        </p:sp>
      </p:grpSp>
      <p:sp>
        <p:nvSpPr>
          <p:cNvPr id="557" name="矩形 470030"/>
          <p:cNvSpPr/>
          <p:nvPr/>
        </p:nvSpPr>
        <p:spPr>
          <a:xfrm>
            <a:off x="826920" y="1916280"/>
            <a:ext cx="5639040" cy="45828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Times New Roman"/>
              </a:rPr>
              <a:t>咸、苦、寒。归胃、大肠经 </a:t>
            </a:r>
            <a:endParaRPr b="0" lang="en-US" sz="2400" spc="-1" strike="noStrike">
              <a:solidFill>
                <a:srgbClr val="000000"/>
              </a:solidFill>
              <a:latin typeface="Arial"/>
            </a:endParaRPr>
          </a:p>
        </p:txBody>
      </p:sp>
    </p:spTree>
  </p:cSld>
</p:sld>
</file>

<file path=ppt/slides/slide20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8" name="PlaceHolder 1"/>
          <p:cNvSpPr>
            <a:spLocks noGrp="1"/>
          </p:cNvSpPr>
          <p:nvPr>
            <p:ph type="title"/>
          </p:nvPr>
        </p:nvSpPr>
        <p:spPr>
          <a:xfrm>
            <a:off x="1198080" y="456840"/>
            <a:ext cx="7488360" cy="128916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5100" spc="-1" strike="noStrike">
                <a:solidFill>
                  <a:srgbClr val="0000cc"/>
                </a:solidFill>
                <a:latin typeface="隶书"/>
                <a:ea typeface="隶书"/>
              </a:rPr>
              <a:t>番 泻 叶 </a:t>
            </a:r>
            <a:r>
              <a:rPr b="1" lang="en-US" sz="3800" spc="-1" strike="noStrike">
                <a:solidFill>
                  <a:srgbClr val="0000cc"/>
                </a:solidFill>
                <a:latin typeface="Times New Roman"/>
                <a:ea typeface="隶书"/>
              </a:rPr>
              <a:t>Folium Sennae</a:t>
            </a:r>
            <a:r>
              <a:rPr b="1" lang="en-US" sz="5100" spc="-1" strike="noStrike">
                <a:solidFill>
                  <a:srgbClr val="0000cc"/>
                </a:solidFill>
                <a:latin typeface="隶书"/>
                <a:ea typeface="隶书"/>
              </a:rPr>
              <a:t> </a:t>
            </a:r>
            <a:endParaRPr b="0" lang="en-US" sz="5100" spc="-1" strike="noStrike">
              <a:solidFill>
                <a:srgbClr val="000000"/>
              </a:solidFill>
              <a:latin typeface="Arial"/>
            </a:endParaRPr>
          </a:p>
        </p:txBody>
      </p:sp>
      <p:sp>
        <p:nvSpPr>
          <p:cNvPr id="559" name="圆角矩形 472066"/>
          <p:cNvSpPr/>
          <p:nvPr/>
        </p:nvSpPr>
        <p:spPr>
          <a:xfrm>
            <a:off x="755640" y="5091480"/>
            <a:ext cx="7348680" cy="1724760"/>
          </a:xfrm>
          <a:custGeom>
            <a:avLst/>
            <a:gdLst/>
            <a:ahLst/>
            <a:rect l="l" t="t" r="r" b="b"/>
            <a:pathLst>
              <a:path w="92016" h="21600">
                <a:moveTo>
                  <a:pt x="3600" y="0"/>
                </a:moveTo>
                <a:arcTo wR="3600" hR="3600" stAng="16200000" swAng="-5400000"/>
                <a:lnTo>
                  <a:pt x="0" y="18000"/>
                </a:lnTo>
                <a:arcTo wR="3600" hR="3600" stAng="10800000" swAng="-5400000"/>
                <a:lnTo>
                  <a:pt x="88416" y="21600"/>
                </a:lnTo>
                <a:arcTo wR="66816" hR="3600" stAng="5400000" swAng="5400000"/>
                <a:lnTo>
                  <a:pt x="21600" y="3600"/>
                </a:lnTo>
                <a:arcTo wR="66816"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601"/>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8000"/>
                </a:solidFill>
                <a:latin typeface="隶书"/>
                <a:ea typeface="隶书"/>
              </a:rPr>
              <a:t>为豆科植物狭叶番泻 </a:t>
            </a:r>
            <a:r>
              <a:rPr b="1" i="1" lang="en-US" sz="2400" spc="-1" strike="noStrike">
                <a:solidFill>
                  <a:srgbClr val="008000"/>
                </a:solidFill>
                <a:latin typeface="隶书"/>
                <a:ea typeface="隶书"/>
              </a:rPr>
              <a:t>Cassia angustifolia</a:t>
            </a:r>
            <a:r>
              <a:rPr b="1" lang="en-US" sz="2400" spc="-1" strike="noStrike">
                <a:solidFill>
                  <a:srgbClr val="008000"/>
                </a:solidFill>
                <a:latin typeface="隶书"/>
                <a:ea typeface="隶书"/>
              </a:rPr>
              <a:t> Vahi </a:t>
            </a:r>
            <a:r>
              <a:rPr b="1" lang="zh-CN" sz="2400" spc="-1" strike="noStrike">
                <a:solidFill>
                  <a:srgbClr val="008000"/>
                </a:solidFill>
                <a:latin typeface="隶书"/>
                <a:ea typeface="隶书"/>
              </a:rPr>
              <a:t>或尖叶番泻 </a:t>
            </a:r>
            <a:r>
              <a:rPr b="1" i="1" lang="en-US" sz="2400" spc="-1" strike="noStrike">
                <a:solidFill>
                  <a:srgbClr val="008000"/>
                </a:solidFill>
                <a:latin typeface="隶书"/>
                <a:ea typeface="隶书"/>
              </a:rPr>
              <a:t>Cassia acutifolia</a:t>
            </a:r>
            <a:r>
              <a:rPr b="1" lang="en-US" sz="2400" spc="-1" strike="noStrike">
                <a:solidFill>
                  <a:srgbClr val="008000"/>
                </a:solidFill>
                <a:latin typeface="隶书"/>
                <a:ea typeface="隶书"/>
              </a:rPr>
              <a:t> Delile </a:t>
            </a:r>
            <a:r>
              <a:rPr b="1" lang="zh-CN" sz="2400" spc="-1" strike="noStrike">
                <a:solidFill>
                  <a:srgbClr val="008000"/>
                </a:solidFill>
                <a:latin typeface="隶书"/>
                <a:ea typeface="隶书"/>
              </a:rPr>
              <a:t>的干燥小叶</a:t>
            </a:r>
            <a:endParaRPr b="0" lang="en-US" sz="2400" spc="-1" strike="noStrike">
              <a:solidFill>
                <a:srgbClr val="000000"/>
              </a:solidFill>
              <a:latin typeface="Arial"/>
            </a:endParaRPr>
          </a:p>
        </p:txBody>
      </p:sp>
      <p:pic>
        <p:nvPicPr>
          <p:cNvPr id="560" name="图片 472067" descr="番泻叶"/>
          <p:cNvPicPr/>
          <p:nvPr/>
        </p:nvPicPr>
        <p:blipFill>
          <a:blip r:embed="rId1"/>
          <a:stretch/>
        </p:blipFill>
        <p:spPr>
          <a:xfrm>
            <a:off x="2057400" y="1752480"/>
            <a:ext cx="4343400" cy="3475080"/>
          </a:xfrm>
          <a:prstGeom prst="rect">
            <a:avLst/>
          </a:prstGeom>
          <a:ln w="0">
            <a:noFill/>
          </a:ln>
        </p:spPr>
      </p:pic>
    </p:spTree>
  </p:cSld>
</p:sld>
</file>

<file path=ppt/slides/slide20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1" name="PlaceHolder 1"/>
          <p:cNvSpPr>
            <a:spLocks noGrp="1"/>
          </p:cNvSpPr>
          <p:nvPr>
            <p:ph type="title"/>
          </p:nvPr>
        </p:nvSpPr>
        <p:spPr>
          <a:xfrm>
            <a:off x="250920" y="47592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sz="4000" spc="-1" strike="noStrike">
                <a:solidFill>
                  <a:srgbClr val="000000"/>
                </a:solidFill>
                <a:latin typeface="Arial"/>
              </a:rPr>
              <a:t>番泻叶</a:t>
            </a:r>
            <a:r>
              <a:rPr b="0" sz="4400" spc="-1" strike="noStrike">
                <a:solidFill>
                  <a:srgbClr val="000000"/>
                </a:solidFill>
                <a:latin typeface="Arial"/>
              </a:rPr>
              <a:t> </a:t>
            </a:r>
            <a:endParaRPr b="0" lang="en-US" sz="4400" spc="-1" strike="noStrike">
              <a:solidFill>
                <a:srgbClr val="000000"/>
              </a:solidFill>
              <a:latin typeface="Arial"/>
            </a:endParaRPr>
          </a:p>
        </p:txBody>
      </p:sp>
      <p:pic>
        <p:nvPicPr>
          <p:cNvPr id="562" name="图片 473090" descr="jianyefanxieye"/>
          <p:cNvPicPr/>
          <p:nvPr/>
        </p:nvPicPr>
        <p:blipFill>
          <a:blip r:embed="rId1"/>
          <a:stretch/>
        </p:blipFill>
        <p:spPr>
          <a:xfrm>
            <a:off x="395280" y="1700280"/>
            <a:ext cx="4105440" cy="3529080"/>
          </a:xfrm>
          <a:prstGeom prst="rect">
            <a:avLst/>
          </a:prstGeom>
          <a:ln w="0">
            <a:noFill/>
          </a:ln>
        </p:spPr>
      </p:pic>
      <p:pic>
        <p:nvPicPr>
          <p:cNvPr id="563" name="图片 473091" descr="xiayefanxieye"/>
          <p:cNvPicPr/>
          <p:nvPr/>
        </p:nvPicPr>
        <p:blipFill>
          <a:blip r:embed="rId2"/>
          <a:stretch/>
        </p:blipFill>
        <p:spPr>
          <a:xfrm>
            <a:off x="5076720" y="1700280"/>
            <a:ext cx="3816360" cy="3529080"/>
          </a:xfrm>
          <a:prstGeom prst="rect">
            <a:avLst/>
          </a:prstGeom>
          <a:ln w="0">
            <a:noFill/>
          </a:ln>
        </p:spPr>
      </p:pic>
      <p:sp>
        <p:nvSpPr>
          <p:cNvPr id="564" name="文本框 473092"/>
          <p:cNvSpPr/>
          <p:nvPr/>
        </p:nvSpPr>
        <p:spPr>
          <a:xfrm>
            <a:off x="1187280" y="5300640"/>
            <a:ext cx="172908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狭叶蕃泻叶</a:t>
            </a:r>
            <a:endParaRPr b="0" lang="en-US" sz="2400" spc="-1" strike="noStrike">
              <a:solidFill>
                <a:srgbClr val="000000"/>
              </a:solidFill>
              <a:latin typeface="Arial"/>
            </a:endParaRPr>
          </a:p>
        </p:txBody>
      </p:sp>
      <p:sp>
        <p:nvSpPr>
          <p:cNvPr id="565" name="文本框 473093"/>
          <p:cNvSpPr/>
          <p:nvPr/>
        </p:nvSpPr>
        <p:spPr>
          <a:xfrm>
            <a:off x="5867280" y="5300640"/>
            <a:ext cx="194472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尖叶蕃泻叶</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0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6" name="矩形 480257"/>
          <p:cNvSpPr/>
          <p:nvPr/>
        </p:nvSpPr>
        <p:spPr>
          <a:xfrm>
            <a:off x="1692360" y="1413000"/>
            <a:ext cx="1584360" cy="64260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sz="3600" spc="-1" strike="noStrike">
                <a:solidFill>
                  <a:srgbClr val="000000"/>
                </a:solidFill>
                <a:latin typeface="Arial"/>
                <a:ea typeface="宋体"/>
              </a:rPr>
              <a:t>火麻仁</a:t>
            </a:r>
            <a:endParaRPr b="0" lang="en-US" sz="3600" spc="-1" strike="noStrike">
              <a:solidFill>
                <a:srgbClr val="000000"/>
              </a:solidFill>
              <a:latin typeface="Arial"/>
            </a:endParaRPr>
          </a:p>
        </p:txBody>
      </p:sp>
      <p:pic>
        <p:nvPicPr>
          <p:cNvPr id="567" name="图片 480258" descr="huomaren2"/>
          <p:cNvPicPr/>
          <p:nvPr/>
        </p:nvPicPr>
        <p:blipFill>
          <a:blip r:embed="rId1"/>
          <a:stretch/>
        </p:blipFill>
        <p:spPr>
          <a:xfrm>
            <a:off x="5076720" y="3357720"/>
            <a:ext cx="3672000" cy="3117600"/>
          </a:xfrm>
          <a:prstGeom prst="rect">
            <a:avLst/>
          </a:prstGeom>
          <a:ln w="0">
            <a:noFill/>
          </a:ln>
        </p:spPr>
      </p:pic>
      <p:pic>
        <p:nvPicPr>
          <p:cNvPr id="568" name="图片 480259" descr="rxhmb"/>
          <p:cNvPicPr/>
          <p:nvPr/>
        </p:nvPicPr>
        <p:blipFill>
          <a:blip r:embed="rId2"/>
          <a:stretch/>
        </p:blipFill>
        <p:spPr>
          <a:xfrm>
            <a:off x="5003640" y="189000"/>
            <a:ext cx="3672000" cy="2975040"/>
          </a:xfrm>
          <a:prstGeom prst="rect">
            <a:avLst/>
          </a:prstGeom>
          <a:ln w="0">
            <a:noFill/>
          </a:ln>
        </p:spPr>
      </p:pic>
      <p:pic>
        <p:nvPicPr>
          <p:cNvPr id="569" name="图片 480260" descr="rxhma"/>
          <p:cNvPicPr/>
          <p:nvPr/>
        </p:nvPicPr>
        <p:blipFill>
          <a:blip r:embed="rId3"/>
          <a:stretch/>
        </p:blipFill>
        <p:spPr>
          <a:xfrm>
            <a:off x="250920" y="2924280"/>
            <a:ext cx="4537080" cy="3003480"/>
          </a:xfrm>
          <a:prstGeom prst="rect">
            <a:avLst/>
          </a:prstGeom>
          <a:ln w="0">
            <a:noFill/>
          </a:ln>
        </p:spPr>
      </p:pic>
      <p:sp>
        <p:nvSpPr>
          <p:cNvPr id="570" name="文本框 480261"/>
          <p:cNvSpPr/>
          <p:nvPr/>
        </p:nvSpPr>
        <p:spPr>
          <a:xfrm>
            <a:off x="1908000" y="6021360"/>
            <a:ext cx="122400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大麻</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0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1" name="PlaceHolder 1"/>
          <p:cNvSpPr>
            <a:spLocks noGrp="1"/>
          </p:cNvSpPr>
          <p:nvPr>
            <p:ph type="title"/>
          </p:nvPr>
        </p:nvSpPr>
        <p:spPr>
          <a:xfrm>
            <a:off x="1835280" y="712440"/>
            <a:ext cx="6192720" cy="85572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甘遂</a:t>
            </a:r>
            <a:endParaRPr b="0" lang="en-US" sz="4400" spc="-1" strike="noStrike">
              <a:solidFill>
                <a:srgbClr val="000000"/>
              </a:solidFill>
              <a:latin typeface="Arial"/>
            </a:endParaRPr>
          </a:p>
        </p:txBody>
      </p:sp>
      <p:sp>
        <p:nvSpPr>
          <p:cNvPr id="572" name="文本框 485378"/>
          <p:cNvSpPr/>
          <p:nvPr/>
        </p:nvSpPr>
        <p:spPr>
          <a:xfrm>
            <a:off x="468360" y="1844640"/>
            <a:ext cx="4680000" cy="520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大戟科甘遂的块根</a:t>
            </a:r>
            <a:endParaRPr b="0" lang="en-US" sz="2800" spc="-1" strike="noStrike">
              <a:solidFill>
                <a:srgbClr val="000000"/>
              </a:solidFill>
              <a:latin typeface="Arial"/>
            </a:endParaRPr>
          </a:p>
        </p:txBody>
      </p:sp>
      <p:pic>
        <p:nvPicPr>
          <p:cNvPr id="573" name="图片 485379" descr="jxgsb"/>
          <p:cNvPicPr/>
          <p:nvPr/>
        </p:nvPicPr>
        <p:blipFill>
          <a:blip r:embed="rId1"/>
          <a:stretch/>
        </p:blipFill>
        <p:spPr>
          <a:xfrm>
            <a:off x="4643280" y="2997360"/>
            <a:ext cx="4007160" cy="3004920"/>
          </a:xfrm>
          <a:prstGeom prst="rect">
            <a:avLst/>
          </a:prstGeom>
          <a:ln w="0">
            <a:noFill/>
          </a:ln>
        </p:spPr>
      </p:pic>
      <p:pic>
        <p:nvPicPr>
          <p:cNvPr id="574" name="图片 485380" descr="jxgsa1"/>
          <p:cNvPicPr/>
          <p:nvPr/>
        </p:nvPicPr>
        <p:blipFill>
          <a:blip r:embed="rId2"/>
          <a:stretch/>
        </p:blipFill>
        <p:spPr>
          <a:xfrm>
            <a:off x="179280" y="2924280"/>
            <a:ext cx="4140360" cy="3105000"/>
          </a:xfrm>
          <a:prstGeom prst="rect">
            <a:avLst/>
          </a:prstGeom>
          <a:ln w="0">
            <a:noFill/>
          </a:ln>
        </p:spPr>
      </p:pic>
    </p:spTree>
  </p:cSld>
  <mc:AlternateContent>
    <mc:Choice Requires="p14">
      <p:transition spd="slow" p14:dur="2000"/>
    </mc:Choice>
    <mc:Fallback>
      <p:transition spd="slow"/>
    </mc:Fallback>
  </mc:AlternateContent>
</p:sld>
</file>

<file path=ppt/slides/slide20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75" name="图片 488449" descr="badou2"/>
          <p:cNvPicPr/>
          <p:nvPr/>
        </p:nvPicPr>
        <p:blipFill>
          <a:blip r:embed="rId1"/>
          <a:stretch/>
        </p:blipFill>
        <p:spPr>
          <a:xfrm>
            <a:off x="4932360" y="2133720"/>
            <a:ext cx="3529080" cy="3152520"/>
          </a:xfrm>
          <a:prstGeom prst="rect">
            <a:avLst/>
          </a:prstGeom>
          <a:ln w="0">
            <a:noFill/>
          </a:ln>
        </p:spPr>
      </p:pic>
      <p:pic>
        <p:nvPicPr>
          <p:cNvPr id="576" name="图片 488450" descr="badou1"/>
          <p:cNvPicPr/>
          <p:nvPr/>
        </p:nvPicPr>
        <p:blipFill>
          <a:blip r:embed="rId2"/>
          <a:stretch/>
        </p:blipFill>
        <p:spPr>
          <a:xfrm>
            <a:off x="539640" y="2133720"/>
            <a:ext cx="3743280" cy="3241440"/>
          </a:xfrm>
          <a:prstGeom prst="rect">
            <a:avLst/>
          </a:prstGeom>
          <a:ln w="0">
            <a:noFill/>
          </a:ln>
        </p:spPr>
      </p:pic>
      <p:sp>
        <p:nvSpPr>
          <p:cNvPr id="577" name="PlaceHolder 1"/>
          <p:cNvSpPr>
            <a:spLocks noGrp="1"/>
          </p:cNvSpPr>
          <p:nvPr>
            <p:ph type="title"/>
          </p:nvPr>
        </p:nvSpPr>
        <p:spPr>
          <a:xfrm>
            <a:off x="1447920" y="771120"/>
            <a:ext cx="6248160" cy="105732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sz="4000" spc="-1" strike="noStrike">
                <a:solidFill>
                  <a:srgbClr val="000000"/>
                </a:solidFill>
                <a:latin typeface="Arial"/>
              </a:rPr>
              <a:t>巴 豆</a:t>
            </a:r>
            <a:r>
              <a:rPr b="0" sz="4400" spc="-1" strike="noStrike">
                <a:solidFill>
                  <a:srgbClr val="ff6600"/>
                </a:solidFill>
                <a:latin typeface="Arial"/>
              </a:rPr>
              <a:t> </a:t>
            </a:r>
            <a:endParaRPr b="0" lang="en-U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0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8" name="矩形 489473"/>
          <p:cNvSpPr/>
          <p:nvPr/>
        </p:nvSpPr>
        <p:spPr>
          <a:xfrm>
            <a:off x="684360" y="1484280"/>
            <a:ext cx="3352680" cy="57996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Times New Roman"/>
              </a:rPr>
              <a:t>药用来源：</a:t>
            </a:r>
            <a:endParaRPr b="0" lang="en-US" sz="3200" spc="-1" strike="noStrike">
              <a:solidFill>
                <a:srgbClr val="000000"/>
              </a:solidFill>
              <a:latin typeface="Arial"/>
            </a:endParaRPr>
          </a:p>
        </p:txBody>
      </p:sp>
      <p:sp>
        <p:nvSpPr>
          <p:cNvPr id="579" name="矩形 489474"/>
          <p:cNvSpPr/>
          <p:nvPr/>
        </p:nvSpPr>
        <p:spPr>
          <a:xfrm>
            <a:off x="1763640" y="2781360"/>
            <a:ext cx="4953240" cy="519120"/>
          </a:xfrm>
          <a:prstGeom prst="rect">
            <a:avLst/>
          </a:prstGeom>
          <a:noFill/>
          <a:ln w="0">
            <a:noFill/>
          </a:ln>
        </p:spPr>
        <p:style>
          <a:lnRef idx="0"/>
          <a:fillRef idx="0"/>
          <a:effectRef idx="0"/>
          <a:fontRef idx="minor"/>
        </p:style>
        <p:txBody>
          <a:bodyPr lIns="92160" rIns="92160" tIns="46080" bIns="46080" anchor="t">
            <a:sp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Times New Roman"/>
              </a:rPr>
              <a:t>为大戟科乔木植物巴豆的</a:t>
            </a:r>
            <a:endParaRPr b="0" lang="en-US" sz="2800" spc="-1" strike="noStrike">
              <a:solidFill>
                <a:srgbClr val="000000"/>
              </a:solidFill>
              <a:latin typeface="Arial"/>
            </a:endParaRPr>
          </a:p>
        </p:txBody>
      </p:sp>
      <p:sp>
        <p:nvSpPr>
          <p:cNvPr id="580" name="下箭头 489475"/>
          <p:cNvSpPr/>
          <p:nvPr/>
        </p:nvSpPr>
        <p:spPr>
          <a:xfrm>
            <a:off x="4040280" y="3278160"/>
            <a:ext cx="377640" cy="911160"/>
          </a:xfrm>
          <a:custGeom>
            <a:avLst/>
            <a:gdLst/>
            <a:ahLst/>
            <a:rect l="l" t="t" r="r" b="b"/>
            <a:pathLst>
              <a:path w="21600" h="21600">
                <a:moveTo>
                  <a:pt x="5400" y="0"/>
                </a:moveTo>
                <a:lnTo>
                  <a:pt x="5400" y="16199"/>
                </a:lnTo>
                <a:lnTo>
                  <a:pt x="0" y="16199"/>
                </a:lnTo>
                <a:lnTo>
                  <a:pt x="10800" y="21600"/>
                </a:lnTo>
                <a:lnTo>
                  <a:pt x="21600" y="16199"/>
                </a:lnTo>
                <a:lnTo>
                  <a:pt x="16200" y="16199"/>
                </a:lnTo>
                <a:lnTo>
                  <a:pt x="16200" y="0"/>
                </a:lnTo>
                <a:close/>
              </a:path>
            </a:pathLst>
          </a:custGeom>
          <a:solidFill>
            <a:srgbClr val="9999ff"/>
          </a:solidFill>
          <a:ln w="12600">
            <a:solidFill>
              <a:srgbClr val="000000"/>
            </a:solidFill>
            <a:miter/>
          </a:ln>
        </p:spPr>
        <p:style>
          <a:lnRef idx="0"/>
          <a:fillRef idx="0"/>
          <a:effectRef idx="0"/>
          <a:fontRef idx="minor"/>
        </p:style>
      </p:sp>
      <p:sp>
        <p:nvSpPr>
          <p:cNvPr id="581" name="矩形 489476"/>
          <p:cNvSpPr/>
          <p:nvPr/>
        </p:nvSpPr>
        <p:spPr>
          <a:xfrm>
            <a:off x="3352680" y="4191120"/>
            <a:ext cx="3124440" cy="579960"/>
          </a:xfrm>
          <a:prstGeom prst="rect">
            <a:avLst/>
          </a:prstGeom>
          <a:noFill/>
          <a:ln w="0">
            <a:noFill/>
          </a:ln>
        </p:spPr>
        <p:style>
          <a:lnRef idx="0"/>
          <a:fillRef idx="0"/>
          <a:effectRef idx="0"/>
          <a:fontRef idx="minor"/>
        </p:style>
        <p:txBody>
          <a:bodyPr lIns="92160" rIns="92160" tIns="46080" bIns="4608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Times New Roman"/>
              </a:rPr>
              <a:t>成熟种子</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文本框 40963"/>
          <p:cNvSpPr/>
          <p:nvPr/>
        </p:nvSpPr>
        <p:spPr>
          <a:xfrm>
            <a:off x="533520" y="685800"/>
            <a:ext cx="8305560" cy="5036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不久，李时珍的儿子李建元，将</a:t>
            </a:r>
            <a:r>
              <a:rPr b="0" lang="en-US" sz="2400" spc="-1" strike="noStrike">
                <a:solidFill>
                  <a:srgbClr val="000000"/>
                </a:solidFill>
                <a:latin typeface="Arial"/>
              </a:rPr>
              <a:t>《</a:t>
            </a:r>
            <a:r>
              <a:rPr b="0" lang="zh-CN" sz="2400" spc="-1" strike="noStrike">
                <a:solidFill>
                  <a:srgbClr val="000000"/>
                </a:solidFill>
                <a:latin typeface="Arial"/>
              </a:rPr>
              <a:t>本草纲目</a:t>
            </a:r>
            <a:r>
              <a:rPr b="0" lang="en-US" sz="2400" spc="-1" strike="noStrike">
                <a:solidFill>
                  <a:srgbClr val="000000"/>
                </a:solidFill>
                <a:latin typeface="Arial"/>
              </a:rPr>
              <a:t>》</a:t>
            </a:r>
            <a:r>
              <a:rPr b="0" lang="zh-CN" sz="2400" spc="-1" strike="noStrike">
                <a:solidFill>
                  <a:srgbClr val="000000"/>
                </a:solidFill>
                <a:latin typeface="Arial"/>
              </a:rPr>
              <a:t>献给朝廷。明朝皇帝朱诩钧批了“书留览、礼部知道”七个字，就把</a:t>
            </a:r>
            <a:r>
              <a:rPr b="0" lang="en-US" sz="2400" spc="-1" strike="noStrike">
                <a:solidFill>
                  <a:srgbClr val="000000"/>
                </a:solidFill>
                <a:latin typeface="Arial"/>
              </a:rPr>
              <a:t>《</a:t>
            </a:r>
            <a:r>
              <a:rPr b="0" lang="zh-CN" sz="2400" spc="-1" strike="noStrike">
                <a:solidFill>
                  <a:srgbClr val="000000"/>
                </a:solidFill>
                <a:latin typeface="Arial"/>
              </a:rPr>
              <a:t>本草纲目</a:t>
            </a:r>
            <a:r>
              <a:rPr b="0" lang="en-US" sz="2400" spc="-1" strike="noStrike">
                <a:solidFill>
                  <a:srgbClr val="000000"/>
                </a:solidFill>
                <a:latin typeface="Arial"/>
              </a:rPr>
              <a:t>》</a:t>
            </a:r>
            <a:r>
              <a:rPr b="0" lang="zh-CN" sz="2400" spc="-1" strike="noStrike">
                <a:solidFill>
                  <a:srgbClr val="000000"/>
                </a:solidFill>
                <a:latin typeface="Arial"/>
              </a:rPr>
              <a:t>搁置一边。</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后来在南京私人刻书家胡承龙的刻印下，于李时珍死后的第</a:t>
            </a:r>
            <a:r>
              <a:rPr b="0" lang="en-US" sz="2400" spc="-1" strike="noStrike">
                <a:solidFill>
                  <a:srgbClr val="000000"/>
                </a:solidFill>
                <a:latin typeface="Arial"/>
              </a:rPr>
              <a:t>3</a:t>
            </a:r>
            <a:r>
              <a:rPr b="0" lang="zh-CN" sz="2400" spc="-1" strike="noStrike">
                <a:solidFill>
                  <a:srgbClr val="000000"/>
                </a:solidFill>
                <a:latin typeface="Arial"/>
              </a:rPr>
              <a:t>年</a:t>
            </a:r>
            <a:r>
              <a:rPr b="0" lang="en-US" sz="2400" spc="-1" strike="noStrike">
                <a:solidFill>
                  <a:srgbClr val="000000"/>
                </a:solidFill>
                <a:latin typeface="Arial"/>
              </a:rPr>
              <a:t>(1596</a:t>
            </a:r>
            <a:r>
              <a:rPr b="0" lang="zh-CN" sz="2400" spc="-1" strike="noStrike">
                <a:solidFill>
                  <a:srgbClr val="000000"/>
                </a:solidFill>
                <a:latin typeface="Arial"/>
              </a:rPr>
              <a:t>年</a:t>
            </a:r>
            <a:r>
              <a:rPr b="0" lang="en-US" sz="2400" spc="-1" strike="noStrike">
                <a:solidFill>
                  <a:srgbClr val="000000"/>
                </a:solidFill>
                <a:latin typeface="Arial"/>
              </a:rPr>
              <a:t>)</a:t>
            </a:r>
            <a:r>
              <a:rPr b="0" lang="zh-CN" sz="2400" spc="-1" strike="noStrike">
                <a:solidFill>
                  <a:srgbClr val="000000"/>
                </a:solidFill>
                <a:latin typeface="Arial"/>
              </a:rPr>
              <a:t>，</a:t>
            </a:r>
            <a:r>
              <a:rPr b="0" lang="en-US" sz="2400" spc="-1" strike="noStrike">
                <a:solidFill>
                  <a:srgbClr val="000000"/>
                </a:solidFill>
                <a:latin typeface="Arial"/>
              </a:rPr>
              <a:t>《</a:t>
            </a:r>
            <a:r>
              <a:rPr b="0" lang="zh-CN" sz="2400" spc="-1" strike="noStrike">
                <a:solidFill>
                  <a:srgbClr val="000000"/>
                </a:solidFill>
                <a:latin typeface="Arial"/>
              </a:rPr>
              <a:t>本草纲目</a:t>
            </a:r>
            <a:r>
              <a:rPr b="0" lang="en-US" sz="2400" spc="-1" strike="noStrike">
                <a:solidFill>
                  <a:srgbClr val="000000"/>
                </a:solidFill>
                <a:latin typeface="Arial"/>
              </a:rPr>
              <a:t>》</a:t>
            </a:r>
            <a:r>
              <a:rPr b="0" lang="zh-CN" sz="2400" spc="-1" strike="noStrike">
                <a:solidFill>
                  <a:srgbClr val="000000"/>
                </a:solidFill>
                <a:latin typeface="Arial"/>
              </a:rPr>
              <a:t>出版。公元</a:t>
            </a:r>
            <a:r>
              <a:rPr b="0" lang="en-US" sz="2400" spc="-1" strike="noStrike">
                <a:solidFill>
                  <a:srgbClr val="000000"/>
                </a:solidFill>
                <a:latin typeface="Arial"/>
              </a:rPr>
              <a:t>1603</a:t>
            </a:r>
            <a:r>
              <a:rPr b="0" lang="zh-CN" sz="2400" spc="-1" strike="noStrike">
                <a:solidFill>
                  <a:srgbClr val="000000"/>
                </a:solidFill>
                <a:latin typeface="Arial"/>
              </a:rPr>
              <a:t>年，</a:t>
            </a:r>
            <a:r>
              <a:rPr b="0" lang="en-US" sz="2400" spc="-1" strike="noStrike">
                <a:solidFill>
                  <a:srgbClr val="000000"/>
                </a:solidFill>
                <a:latin typeface="Arial"/>
              </a:rPr>
              <a:t>《</a:t>
            </a:r>
            <a:r>
              <a:rPr b="0" lang="zh-CN" sz="2400" spc="-1" strike="noStrike">
                <a:solidFill>
                  <a:srgbClr val="000000"/>
                </a:solidFill>
                <a:latin typeface="Arial"/>
              </a:rPr>
              <a:t>本草纲目</a:t>
            </a:r>
            <a:r>
              <a:rPr b="0" lang="en-US" sz="2400" spc="-1" strike="noStrike">
                <a:solidFill>
                  <a:srgbClr val="000000"/>
                </a:solidFill>
                <a:latin typeface="Arial"/>
              </a:rPr>
              <a:t>》</a:t>
            </a:r>
            <a:r>
              <a:rPr b="0" lang="zh-CN" sz="2400" spc="-1" strike="noStrike">
                <a:solidFill>
                  <a:srgbClr val="000000"/>
                </a:solidFill>
                <a:latin typeface="Arial"/>
              </a:rPr>
              <a:t>又在</a:t>
            </a:r>
            <a:r>
              <a:rPr b="1" lang="zh-CN" sz="2400" spc="-1" strike="noStrike">
                <a:solidFill>
                  <a:srgbClr val="666699"/>
                </a:solidFill>
                <a:latin typeface="Arial"/>
              </a:rPr>
              <a:t>江西</a:t>
            </a:r>
            <a:r>
              <a:rPr b="0" lang="zh-CN" sz="2400" spc="-1" strike="noStrike">
                <a:solidFill>
                  <a:srgbClr val="000000"/>
                </a:solidFill>
                <a:latin typeface="Arial"/>
              </a:rPr>
              <a:t>翻刻。从此，在国内得到广泛的传播，国内至少有三十多种刻本。</a:t>
            </a:r>
            <a:br>
              <a:rPr sz="2400"/>
            </a:br>
            <a:r>
              <a:rPr b="0" lang="zh-CN" sz="2400" spc="-1" strike="noStrike">
                <a:solidFill>
                  <a:srgbClr val="000000"/>
                </a:solidFill>
                <a:latin typeface="Arial"/>
              </a:rPr>
              <a:t>公元</a:t>
            </a:r>
            <a:r>
              <a:rPr b="0" lang="en-US" sz="2400" spc="-1" strike="noStrike">
                <a:solidFill>
                  <a:srgbClr val="000000"/>
                </a:solidFill>
                <a:latin typeface="Arial"/>
              </a:rPr>
              <a:t>1606</a:t>
            </a:r>
            <a:r>
              <a:rPr b="0" lang="zh-CN" sz="2400" spc="-1" strike="noStrike">
                <a:solidFill>
                  <a:srgbClr val="000000"/>
                </a:solidFill>
                <a:latin typeface="Arial"/>
              </a:rPr>
              <a:t>年</a:t>
            </a:r>
            <a:r>
              <a:rPr b="0" lang="en-US" sz="2400" spc="-1" strike="noStrike">
                <a:solidFill>
                  <a:srgbClr val="000000"/>
                </a:solidFill>
                <a:latin typeface="Arial"/>
              </a:rPr>
              <a:t>《</a:t>
            </a:r>
            <a:r>
              <a:rPr b="0" lang="zh-CN" sz="2400" spc="-1" strike="noStrike">
                <a:solidFill>
                  <a:srgbClr val="000000"/>
                </a:solidFill>
                <a:latin typeface="Arial"/>
              </a:rPr>
              <a:t>本草纲目</a:t>
            </a:r>
            <a:r>
              <a:rPr b="0" lang="en-US" sz="2400" spc="-1" strike="noStrike">
                <a:solidFill>
                  <a:srgbClr val="000000"/>
                </a:solidFill>
                <a:latin typeface="Arial"/>
              </a:rPr>
              <a:t>》</a:t>
            </a:r>
            <a:r>
              <a:rPr b="0" lang="zh-CN" sz="2400" spc="-1" strike="noStrike">
                <a:solidFill>
                  <a:srgbClr val="000000"/>
                </a:solidFill>
                <a:latin typeface="Arial"/>
              </a:rPr>
              <a:t>首先传入日本，</a:t>
            </a:r>
            <a:r>
              <a:rPr b="0" lang="en-US" sz="2400" spc="-1" strike="noStrike">
                <a:solidFill>
                  <a:srgbClr val="000000"/>
                </a:solidFill>
                <a:latin typeface="Arial"/>
              </a:rPr>
              <a:t>1647</a:t>
            </a:r>
            <a:r>
              <a:rPr b="0" lang="zh-CN" sz="2400" spc="-1" strike="noStrike">
                <a:solidFill>
                  <a:srgbClr val="000000"/>
                </a:solidFill>
                <a:latin typeface="Arial"/>
              </a:rPr>
              <a:t>年波兰人弥格来中国，将</a:t>
            </a:r>
            <a:r>
              <a:rPr b="0" lang="en-US" sz="2400" spc="-1" strike="noStrike">
                <a:solidFill>
                  <a:srgbClr val="000000"/>
                </a:solidFill>
                <a:latin typeface="Arial"/>
              </a:rPr>
              <a:t>《</a:t>
            </a:r>
            <a:r>
              <a:rPr b="0" lang="zh-CN" sz="2400" spc="-1" strike="noStrike">
                <a:solidFill>
                  <a:srgbClr val="000000"/>
                </a:solidFill>
                <a:latin typeface="Arial"/>
              </a:rPr>
              <a:t>本草纲目</a:t>
            </a:r>
            <a:r>
              <a:rPr b="0" lang="en-US" sz="2400" spc="-1" strike="noStrike">
                <a:solidFill>
                  <a:srgbClr val="000000"/>
                </a:solidFill>
                <a:latin typeface="Arial"/>
              </a:rPr>
              <a:t>》</a:t>
            </a:r>
            <a:r>
              <a:rPr b="0" lang="zh-CN" sz="2400" spc="-1" strike="noStrike">
                <a:solidFill>
                  <a:srgbClr val="000000"/>
                </a:solidFill>
                <a:latin typeface="Arial"/>
              </a:rPr>
              <a:t>译成拉丁文流传欧洲，后来又先后译成日、朝、法、德、英、俄等文字。</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2" name="文本框 494593"/>
          <p:cNvSpPr/>
          <p:nvPr/>
        </p:nvSpPr>
        <p:spPr>
          <a:xfrm>
            <a:off x="457200" y="457200"/>
            <a:ext cx="8534520" cy="5522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gn="ct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Arial"/>
              </a:rPr>
              <a:t>汗法</a:t>
            </a:r>
            <a:endParaRPr b="0" lang="en-US" sz="3600" spc="-1" strike="noStrike">
              <a:solidFill>
                <a:srgbClr val="000000"/>
              </a:solidFill>
              <a:latin typeface="Arial"/>
            </a:endParaRPr>
          </a:p>
          <a:p>
            <a:pPr>
              <a:lnSpc>
                <a:spcPct val="13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a:p>
            <a:pPr>
              <a:lnSpc>
                <a:spcPct val="13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运用解表发汗的方药开泄腠理，调和营卫，以达到祛除表邪治疗表证的治法。</a:t>
            </a:r>
            <a:endParaRPr b="0" lang="en-US" sz="2800" spc="-1" strike="noStrike">
              <a:solidFill>
                <a:srgbClr val="000000"/>
              </a:solidFill>
              <a:latin typeface="Arial"/>
            </a:endParaRPr>
          </a:p>
          <a:p>
            <a:pPr>
              <a:lnSpc>
                <a:spcPct val="13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a:t>
            </a:r>
            <a:r>
              <a:rPr b="1" lang="zh-CN" sz="2800" spc="-1" strike="noStrike">
                <a:solidFill>
                  <a:srgbClr val="000000"/>
                </a:solidFill>
                <a:latin typeface="Arial"/>
              </a:rPr>
              <a:t>其在皮者，汗而发之”。即指凡邪气在皮毛肌肤者，皆宜采用汗法，使邪从外解，既可以控制病邪由表入里的转变，又可以达到祛邪治病的目的。所以汗法的适应证为：一切外感表证，某些水肿和疮疡病初起，以及麻疹透发不畅等兼表证者。</a:t>
            </a:r>
            <a:endParaRPr b="0" lang="en-US" sz="2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3" name="文本框 495617"/>
          <p:cNvSpPr/>
          <p:nvPr/>
        </p:nvSpPr>
        <p:spPr>
          <a:xfrm>
            <a:off x="609480" y="1143000"/>
            <a:ext cx="8153640" cy="3582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根据病邪性质和人体气血阴阳盛衰等的不同，汗法又具体分为</a:t>
            </a:r>
            <a:r>
              <a:rPr b="1" lang="en-US" sz="2400" spc="-1" strike="noStrike">
                <a:solidFill>
                  <a:srgbClr val="000000"/>
                </a:solidFill>
                <a:latin typeface="Arial"/>
              </a:rPr>
              <a:t>……</a:t>
            </a:r>
            <a:r>
              <a:rPr b="1" lang="en-US" sz="2400" spc="-1" strike="noStrike">
                <a:solidFill>
                  <a:srgbClr val="000000"/>
                </a:solidFill>
                <a:latin typeface="Arial"/>
              </a:rPr>
              <a:t>.</a:t>
            </a:r>
            <a:r>
              <a:rPr b="1" lang="zh-CN" sz="2400" spc="-1" strike="noStrike">
                <a:solidFill>
                  <a:srgbClr val="000000"/>
                </a:solidFill>
                <a:latin typeface="Arial"/>
              </a:rPr>
              <a:t>。</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具有发汗的代表方剂，麻黄汤、桂枝汤、小青龙汤、大青龙汤、葛根汤等。而这些方子，对真正寒邪在表的这种证候确实有很好的发汗效果。</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古人也用汗法治疗水肿，</a:t>
            </a:r>
            <a:r>
              <a:rPr b="1" lang="en-US" sz="2400" spc="-1" strike="noStrike">
                <a:solidFill>
                  <a:srgbClr val="000000"/>
                </a:solidFill>
                <a:latin typeface="Arial"/>
              </a:rPr>
              <a:t>……</a:t>
            </a:r>
            <a:r>
              <a:rPr b="1" lang="zh-CN" sz="2400" spc="-1" strike="noStrike">
                <a:solidFill>
                  <a:srgbClr val="000000"/>
                </a:solidFill>
                <a:latin typeface="Arial"/>
              </a:rPr>
              <a:t>。</a:t>
            </a:r>
            <a:r>
              <a:rPr b="0" lang="zh-CN" sz="1800" spc="-1" strike="noStrike">
                <a:solidFill>
                  <a:srgbClr val="000000"/>
                </a:solidFill>
                <a:latin typeface="Arial"/>
              </a:rPr>
              <a:t> </a:t>
            </a:r>
            <a:endParaRPr b="0" lang="en-US" sz="1800" spc="-1" strike="noStrike">
              <a:solidFill>
                <a:srgbClr val="000000"/>
              </a:solidFill>
              <a:latin typeface="Arial"/>
            </a:endParaRPr>
          </a:p>
          <a:p>
            <a:pP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4" name="文本框 497665"/>
          <p:cNvSpPr/>
          <p:nvPr/>
        </p:nvSpPr>
        <p:spPr>
          <a:xfrm>
            <a:off x="457200" y="838080"/>
            <a:ext cx="4572000" cy="2237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2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sz="3200" spc="-1" strike="noStrike">
                <a:solidFill>
                  <a:srgbClr val="000000"/>
                </a:solidFill>
                <a:latin typeface="Arial"/>
                <a:ea typeface="宋体"/>
              </a:rPr>
              <a:t>麻   黄  </a:t>
            </a:r>
            <a:r>
              <a:rPr b="0" sz="3200" spc="-1" strike="noStrike">
                <a:solidFill>
                  <a:srgbClr val="000000"/>
                </a:solidFill>
                <a:latin typeface="Arial"/>
                <a:ea typeface="宋体"/>
              </a:rPr>
              <a:t> </a:t>
            </a:r>
            <a:r>
              <a:rPr b="1" sz="3200" spc="-1" strike="noStrike">
                <a:solidFill>
                  <a:srgbClr val="000000"/>
                </a:solidFill>
                <a:latin typeface="Arial"/>
                <a:ea typeface="宋体"/>
              </a:rPr>
              <a:t>Mahuang</a:t>
            </a:r>
            <a:endParaRPr b="0" lang="en-US" sz="3200" spc="-1" strike="noStrike">
              <a:solidFill>
                <a:srgbClr val="000000"/>
              </a:solidFill>
              <a:latin typeface="Arial"/>
            </a:endParaRPr>
          </a:p>
          <a:p>
            <a:pPr>
              <a:lnSpc>
                <a:spcPct val="14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sz="2400" spc="-1" strike="noStrike">
                <a:solidFill>
                  <a:srgbClr val="000000"/>
                </a:solidFill>
                <a:latin typeface="Arial"/>
                <a:ea typeface="宋体"/>
              </a:rPr>
              <a:t>麻黄科植物草麻黄，木贼麻黄和中麻黄的</a:t>
            </a:r>
            <a:r>
              <a:rPr b="1" sz="2400" spc="-1" strike="noStrike" u="sng">
                <a:solidFill>
                  <a:srgbClr val="666699"/>
                </a:solidFill>
                <a:uFillTx/>
                <a:latin typeface="Arial"/>
                <a:ea typeface="宋体"/>
              </a:rPr>
              <a:t>草质茎</a:t>
            </a:r>
            <a:r>
              <a:rPr b="0" sz="2400" spc="-1" strike="noStrike">
                <a:solidFill>
                  <a:srgbClr val="000000"/>
                </a:solidFill>
                <a:latin typeface="Arial"/>
                <a:ea typeface="宋体"/>
              </a:rPr>
              <a:t>。</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pic>
        <p:nvPicPr>
          <p:cNvPr id="585" name="图片 497666" descr="PX01">
            <a:hlinkClick r:id="rId1"/>
          </p:cNvPr>
          <p:cNvPicPr/>
          <p:nvPr/>
        </p:nvPicPr>
        <p:blipFill>
          <a:blip r:embed="rId2"/>
          <a:stretch/>
        </p:blipFill>
        <p:spPr>
          <a:xfrm>
            <a:off x="6095880" y="1447920"/>
            <a:ext cx="2719440" cy="3671640"/>
          </a:xfrm>
          <a:prstGeom prst="rect">
            <a:avLst/>
          </a:prstGeom>
          <a:ln w="0">
            <a:noFill/>
          </a:ln>
        </p:spPr>
      </p:pic>
      <p:pic>
        <p:nvPicPr>
          <p:cNvPr id="586" name="图片 497667" descr="PX02">
            <a:hlinkClick r:id="rId3"/>
          </p:cNvPr>
          <p:cNvPicPr/>
          <p:nvPr/>
        </p:nvPicPr>
        <p:blipFill>
          <a:blip r:embed="rId4"/>
          <a:stretch/>
        </p:blipFill>
        <p:spPr>
          <a:xfrm>
            <a:off x="3962520" y="2286000"/>
            <a:ext cx="1995480" cy="2808360"/>
          </a:xfrm>
          <a:prstGeom prst="rect">
            <a:avLst/>
          </a:prstGeom>
          <a:ln w="0">
            <a:noFill/>
          </a:ln>
        </p:spPr>
      </p:pic>
      <p:pic>
        <p:nvPicPr>
          <p:cNvPr id="587" name="图片 497668" descr="T21"/>
          <p:cNvPicPr/>
          <p:nvPr/>
        </p:nvPicPr>
        <p:blipFill>
          <a:blip r:embed="rId5"/>
          <a:srcRect l="0" t="0" r="40689" b="75196"/>
          <a:stretch/>
        </p:blipFill>
        <p:spPr>
          <a:xfrm>
            <a:off x="3962520" y="5181480"/>
            <a:ext cx="4870440" cy="1416240"/>
          </a:xfrm>
          <a:prstGeom prst="rect">
            <a:avLst/>
          </a:prstGeom>
          <a:ln w="0">
            <a:noFill/>
          </a:ln>
        </p:spPr>
      </p:pic>
      <p:sp>
        <p:nvSpPr>
          <p:cNvPr id="588" name="文本框 497669"/>
          <p:cNvSpPr/>
          <p:nvPr/>
        </p:nvSpPr>
        <p:spPr>
          <a:xfrm>
            <a:off x="152280" y="3124080"/>
            <a:ext cx="3886200" cy="1765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性能：苦，温。归肺，胃经</a:t>
            </a:r>
            <a:endParaRPr b="0" lang="en-US" sz="2400" spc="-1" strike="noStrike">
              <a:solidFill>
                <a:srgbClr val="000000"/>
              </a:solidFill>
              <a:latin typeface="Arial"/>
            </a:endParaRPr>
          </a:p>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功效：发汗解表，散寒通滞，宣肺平喘，利水消肿</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158" dur="indefinite" restart="never" nodeType="tmRoot">
          <p:childTnLst>
            <p:seq>
              <p:cTn id="159" dur="indefinite" nodeType="mainSeq">
                <p:childTnLst>
                  <p:par>
                    <p:cTn id="160" nodeType="clickEffect" fill="hold">
                      <p:stCondLst>
                        <p:cond delay="0"/>
                      </p:stCondLst>
                      <p:childTnLst>
                        <p:par>
                          <p:cTn id="161" nodeType="withEffect" fill="hold">
                            <p:stCondLst>
                              <p:cond delay="0"/>
                            </p:stCondLst>
                            <p:childTnLst>
                              <p:par>
                                <p:cTn id="162" nodeType="afterEffect" fill="hold" presetClass="entr" presetID="24">
                                  <p:stCondLst>
                                    <p:cond delay="0"/>
                                  </p:stCondLst>
                                  <p:childTnLst>
                                    <p:set>
                                      <p:cBhvr>
                                        <p:cTn id="163" dur="1" fill="hold">
                                          <p:stCondLst>
                                            <p:cond delay="0"/>
                                          </p:stCondLst>
                                        </p:cTn>
                                        <p:tgtEl>
                                          <p:spTgt spid="585"/>
                                        </p:tgtEl>
                                        <p:attrNameLst>
                                          <p:attrName>style.visibility</p:attrName>
                                        </p:attrNameLst>
                                      </p:cBhvr>
                                      <p:to>
                                        <p:strVal val="visible"/>
                                      </p:to>
                                    </p:set>
                                    <p:anim calcmode="lin" valueType="num" from="(-#ppt_w/2)" to="(#ppt_x)">
                                      <p:cBhvr additive="repl">
                                        <p:cTn id="164" dur="600" fill="hold">
                                          <p:stCondLst>
                                            <p:cond delay="0"/>
                                          </p:stCondLst>
                                        </p:cTn>
                                        <p:tgtEl>
                                          <p:spTgt spid="585"/>
                                        </p:tgtEl>
                                        <p:attrNameLst>
                                          <p:attrName>ppt_x</p:attrName>
                                        </p:attrNameLst>
                                      </p:cBhvr>
                                    </p:anim>
                                    <p:anim calcmode="lin" valueType="num" from="0" to="-1">
                                      <p:cBhvr additive="repl">
                                        <p:cTn id="165" dur="200" autoRev="1" fill="hold">
                                          <p:stCondLst>
                                            <p:cond delay="600"/>
                                          </p:stCondLst>
                                        </p:cTn>
                                        <p:tgtEl>
                                          <p:spTgt spid="585"/>
                                        </p:tgtEl>
                                        <p:attrNameLst>
                                          <p:attrName>xshear</p:attrName>
                                        </p:attrNameLst>
                                      </p:cBhvr>
                                    </p:anim>
                                    <p:animScale>
                                      <p:cBhvr>
                                        <p:cTn id="166" dur="200" autoRev="1" fill="hold">
                                          <p:stCondLst>
                                            <p:cond delay="600"/>
                                          </p:stCondLst>
                                        </p:cTn>
                                        <p:tgtEl>
                                          <p:spTgt spid="585"/>
                                        </p:tgtEl>
                                      </p:cBhvr>
                                      <p:from x="100000" y="100000"/>
                                      <p:to x="80000" y="100000"/>
                                    </p:animScale>
                                    <p:anim calcmode="lin" valueType="num" by="(#ppt_h/3+#ppt_w*0.1)">
                                      <p:cBhvr additive="sum">
                                        <p:cTn id="167" dur="200" autoRev="1" fill="hold">
                                          <p:stCondLst>
                                            <p:cond delay="600"/>
                                          </p:stCondLst>
                                        </p:cTn>
                                        <p:tgtEl>
                                          <p:spTgt spid="585"/>
                                        </p:tgtEl>
                                        <p:attrNameLst>
                                          <p:attrName>ppt_x</p:attrName>
                                        </p:attrNameLst>
                                      </p:cBhvr>
                                    </p:anim>
                                  </p:childTnLst>
                                </p:cTn>
                              </p:par>
                            </p:childTnLst>
                          </p:cTn>
                        </p:par>
                        <p:par>
                          <p:cTn id="168" nodeType="afterEffect" fill="hold">
                            <p:stCondLst>
                              <p:cond delay="1"/>
                            </p:stCondLst>
                            <p:childTnLst>
                              <p:par>
                                <p:cTn id="169" nodeType="afterEffect" fill="hold" presetClass="entr" presetID="24">
                                  <p:stCondLst>
                                    <p:cond delay="0"/>
                                  </p:stCondLst>
                                  <p:childTnLst>
                                    <p:set>
                                      <p:cBhvr>
                                        <p:cTn id="170" dur="1" fill="hold">
                                          <p:stCondLst>
                                            <p:cond delay="0"/>
                                          </p:stCondLst>
                                        </p:cTn>
                                        <p:tgtEl>
                                          <p:spTgt spid="586"/>
                                        </p:tgtEl>
                                        <p:attrNameLst>
                                          <p:attrName>style.visibility</p:attrName>
                                        </p:attrNameLst>
                                      </p:cBhvr>
                                      <p:to>
                                        <p:strVal val="visible"/>
                                      </p:to>
                                    </p:set>
                                    <p:anim calcmode="lin" valueType="num">
                                      <p:cBhvr additive="repl">
                                        <p:cTn id="171" dur="1000" fill="hold"/>
                                        <p:tgtEl>
                                          <p:spTgt spid="586"/>
                                        </p:tgtEl>
                                        <p:attrNameLst>
                                          <p:attrName>ppt_w</p:attrName>
                                        </p:attrNameLst>
                                      </p:cBhvr>
                                      <p:tavLst>
                                        <p:tav tm="0">
                                          <p:val>
                                            <p:strVal val="#ppt_w*0.70"/>
                                          </p:val>
                                        </p:tav>
                                        <p:tav tm="100000">
                                          <p:val>
                                            <p:strVal val="#ppt_w"/>
                                          </p:val>
                                        </p:tav>
                                      </p:tavLst>
                                    </p:anim>
                                    <p:anim calcmode="lin" valueType="num">
                                      <p:cBhvr additive="repl">
                                        <p:cTn id="172" dur="1000" fill="hold"/>
                                        <p:tgtEl>
                                          <p:spTgt spid="586"/>
                                        </p:tgtEl>
                                        <p:attrNameLst>
                                          <p:attrName>ppt_h</p:attrName>
                                        </p:attrNameLst>
                                      </p:cBhvr>
                                      <p:tavLst>
                                        <p:tav tm="0">
                                          <p:val>
                                            <p:strVal val="#ppt_h"/>
                                          </p:val>
                                        </p:tav>
                                        <p:tav tm="100000">
                                          <p:val>
                                            <p:strVal val="#ppt_h"/>
                                          </p:val>
                                        </p:tav>
                                      </p:tavLst>
                                    </p:anim>
                                    <p:animEffect filter="fade" transition="in">
                                      <p:cBhvr additive="repl">
                                        <p:cTn id="173" dur="1000"/>
                                        <p:tgtEl>
                                          <p:spTgt spid="586"/>
                                        </p:tgtEl>
                                      </p:cBhvr>
                                    </p:animEffect>
                                  </p:childTnLst>
                                </p:cTn>
                              </p:par>
                            </p:childTnLst>
                          </p:cTn>
                        </p:par>
                        <p:par>
                          <p:cTn id="174" nodeType="afterEffect" fill="hold">
                            <p:stCondLst>
                              <p:cond delay="2"/>
                            </p:stCondLst>
                            <p:childTnLst>
                              <p:par>
                                <p:cTn id="175" nodeType="afterEffect" fill="hold" presetClass="entr" presetID="6" presetSubtype="16">
                                  <p:stCondLst>
                                    <p:cond delay="0"/>
                                  </p:stCondLst>
                                  <p:childTnLst>
                                    <p:set>
                                      <p:cBhvr>
                                        <p:cTn id="176" dur="1" fill="hold">
                                          <p:stCondLst>
                                            <p:cond delay="0"/>
                                          </p:stCondLst>
                                        </p:cTn>
                                        <p:tgtEl>
                                          <p:spTgt spid="587"/>
                                        </p:tgtEl>
                                        <p:attrNameLst>
                                          <p:attrName>style.visibility</p:attrName>
                                        </p:attrNameLst>
                                      </p:cBhvr>
                                      <p:to>
                                        <p:strVal val="visible"/>
                                      </p:to>
                                    </p:set>
                                    <p:animEffect filter="circle(in)" transition="in">
                                      <p:cBhvr additive="repl">
                                        <p:cTn id="177" dur="2000"/>
                                        <p:tgtEl>
                                          <p:spTgt spid="5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9" name="文本框 498689"/>
          <p:cNvSpPr/>
          <p:nvPr/>
        </p:nvSpPr>
        <p:spPr>
          <a:xfrm>
            <a:off x="685800" y="1600200"/>
            <a:ext cx="7924680" cy="4983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5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1.</a:t>
            </a:r>
            <a:r>
              <a:rPr b="1" lang="zh-CN" sz="2400" spc="-1" strike="noStrike">
                <a:solidFill>
                  <a:srgbClr val="000000"/>
                </a:solidFill>
                <a:latin typeface="Arial"/>
              </a:rPr>
              <a:t>发热、恶寒。这是表证的共同特征</a:t>
            </a:r>
            <a:endParaRPr b="0" lang="en-US" sz="2400" spc="-1" strike="noStrike">
              <a:solidFill>
                <a:srgbClr val="000000"/>
              </a:solidFill>
              <a:latin typeface="Arial"/>
            </a:endParaRPr>
          </a:p>
          <a:p>
            <a:pPr>
              <a:lnSpc>
                <a:spcPct val="135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寒邪闭表以后，阳气郁积到一定程度，寒闭阳郁，才见发热。</a:t>
            </a:r>
            <a:endParaRPr b="0" lang="en-US" sz="2400" spc="-1" strike="noStrike">
              <a:solidFill>
                <a:srgbClr val="000000"/>
              </a:solidFill>
              <a:latin typeface="Arial"/>
            </a:endParaRPr>
          </a:p>
          <a:p>
            <a:pPr>
              <a:lnSpc>
                <a:spcPct val="135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2.</a:t>
            </a:r>
            <a:r>
              <a:rPr b="1" lang="zh-CN" sz="2400" spc="-1" strike="noStrike">
                <a:solidFill>
                  <a:srgbClr val="000000"/>
                </a:solidFill>
                <a:latin typeface="Arial"/>
              </a:rPr>
              <a:t>诸痛。“头痛，身疼，腰痛，骨节疼痛”</a:t>
            </a:r>
            <a:endParaRPr b="0" lang="en-US" sz="2400" spc="-1" strike="noStrike">
              <a:solidFill>
                <a:srgbClr val="000000"/>
              </a:solidFill>
              <a:latin typeface="Arial"/>
            </a:endParaRPr>
          </a:p>
          <a:p>
            <a:pPr>
              <a:lnSpc>
                <a:spcPct val="135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痛</a:t>
            </a:r>
            <a:r>
              <a:rPr b="1" lang="zh-CN" sz="2400" spc="-1" strike="noStrike">
                <a:solidFill>
                  <a:srgbClr val="000000"/>
                </a:solidFill>
                <a:latin typeface="Arial"/>
              </a:rPr>
              <a:t>和寒邪有关，因为寒主收引，寒主痛，寒伤肌表以后，使肌肤气血涩滞，筋脉拘挛。</a:t>
            </a:r>
            <a:endParaRPr b="0" lang="en-US" sz="2400" spc="-1" strike="noStrike">
              <a:solidFill>
                <a:srgbClr val="000000"/>
              </a:solidFill>
              <a:latin typeface="Arial"/>
            </a:endParaRPr>
          </a:p>
          <a:p>
            <a:pPr>
              <a:lnSpc>
                <a:spcPct val="135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3.</a:t>
            </a:r>
            <a:r>
              <a:rPr b="1" lang="zh-CN" sz="2400" spc="-1" strike="noStrike">
                <a:solidFill>
                  <a:srgbClr val="000000"/>
                </a:solidFill>
                <a:latin typeface="Arial"/>
              </a:rPr>
              <a:t>无汗而喘，无汗是寒邪在表，腠理闭塞的一种表现</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
        <p:nvSpPr>
          <p:cNvPr id="590" name="文本框 498690"/>
          <p:cNvSpPr/>
          <p:nvPr/>
        </p:nvSpPr>
        <p:spPr>
          <a:xfrm>
            <a:off x="914400" y="762120"/>
            <a:ext cx="5334120" cy="520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以麻黄汤发汗解表为例，用于</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1" name="文本框 502785"/>
          <p:cNvSpPr/>
          <p:nvPr/>
        </p:nvSpPr>
        <p:spPr>
          <a:xfrm>
            <a:off x="1600200" y="1981080"/>
            <a:ext cx="6858000" cy="27712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6699"/>
                </a:solidFill>
                <a:latin typeface="Arial"/>
              </a:rPr>
              <a:t>中医药学仰观天文，俯察地理，中知人事，这些人体的生理节律和病理节律就存在养育我们的大自然。</a:t>
            </a:r>
            <a:endParaRPr b="0" lang="en-US" sz="2400" spc="-1" strike="noStrike">
              <a:solidFill>
                <a:srgbClr val="000000"/>
              </a:solidFill>
              <a:latin typeface="Arial"/>
            </a:endParaRPr>
          </a:p>
          <a:p>
            <a:pPr>
              <a:lnSpc>
                <a:spcPct val="14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2" name="文本框 504833"/>
          <p:cNvSpPr/>
          <p:nvPr/>
        </p:nvSpPr>
        <p:spPr>
          <a:xfrm>
            <a:off x="457200" y="1676520"/>
            <a:ext cx="7696080" cy="33858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5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使用禁忌</a:t>
            </a:r>
            <a:endParaRPr b="0" lang="en-US" sz="2400" spc="-1" strike="noStrike">
              <a:solidFill>
                <a:srgbClr val="000000"/>
              </a:solidFill>
              <a:latin typeface="Arial"/>
            </a:endParaRPr>
          </a:p>
          <a:p>
            <a:pPr>
              <a:lnSpc>
                <a:spcPct val="15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泛指辛温的发汗的而言，所有的辛温发汗的方子。</a:t>
            </a:r>
            <a:endParaRPr b="0" lang="en-US" sz="2400" spc="-1" strike="noStrike">
              <a:solidFill>
                <a:srgbClr val="000000"/>
              </a:solidFill>
              <a:latin typeface="Arial"/>
            </a:endParaRPr>
          </a:p>
          <a:p>
            <a:pPr>
              <a:lnSpc>
                <a:spcPct val="15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1.</a:t>
            </a:r>
            <a:r>
              <a:rPr b="1" lang="zh-CN" sz="2400" spc="-1" strike="noStrike">
                <a:solidFill>
                  <a:srgbClr val="000000"/>
                </a:solidFill>
                <a:latin typeface="Arial"/>
              </a:rPr>
              <a:t>咽喉干燥的病人</a:t>
            </a:r>
            <a:r>
              <a:rPr b="1" lang="zh-CN" sz="2400" spc="-1" strike="noStrike">
                <a:solidFill>
                  <a:srgbClr val="000000"/>
                </a:solidFill>
                <a:latin typeface="Arial"/>
              </a:rPr>
              <a:t>。往往提示他肺阴虚，胃阴虚、肾阴虚。阴虚的病人，如果单纯用辛温发汗的方法，就容易更伤阴。</a:t>
            </a:r>
            <a:endParaRPr b="0" lang="en-US" sz="2400" spc="-1" strike="noStrike">
              <a:solidFill>
                <a:srgbClr val="000000"/>
              </a:solidFill>
              <a:latin typeface="Arial"/>
            </a:endParaRPr>
          </a:p>
          <a:p>
            <a:pPr>
              <a:lnSpc>
                <a:spcPct val="15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2.</a:t>
            </a:r>
            <a:r>
              <a:rPr b="1" lang="zh-CN" sz="2400" spc="-1" strike="noStrike">
                <a:solidFill>
                  <a:srgbClr val="000000"/>
                </a:solidFill>
                <a:latin typeface="Arial"/>
              </a:rPr>
              <a:t>素患淋病的人</a:t>
            </a:r>
            <a:r>
              <a:rPr b="1" lang="zh-CN" sz="2400" spc="-1" strike="noStrike">
                <a:solidFill>
                  <a:srgbClr val="000000"/>
                </a:solidFill>
                <a:latin typeface="Arial"/>
              </a:rPr>
              <a:t>。</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3" name="文本框 505857"/>
          <p:cNvSpPr/>
          <p:nvPr/>
        </p:nvSpPr>
        <p:spPr>
          <a:xfrm>
            <a:off x="1066680" y="2209680"/>
            <a:ext cx="6553440" cy="2837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5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3.</a:t>
            </a:r>
            <a:r>
              <a:rPr b="1" lang="zh-CN" sz="2400" spc="-1" strike="noStrike">
                <a:solidFill>
                  <a:srgbClr val="000000"/>
                </a:solidFill>
                <a:latin typeface="Arial"/>
              </a:rPr>
              <a:t>疮家。</a:t>
            </a:r>
            <a:endParaRPr b="0" lang="en-US" sz="2400" spc="-1" strike="noStrike">
              <a:solidFill>
                <a:srgbClr val="000000"/>
              </a:solidFill>
              <a:latin typeface="Arial"/>
            </a:endParaRPr>
          </a:p>
          <a:p>
            <a:pPr>
              <a:lnSpc>
                <a:spcPct val="15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4.</a:t>
            </a:r>
            <a:r>
              <a:rPr b="1" lang="zh-CN" sz="2400" spc="-1" strike="noStrike">
                <a:solidFill>
                  <a:srgbClr val="000000"/>
                </a:solidFill>
                <a:latin typeface="Arial"/>
              </a:rPr>
              <a:t>平素</a:t>
            </a:r>
            <a:r>
              <a:rPr b="1" lang="zh-CN" sz="2400" spc="-1" strike="noStrike">
                <a:solidFill>
                  <a:srgbClr val="666699"/>
                </a:solidFill>
                <a:latin typeface="Arial"/>
              </a:rPr>
              <a:t>经常</a:t>
            </a:r>
            <a:r>
              <a:rPr b="1" lang="zh-CN" sz="2400" spc="-1" strike="noStrike">
                <a:solidFill>
                  <a:srgbClr val="000000"/>
                </a:solidFill>
                <a:latin typeface="Arial"/>
              </a:rPr>
              <a:t>有鼻衄的人</a:t>
            </a:r>
            <a:r>
              <a:rPr b="1" lang="zh-CN" sz="2400" spc="-1" strike="noStrike">
                <a:solidFill>
                  <a:srgbClr val="000000"/>
                </a:solidFill>
                <a:latin typeface="Arial"/>
              </a:rPr>
              <a:t>。</a:t>
            </a:r>
            <a:endParaRPr b="0" lang="en-US" sz="2400" spc="-1" strike="noStrike">
              <a:solidFill>
                <a:srgbClr val="000000"/>
              </a:solidFill>
              <a:latin typeface="Arial"/>
            </a:endParaRPr>
          </a:p>
          <a:p>
            <a:pPr>
              <a:lnSpc>
                <a:spcPct val="15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5.</a:t>
            </a:r>
            <a:r>
              <a:rPr b="1" lang="zh-CN" sz="2400" spc="-1" strike="noStrike">
                <a:solidFill>
                  <a:srgbClr val="000000"/>
                </a:solidFill>
                <a:latin typeface="Arial"/>
              </a:rPr>
              <a:t>平素</a:t>
            </a:r>
            <a:r>
              <a:rPr b="1" lang="zh-CN" sz="2400" spc="-1" strike="noStrike">
                <a:solidFill>
                  <a:srgbClr val="666699"/>
                </a:solidFill>
                <a:latin typeface="Arial"/>
              </a:rPr>
              <a:t>经常</a:t>
            </a:r>
            <a:r>
              <a:rPr b="1" lang="zh-CN" sz="2400" spc="-1" strike="noStrike">
                <a:solidFill>
                  <a:srgbClr val="000000"/>
                </a:solidFill>
                <a:latin typeface="Arial"/>
              </a:rPr>
              <a:t>有出血病的人</a:t>
            </a:r>
            <a:r>
              <a:rPr b="1" lang="zh-CN" sz="2400" spc="-1" strike="noStrike">
                <a:solidFill>
                  <a:srgbClr val="000000"/>
                </a:solidFill>
                <a:latin typeface="Arial"/>
              </a:rPr>
              <a:t>，</a:t>
            </a:r>
            <a:endParaRPr b="0" lang="en-US" sz="2400" spc="-1" strike="noStrike">
              <a:solidFill>
                <a:srgbClr val="000000"/>
              </a:solidFill>
              <a:latin typeface="Arial"/>
            </a:endParaRPr>
          </a:p>
          <a:p>
            <a:pPr>
              <a:lnSpc>
                <a:spcPct val="15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lnSpc>
                <a:spcPct val="15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a:t>
            </a:r>
            <a:r>
              <a:rPr b="1" lang="en-US" sz="2400" spc="-1" strike="noStrike">
                <a:solidFill>
                  <a:srgbClr val="000000"/>
                </a:solidFill>
                <a:latin typeface="Arial"/>
              </a:rPr>
              <a:t>..</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4" name="文本框 506881"/>
          <p:cNvSpPr/>
          <p:nvPr/>
        </p:nvSpPr>
        <p:spPr>
          <a:xfrm>
            <a:off x="685800" y="1447920"/>
            <a:ext cx="7696080" cy="39420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5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6.</a:t>
            </a:r>
            <a:r>
              <a:rPr b="1" lang="zh-CN" sz="2400" spc="-1" strike="noStrike">
                <a:solidFill>
                  <a:srgbClr val="000000"/>
                </a:solidFill>
                <a:latin typeface="Arial"/>
              </a:rPr>
              <a:t>平素或者自汗或者盗汗的人。自汗，盗汗，一定是阳虚、气虚或者阴虚，本来就自汗盗汗，再发汗重发汗，就会更伤阴阳。会导致心神不能自主。注意力不能集中，这是阴阳两伤，心神失养的一种特征。如减肥</a:t>
            </a:r>
            <a:r>
              <a:rPr b="1" lang="en-US" sz="2400" spc="-1" strike="noStrike">
                <a:solidFill>
                  <a:srgbClr val="000000"/>
                </a:solidFill>
                <a:latin typeface="Arial"/>
              </a:rPr>
              <a:t>……</a:t>
            </a:r>
            <a:r>
              <a:rPr b="1" lang="en-US" sz="2400" spc="-1" strike="noStrike">
                <a:solidFill>
                  <a:srgbClr val="000000"/>
                </a:solidFill>
                <a:latin typeface="Arial"/>
              </a:rPr>
              <a:t>.</a:t>
            </a:r>
            <a:r>
              <a:rPr b="1" lang="zh-CN" sz="2400" spc="-1" strike="noStrike">
                <a:solidFill>
                  <a:srgbClr val="000000"/>
                </a:solidFill>
                <a:latin typeface="Arial"/>
              </a:rPr>
              <a:t>。</a:t>
            </a:r>
            <a:endParaRPr b="0" lang="en-US" sz="2400" spc="-1" strike="noStrike">
              <a:solidFill>
                <a:srgbClr val="000000"/>
              </a:solidFill>
              <a:latin typeface="Arial"/>
            </a:endParaRPr>
          </a:p>
          <a:p>
            <a:pPr>
              <a:lnSpc>
                <a:spcPct val="15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7.</a:t>
            </a:r>
            <a:r>
              <a:rPr b="1" lang="zh-CN" sz="2400" spc="-1" strike="noStrike">
                <a:solidFill>
                  <a:srgbClr val="000000"/>
                </a:solidFill>
                <a:latin typeface="Arial"/>
              </a:rPr>
              <a:t>胃中冷，中阳不足。吐蛔</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5" name="文本框 509953"/>
          <p:cNvSpPr/>
          <p:nvPr/>
        </p:nvSpPr>
        <p:spPr>
          <a:xfrm>
            <a:off x="1600200" y="304920"/>
            <a:ext cx="3733920" cy="6928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   </a:t>
            </a:r>
            <a:r>
              <a:rPr b="1" lang="en-US" sz="2800" spc="-1" strike="noStrike">
                <a:solidFill>
                  <a:srgbClr val="000000"/>
                </a:solidFill>
                <a:latin typeface="Arial"/>
              </a:rPr>
              <a:t>《</a:t>
            </a:r>
            <a:r>
              <a:rPr b="1" lang="zh-CN" sz="2800" spc="-1" strike="noStrike">
                <a:solidFill>
                  <a:srgbClr val="000000"/>
                </a:solidFill>
                <a:latin typeface="Arial"/>
              </a:rPr>
              <a:t>本草纲目</a:t>
            </a:r>
            <a:r>
              <a:rPr b="1" lang="en-US" sz="2800" spc="-1" strike="noStrike">
                <a:solidFill>
                  <a:srgbClr val="000000"/>
                </a:solidFill>
                <a:latin typeface="Arial"/>
              </a:rPr>
              <a:t>》</a:t>
            </a:r>
            <a:r>
              <a:rPr b="1" lang="zh-CN" sz="2800" spc="-1" strike="noStrike">
                <a:solidFill>
                  <a:srgbClr val="000000"/>
                </a:solidFill>
                <a:latin typeface="Arial"/>
              </a:rPr>
              <a:t>总目：</a:t>
            </a:r>
            <a:endParaRPr b="0" lang="en-US" sz="2800" spc="-1" strike="noStrike">
              <a:solidFill>
                <a:srgbClr val="000000"/>
              </a:solidFill>
              <a:latin typeface="Arial"/>
            </a:endParaRPr>
          </a:p>
          <a:p>
            <a:pP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第一卷               序例</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第二卷               序例</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第三卷               百病主治药</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第四卷               百病主治药</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第五卷                          水部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第六卷                          火部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第七卷                          土部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第八～十一卷               金石部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第十二～二十一卷        草部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第二十二～二十五卷    谷部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第二十六～二十八卷    菜部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p:txBody>
      </p:sp>
      <p:sp>
        <p:nvSpPr>
          <p:cNvPr id="596" name="文本框 509954"/>
          <p:cNvSpPr/>
          <p:nvPr/>
        </p:nvSpPr>
        <p:spPr>
          <a:xfrm>
            <a:off x="5181480" y="1295280"/>
            <a:ext cx="3733920" cy="4413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第二十九～三十三卷     果部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第三十四～三十七卷     木部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第三十八 卷                   服器部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第三十九～四十二卷     虫部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第四十三～四十四卷      鳞部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第四十五～四十六卷      介部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第四十七～四十九卷      禽部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第五十～五十一卷         兽部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0000"/>
                </a:solidFill>
                <a:latin typeface="Arial"/>
              </a:rPr>
              <a:t>第五十二卷                     人部</a:t>
            </a:r>
            <a:endParaRPr b="0" lang="en-US"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7" name="文本框 510977"/>
          <p:cNvSpPr/>
          <p:nvPr/>
        </p:nvSpPr>
        <p:spPr>
          <a:xfrm>
            <a:off x="990720" y="609480"/>
            <a:ext cx="609588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22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Arial"/>
              </a:rPr>
              <a:t>百病主治药</a:t>
            </a:r>
            <a:endParaRPr b="0" lang="en-US" sz="3600" spc="-1" strike="noStrike">
              <a:solidFill>
                <a:srgbClr val="000000"/>
              </a:solidFill>
              <a:latin typeface="Arial"/>
            </a:endParaRPr>
          </a:p>
        </p:txBody>
      </p:sp>
      <p:sp>
        <p:nvSpPr>
          <p:cNvPr id="598" name="文本框 510978"/>
          <p:cNvSpPr/>
          <p:nvPr/>
        </p:nvSpPr>
        <p:spPr>
          <a:xfrm>
            <a:off x="228600" y="1371600"/>
            <a:ext cx="8915400" cy="53593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诸气</a:t>
            </a:r>
            <a:r>
              <a:rPr b="0" lang="zh-CN" sz="1800" spc="-1" strike="noStrike">
                <a:solidFill>
                  <a:srgbClr val="000000"/>
                </a:solidFill>
                <a:latin typeface="Arial"/>
              </a:rPr>
              <a:t>　</a:t>
            </a:r>
            <a:r>
              <a:rPr b="1" lang="zh-CN" sz="2400" spc="-1" strike="noStrike">
                <a:solidFill>
                  <a:srgbClr val="666699"/>
                </a:solidFill>
                <a:latin typeface="Arial"/>
              </a:rPr>
              <a:t>怒则气逆，喜则气散，悲则气消，惊则气下，劳则气耗，思则气结，火则气泄，寒则气收。</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a:t>
            </a:r>
            <a:r>
              <a:rPr b="1" lang="zh-CN" sz="2800" spc="-1" strike="noStrike">
                <a:solidFill>
                  <a:srgbClr val="000000"/>
                </a:solidFill>
                <a:latin typeface="Arial"/>
              </a:rPr>
              <a:t>郁气</a:t>
            </a:r>
            <a:r>
              <a:rPr b="0" lang="zh-CN" sz="2800" spc="-1" strike="noStrike">
                <a:solidFill>
                  <a:srgbClr val="000000"/>
                </a:solidFill>
                <a:latin typeface="Arial"/>
              </a:rPr>
              <a:t>】</a:t>
            </a:r>
            <a:r>
              <a:rPr b="1" lang="zh-CN" sz="2800" spc="-1" strike="noStrike">
                <a:solidFill>
                  <a:srgbClr val="000000"/>
                </a:solidFill>
                <a:latin typeface="Arial"/>
              </a:rPr>
              <a:t>香附</a:t>
            </a:r>
            <a:r>
              <a:rPr b="1" lang="zh-CN" sz="2400" spc="-1" strike="noStrike">
                <a:solidFill>
                  <a:srgbClr val="666699"/>
                </a:solidFill>
                <a:latin typeface="Arial"/>
              </a:rPr>
              <a:t>心腹膀胱连胁下气妨，常日忧愁。总解一切气郁，行十二经气分，有补有泻，有升有降。</a:t>
            </a:r>
            <a:endParaRPr b="0" lang="en-US" sz="2400" spc="-1" strike="noStrike">
              <a:solidFill>
                <a:srgbClr val="000000"/>
              </a:solidFill>
              <a:latin typeface="Arial"/>
            </a:endParaRPr>
          </a:p>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苍术</a:t>
            </a:r>
            <a:r>
              <a:rPr b="1" lang="en-US" sz="2800" spc="-1" strike="noStrike">
                <a:solidFill>
                  <a:srgbClr val="000000"/>
                </a:solidFill>
                <a:latin typeface="Arial"/>
              </a:rPr>
              <a:t>… </a:t>
            </a:r>
            <a:r>
              <a:rPr b="1" lang="zh-CN" sz="2800" spc="-1" strike="noStrike">
                <a:solidFill>
                  <a:srgbClr val="000000"/>
                </a:solidFill>
                <a:latin typeface="Arial"/>
              </a:rPr>
              <a:t>。木香</a:t>
            </a:r>
            <a:r>
              <a:rPr b="1" lang="en-US" sz="2800" spc="-1" strike="noStrike">
                <a:solidFill>
                  <a:srgbClr val="000000"/>
                </a:solidFill>
                <a:latin typeface="Arial"/>
              </a:rPr>
              <a:t>…</a:t>
            </a:r>
            <a:r>
              <a:rPr b="1" lang="zh-CN" sz="2800" spc="-1" strike="noStrike">
                <a:solidFill>
                  <a:srgbClr val="000000"/>
                </a:solidFill>
                <a:latin typeface="Arial"/>
              </a:rPr>
              <a:t>。藿香</a:t>
            </a:r>
            <a:r>
              <a:rPr b="1" lang="en-US" sz="2800" spc="-1" strike="noStrike">
                <a:solidFill>
                  <a:srgbClr val="000000"/>
                </a:solidFill>
                <a:latin typeface="Arial"/>
              </a:rPr>
              <a:t>…</a:t>
            </a:r>
            <a:r>
              <a:rPr b="1" lang="zh-CN" sz="2800" spc="-1" strike="noStrike">
                <a:solidFill>
                  <a:srgbClr val="000000"/>
                </a:solidFill>
                <a:latin typeface="Arial"/>
              </a:rPr>
              <a:t>。大腹皮</a:t>
            </a:r>
            <a:r>
              <a:rPr b="1" lang="en-US" sz="2800" spc="-1" strike="noStrike">
                <a:solidFill>
                  <a:srgbClr val="000000"/>
                </a:solidFill>
                <a:latin typeface="Arial"/>
              </a:rPr>
              <a:t>…</a:t>
            </a:r>
            <a:r>
              <a:rPr b="1" lang="zh-CN" sz="2800" spc="-1" strike="noStrike">
                <a:solidFill>
                  <a:srgbClr val="000000"/>
                </a:solidFill>
                <a:latin typeface="Arial"/>
              </a:rPr>
              <a:t>。槟榔</a:t>
            </a:r>
            <a:r>
              <a:rPr b="1" lang="en-US" sz="2800" spc="-1" strike="noStrike">
                <a:solidFill>
                  <a:srgbClr val="000000"/>
                </a:solidFill>
                <a:latin typeface="Arial"/>
              </a:rPr>
              <a:t>……</a:t>
            </a:r>
            <a:endParaRPr b="0" lang="en-US" sz="2800" spc="-1" strike="noStrike">
              <a:solidFill>
                <a:srgbClr val="000000"/>
              </a:solidFill>
              <a:latin typeface="Arial"/>
            </a:endParaRPr>
          </a:p>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【痰气】半夏</a:t>
            </a:r>
            <a:r>
              <a:rPr b="1" lang="en-US" sz="2800" spc="-1" strike="noStrike">
                <a:solidFill>
                  <a:srgbClr val="000000"/>
                </a:solidFill>
                <a:latin typeface="Arial"/>
              </a:rPr>
              <a:t>…</a:t>
            </a:r>
            <a:r>
              <a:rPr b="1" lang="zh-CN" sz="2800" spc="-1" strike="noStrike">
                <a:solidFill>
                  <a:srgbClr val="000000"/>
                </a:solidFill>
                <a:latin typeface="Arial"/>
              </a:rPr>
              <a:t>。贝母</a:t>
            </a:r>
            <a:r>
              <a:rPr b="1" lang="en-US" sz="2800" spc="-1" strike="noStrike">
                <a:solidFill>
                  <a:srgbClr val="000000"/>
                </a:solidFill>
                <a:latin typeface="Arial"/>
              </a:rPr>
              <a:t>…</a:t>
            </a:r>
            <a:r>
              <a:rPr b="1" lang="zh-CN" sz="2800" spc="-1" strike="noStrike">
                <a:solidFill>
                  <a:srgbClr val="000000"/>
                </a:solidFill>
                <a:latin typeface="Arial"/>
              </a:rPr>
              <a:t>。桔梗</a:t>
            </a:r>
            <a:r>
              <a:rPr b="1" lang="en-US" sz="2800" spc="-1" strike="noStrike">
                <a:solidFill>
                  <a:srgbClr val="000000"/>
                </a:solidFill>
                <a:latin typeface="Arial"/>
              </a:rPr>
              <a:t>…</a:t>
            </a:r>
            <a:r>
              <a:rPr b="1" lang="zh-CN" sz="2800" spc="-1" strike="noStrike">
                <a:solidFill>
                  <a:srgbClr val="000000"/>
                </a:solidFill>
                <a:latin typeface="Arial"/>
              </a:rPr>
              <a:t>。莱菔子</a:t>
            </a:r>
            <a:r>
              <a:rPr b="1" lang="en-US" sz="2800" spc="-1" strike="noStrike">
                <a:solidFill>
                  <a:srgbClr val="000000"/>
                </a:solidFill>
                <a:latin typeface="Arial"/>
              </a:rPr>
              <a:t>…</a:t>
            </a:r>
            <a:r>
              <a:rPr b="1" lang="zh-CN" sz="2800" spc="-1" strike="noStrike">
                <a:solidFill>
                  <a:srgbClr val="000000"/>
                </a:solidFill>
                <a:latin typeface="Arial"/>
              </a:rPr>
              <a:t>。</a:t>
            </a:r>
            <a:r>
              <a:rPr b="1" lang="en-US" sz="2800" spc="-1" strike="noStrike">
                <a:solidFill>
                  <a:srgbClr val="000000"/>
                </a:solidFill>
                <a:latin typeface="Arial"/>
              </a:rPr>
              <a:t>……</a:t>
            </a:r>
            <a:endParaRPr b="0" lang="en-US" sz="2800" spc="-1" strike="noStrike">
              <a:solidFill>
                <a:srgbClr val="000000"/>
              </a:solidFill>
              <a:latin typeface="Arial"/>
            </a:endParaRPr>
          </a:p>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【血气】当归</a:t>
            </a:r>
            <a:r>
              <a:rPr b="1" lang="en-US" sz="2800" spc="-1" strike="noStrike">
                <a:solidFill>
                  <a:srgbClr val="000000"/>
                </a:solidFill>
                <a:latin typeface="Arial"/>
              </a:rPr>
              <a:t>…</a:t>
            </a:r>
            <a:r>
              <a:rPr b="1" lang="zh-CN" sz="2800" spc="-1" strike="noStrike">
                <a:solidFill>
                  <a:srgbClr val="000000"/>
                </a:solidFill>
                <a:latin typeface="Arial"/>
              </a:rPr>
              <a:t>。延胡索</a:t>
            </a:r>
            <a:r>
              <a:rPr b="1" lang="en-US" sz="2800" spc="-1" strike="noStrike">
                <a:solidFill>
                  <a:srgbClr val="000000"/>
                </a:solidFill>
                <a:latin typeface="Arial"/>
              </a:rPr>
              <a:t>…</a:t>
            </a:r>
            <a:r>
              <a:rPr b="1" lang="zh-CN" sz="2800" spc="-1" strike="noStrike">
                <a:solidFill>
                  <a:srgbClr val="000000"/>
                </a:solidFill>
                <a:latin typeface="Arial"/>
              </a:rPr>
              <a:t>。川芎</a:t>
            </a:r>
            <a:r>
              <a:rPr b="1" lang="en-US" sz="2800" spc="-1" strike="noStrike">
                <a:solidFill>
                  <a:srgbClr val="000000"/>
                </a:solidFill>
                <a:latin typeface="Arial"/>
              </a:rPr>
              <a:t>…</a:t>
            </a:r>
            <a:r>
              <a:rPr b="1" lang="zh-CN" sz="2800" spc="-1" strike="noStrike">
                <a:solidFill>
                  <a:srgbClr val="000000"/>
                </a:solidFill>
                <a:latin typeface="Arial"/>
              </a:rPr>
              <a:t>。</a:t>
            </a:r>
            <a:r>
              <a:rPr b="1" lang="en-US" sz="2800" spc="-1" strike="noStrike">
                <a:solidFill>
                  <a:srgbClr val="000000"/>
                </a:solidFill>
                <a:latin typeface="Arial"/>
              </a:rPr>
              <a:t>…</a:t>
            </a:r>
            <a:r>
              <a:rPr b="1" lang="en-US" sz="2800" spc="-1" strike="noStrike">
                <a:solidFill>
                  <a:srgbClr val="000000"/>
                </a:solidFill>
                <a:latin typeface="Arial"/>
              </a:rPr>
              <a:t>..</a:t>
            </a:r>
            <a:endParaRPr b="0" lang="en-US" sz="2800" spc="-1" strike="noStrike">
              <a:solidFill>
                <a:srgbClr val="000000"/>
              </a:solidFill>
              <a:latin typeface="Arial"/>
            </a:endParaRPr>
          </a:p>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【冷气】艾叶</a:t>
            </a:r>
            <a:r>
              <a:rPr b="1" lang="en-US" sz="2800" spc="-1" strike="noStrike">
                <a:solidFill>
                  <a:srgbClr val="000000"/>
                </a:solidFill>
                <a:latin typeface="Arial"/>
              </a:rPr>
              <a:t>…</a:t>
            </a:r>
            <a:r>
              <a:rPr b="1" lang="zh-CN" sz="2800" spc="-1" strike="noStrike">
                <a:solidFill>
                  <a:srgbClr val="000000"/>
                </a:solidFill>
                <a:latin typeface="Arial"/>
              </a:rPr>
              <a:t>。附子</a:t>
            </a:r>
            <a:r>
              <a:rPr b="1" lang="en-US" sz="2800" spc="-1" strike="noStrike">
                <a:solidFill>
                  <a:srgbClr val="000000"/>
                </a:solidFill>
                <a:latin typeface="Arial"/>
              </a:rPr>
              <a:t>…</a:t>
            </a:r>
            <a:r>
              <a:rPr b="1" lang="zh-CN" sz="2800" spc="-1" strike="noStrike">
                <a:solidFill>
                  <a:srgbClr val="000000"/>
                </a:solidFill>
                <a:latin typeface="Arial"/>
              </a:rPr>
              <a:t>。砂仁</a:t>
            </a:r>
            <a:r>
              <a:rPr b="1" lang="en-US" sz="2800" spc="-1" strike="noStrike">
                <a:solidFill>
                  <a:srgbClr val="000000"/>
                </a:solidFill>
                <a:latin typeface="Arial"/>
              </a:rPr>
              <a:t>…</a:t>
            </a:r>
            <a:r>
              <a:rPr b="1" lang="zh-CN" sz="2800" spc="-1" strike="noStrike">
                <a:solidFill>
                  <a:srgbClr val="000000"/>
                </a:solidFill>
                <a:latin typeface="Arial"/>
              </a:rPr>
              <a:t>。丁香</a:t>
            </a:r>
            <a:r>
              <a:rPr b="1" lang="en-US" sz="2800" spc="-1" strike="noStrike">
                <a:solidFill>
                  <a:srgbClr val="000000"/>
                </a:solidFill>
                <a:latin typeface="Arial"/>
              </a:rPr>
              <a:t>…</a:t>
            </a:r>
            <a:r>
              <a:rPr b="1" lang="zh-CN" sz="2800" spc="-1" strike="noStrike">
                <a:solidFill>
                  <a:srgbClr val="000000"/>
                </a:solidFill>
                <a:latin typeface="Arial"/>
              </a:rPr>
              <a:t>。厚朴</a:t>
            </a:r>
            <a:r>
              <a:rPr b="1" lang="en-US" sz="2800" spc="-1" strike="noStrike">
                <a:solidFill>
                  <a:srgbClr val="000000"/>
                </a:solidFill>
                <a:latin typeface="Arial"/>
              </a:rPr>
              <a:t>……</a:t>
            </a:r>
            <a:endParaRPr b="0" lang="en-US" sz="2800" spc="-1" strike="noStrike">
              <a:solidFill>
                <a:srgbClr val="000000"/>
              </a:solidFill>
              <a:latin typeface="Arial"/>
            </a:endParaRPr>
          </a:p>
          <a:p>
            <a:pP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8" name="图片 23555" descr="2550"/>
          <p:cNvPicPr/>
          <p:nvPr/>
        </p:nvPicPr>
        <p:blipFill>
          <a:blip r:embed="rId1"/>
          <a:stretch/>
        </p:blipFill>
        <p:spPr>
          <a:xfrm>
            <a:off x="0" y="500040"/>
            <a:ext cx="2104920" cy="1557360"/>
          </a:xfrm>
          <a:prstGeom prst="rect">
            <a:avLst/>
          </a:prstGeom>
          <a:ln w="0">
            <a:noFill/>
          </a:ln>
        </p:spPr>
      </p:pic>
      <p:pic>
        <p:nvPicPr>
          <p:cNvPr id="159" name="图片 23556" descr="2551"/>
          <p:cNvPicPr/>
          <p:nvPr/>
        </p:nvPicPr>
        <p:blipFill>
          <a:blip r:embed="rId2"/>
          <a:stretch/>
        </p:blipFill>
        <p:spPr>
          <a:xfrm>
            <a:off x="2209680" y="533520"/>
            <a:ext cx="2086200" cy="1549440"/>
          </a:xfrm>
          <a:prstGeom prst="rect">
            <a:avLst/>
          </a:prstGeom>
          <a:ln w="0">
            <a:noFill/>
          </a:ln>
        </p:spPr>
      </p:pic>
      <p:pic>
        <p:nvPicPr>
          <p:cNvPr id="160" name="图片 23557" descr="2552"/>
          <p:cNvPicPr/>
          <p:nvPr/>
        </p:nvPicPr>
        <p:blipFill>
          <a:blip r:embed="rId3"/>
          <a:stretch/>
        </p:blipFill>
        <p:spPr>
          <a:xfrm>
            <a:off x="4419720" y="228600"/>
            <a:ext cx="1563480" cy="2019240"/>
          </a:xfrm>
          <a:prstGeom prst="rect">
            <a:avLst/>
          </a:prstGeom>
          <a:ln w="0">
            <a:noFill/>
          </a:ln>
        </p:spPr>
      </p:pic>
      <p:pic>
        <p:nvPicPr>
          <p:cNvPr id="161" name="图片 23558" descr="2553"/>
          <p:cNvPicPr/>
          <p:nvPr/>
        </p:nvPicPr>
        <p:blipFill>
          <a:blip r:embed="rId4"/>
          <a:stretch/>
        </p:blipFill>
        <p:spPr>
          <a:xfrm>
            <a:off x="6095880" y="488880"/>
            <a:ext cx="2210040" cy="1692360"/>
          </a:xfrm>
          <a:prstGeom prst="rect">
            <a:avLst/>
          </a:prstGeom>
          <a:ln w="0">
            <a:noFill/>
          </a:ln>
        </p:spPr>
      </p:pic>
      <p:pic>
        <p:nvPicPr>
          <p:cNvPr id="162" name="图片 23559" descr="2554"/>
          <p:cNvPicPr/>
          <p:nvPr/>
        </p:nvPicPr>
        <p:blipFill>
          <a:blip r:embed="rId5"/>
          <a:stretch/>
        </p:blipFill>
        <p:spPr>
          <a:xfrm>
            <a:off x="609480" y="3276720"/>
            <a:ext cx="2133720" cy="1616040"/>
          </a:xfrm>
          <a:prstGeom prst="rect">
            <a:avLst/>
          </a:prstGeom>
          <a:ln w="0">
            <a:noFill/>
          </a:ln>
        </p:spPr>
      </p:pic>
      <p:pic>
        <p:nvPicPr>
          <p:cNvPr id="163" name="图片 23560" descr="2555"/>
          <p:cNvPicPr/>
          <p:nvPr/>
        </p:nvPicPr>
        <p:blipFill>
          <a:blip r:embed="rId6"/>
          <a:stretch/>
        </p:blipFill>
        <p:spPr>
          <a:xfrm>
            <a:off x="3352680" y="3276720"/>
            <a:ext cx="2133720" cy="1619280"/>
          </a:xfrm>
          <a:prstGeom prst="rect">
            <a:avLst/>
          </a:prstGeom>
          <a:ln w="0">
            <a:noFill/>
          </a:ln>
        </p:spPr>
      </p:pic>
      <p:pic>
        <p:nvPicPr>
          <p:cNvPr id="164" name="图片 23561" descr="2556"/>
          <p:cNvPicPr/>
          <p:nvPr/>
        </p:nvPicPr>
        <p:blipFill>
          <a:blip r:embed="rId7"/>
          <a:stretch/>
        </p:blipFill>
        <p:spPr>
          <a:xfrm>
            <a:off x="6400800" y="3276720"/>
            <a:ext cx="1828800" cy="1560240"/>
          </a:xfrm>
          <a:prstGeom prst="rect">
            <a:avLst/>
          </a:prstGeom>
          <a:ln w="0">
            <a:noFill/>
          </a:ln>
        </p:spPr>
      </p:pic>
      <p:sp>
        <p:nvSpPr>
          <p:cNvPr id="165" name="文本框 23562"/>
          <p:cNvSpPr/>
          <p:nvPr/>
        </p:nvSpPr>
        <p:spPr>
          <a:xfrm>
            <a:off x="1371600" y="2590920"/>
            <a:ext cx="403848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江西本</a:t>
            </a:r>
            <a:endParaRPr b="0" lang="en-US" sz="2400" spc="-1" strike="noStrike">
              <a:solidFill>
                <a:srgbClr val="000000"/>
              </a:solidFill>
              <a:latin typeface="Arial"/>
            </a:endParaRPr>
          </a:p>
        </p:txBody>
      </p:sp>
      <p:sp>
        <p:nvSpPr>
          <p:cNvPr id="166" name="文本框 23563"/>
          <p:cNvSpPr/>
          <p:nvPr/>
        </p:nvSpPr>
        <p:spPr>
          <a:xfrm>
            <a:off x="1523880" y="5334120"/>
            <a:ext cx="281952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清刻本</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9" name="PlaceHolder 1"/>
          <p:cNvSpPr>
            <a:spLocks noGrp="1"/>
          </p:cNvSpPr>
          <p:nvPr>
            <p:ph type="title"/>
          </p:nvPr>
        </p:nvSpPr>
        <p:spPr>
          <a:xfrm>
            <a:off x="1600200" y="1219320"/>
            <a:ext cx="4495680" cy="175248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5000" spc="-1" strike="noStrike">
                <a:solidFill>
                  <a:srgbClr val="ffffff"/>
                </a:solidFill>
                <a:latin typeface="宋体"/>
              </a:rPr>
              <a:t>诸痛类常用方药</a:t>
            </a:r>
            <a:endParaRPr b="0" lang="en-US" sz="5000" spc="-1" strike="noStrike">
              <a:solidFill>
                <a:srgbClr val="000000"/>
              </a:solidFill>
              <a:latin typeface="Arial"/>
            </a:endParaRPr>
          </a:p>
        </p:txBody>
      </p:sp>
    </p:spTree>
  </p:cSld>
</p:sld>
</file>

<file path=ppt/slides/slide2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0" name="PlaceHolder 1"/>
          <p:cNvSpPr>
            <a:spLocks noGrp="1"/>
          </p:cNvSpPr>
          <p:nvPr>
            <p:ph type="title"/>
          </p:nvPr>
        </p:nvSpPr>
        <p:spPr>
          <a:xfrm>
            <a:off x="304920" y="533160"/>
            <a:ext cx="8540640" cy="114300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800" spc="-1" strike="noStrike">
                <a:solidFill>
                  <a:srgbClr val="000000"/>
                </a:solidFill>
                <a:latin typeface="华文新魏"/>
                <a:ea typeface="华文新魏"/>
              </a:rPr>
              <a:t>疼痛的概念</a:t>
            </a:r>
            <a:endParaRPr b="0" lang="en-US" sz="4800" spc="-1" strike="noStrike">
              <a:solidFill>
                <a:srgbClr val="000000"/>
              </a:solidFill>
              <a:latin typeface="Arial"/>
            </a:endParaRPr>
          </a:p>
        </p:txBody>
      </p:sp>
      <p:sp>
        <p:nvSpPr>
          <p:cNvPr id="601" name="圆角矩形 513026"/>
          <p:cNvSpPr/>
          <p:nvPr/>
        </p:nvSpPr>
        <p:spPr>
          <a:xfrm>
            <a:off x="395280" y="1695600"/>
            <a:ext cx="8137440" cy="1319400"/>
          </a:xfrm>
          <a:custGeom>
            <a:avLst/>
            <a:gdLst/>
            <a:ahLst/>
            <a:rect l="l" t="t" r="r" b="b"/>
            <a:pathLst>
              <a:path w="133188" h="21600">
                <a:moveTo>
                  <a:pt x="3600" y="0"/>
                </a:moveTo>
                <a:arcTo wR="3600" hR="3600" stAng="16200000" swAng="-5400000"/>
                <a:lnTo>
                  <a:pt x="0" y="18000"/>
                </a:lnTo>
                <a:arcTo wR="3600" hR="3600" stAng="10800000" swAng="-5400000"/>
                <a:lnTo>
                  <a:pt x="129588" y="21600"/>
                </a:lnTo>
                <a:arcTo wR="107988" hR="3600" stAng="5400000" swAng="5400000"/>
                <a:lnTo>
                  <a:pt x="21600" y="3600"/>
                </a:lnTo>
                <a:arcTo wR="107988" hR="3600" stAng="10800000" swAng="5400000"/>
                <a:close/>
              </a:path>
            </a:pathLst>
          </a:custGeom>
          <a:gradFill rotWithShape="0">
            <a:gsLst>
              <a:gs pos="0">
                <a:srgbClr val="ccccff"/>
              </a:gs>
              <a:gs pos="50000">
                <a:srgbClr val="ffffff"/>
              </a:gs>
              <a:gs pos="100000">
                <a:srgbClr val="ccccff"/>
              </a:gs>
            </a:gsLst>
            <a:lin ang="5400000"/>
          </a:gradFill>
          <a:ln w="0">
            <a:noFill/>
          </a:ln>
        </p:spPr>
        <p:style>
          <a:lnRef idx="0"/>
          <a:fillRef idx="0"/>
          <a:effectRef idx="0"/>
          <a:fontRef idx="minor"/>
        </p:style>
        <p:txBody>
          <a:bodyPr lIns="90000" rIns="90000" tIns="46800" bIns="46800" anchor="ctr">
            <a:spAutoFit/>
          </a:bodyPr>
          <a:p>
            <a:pPr marL="990720" indent="-533520">
              <a:lnSpc>
                <a:spcPct val="100000"/>
              </a:lnSpc>
              <a:spcBef>
                <a:spcPts val="901"/>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66"/>
                </a:solidFill>
                <a:latin typeface="隶书"/>
                <a:ea typeface="隶书"/>
              </a:rPr>
              <a:t>疼痛是患者的躯体局部以痛为主要表现的一种自觉症状</a:t>
            </a:r>
            <a:endParaRPr b="0" lang="en-US" sz="3600" spc="-1" strike="noStrike">
              <a:solidFill>
                <a:srgbClr val="000000"/>
              </a:solidFill>
              <a:latin typeface="Arial"/>
            </a:endParaRPr>
          </a:p>
        </p:txBody>
      </p:sp>
      <p:sp>
        <p:nvSpPr>
          <p:cNvPr id="602" name="圆角矩形 513027"/>
          <p:cNvSpPr/>
          <p:nvPr/>
        </p:nvSpPr>
        <p:spPr>
          <a:xfrm>
            <a:off x="385920" y="4627440"/>
            <a:ext cx="8156520" cy="894240"/>
          </a:xfrm>
          <a:custGeom>
            <a:avLst/>
            <a:gdLst/>
            <a:ahLst/>
            <a:rect l="l" t="t" r="r" b="b"/>
            <a:pathLst>
              <a:path w="196947" h="21600">
                <a:moveTo>
                  <a:pt x="3600" y="0"/>
                </a:moveTo>
                <a:arcTo wR="3600" hR="3600" stAng="16200000" swAng="-5400000"/>
                <a:lnTo>
                  <a:pt x="0" y="18000"/>
                </a:lnTo>
                <a:arcTo wR="3600" hR="3600" stAng="10800000" swAng="-5400000"/>
                <a:lnTo>
                  <a:pt x="193347" y="21600"/>
                </a:lnTo>
                <a:arcTo wR="171747" hR="3600" stAng="5400000" swAng="5400000"/>
                <a:lnTo>
                  <a:pt x="21600" y="3600"/>
                </a:lnTo>
                <a:arcTo wR="171747" hR="3600" stAng="10800000" swAng="5400000"/>
                <a:close/>
              </a:path>
            </a:pathLst>
          </a:custGeom>
          <a:gradFill rotWithShape="0">
            <a:gsLst>
              <a:gs pos="0">
                <a:srgbClr val="ccccff"/>
              </a:gs>
              <a:gs pos="50000">
                <a:srgbClr val="ffffff"/>
              </a:gs>
              <a:gs pos="100000">
                <a:srgbClr val="ccccff"/>
              </a:gs>
            </a:gsLst>
            <a:lin ang="5400000"/>
          </a:gradFill>
          <a:ln w="0">
            <a:noFill/>
          </a:ln>
        </p:spPr>
        <p:style>
          <a:lnRef idx="0"/>
          <a:fillRef idx="0"/>
          <a:effectRef idx="0"/>
          <a:fontRef idx="minor"/>
        </p:style>
        <p:txBody>
          <a:bodyPr lIns="90000" rIns="90000" tIns="46800" bIns="46800" anchor="ctr">
            <a:spAutoFit/>
          </a:bodyPr>
          <a:p>
            <a:pPr marL="990720" indent="-533520">
              <a:lnSpc>
                <a:spcPct val="130000"/>
              </a:lnSpc>
              <a:spcBef>
                <a:spcPts val="901"/>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66"/>
                </a:solidFill>
                <a:latin typeface="隶书"/>
                <a:ea typeface="隶书"/>
              </a:rPr>
              <a:t>疼痛是人类最普遍的感受</a:t>
            </a:r>
            <a:endParaRPr b="0" lang="en-US" sz="3600" spc="-1" strike="noStrike">
              <a:solidFill>
                <a:srgbClr val="000000"/>
              </a:solidFill>
              <a:latin typeface="Arial"/>
            </a:endParaRPr>
          </a:p>
        </p:txBody>
      </p:sp>
      <p:sp>
        <p:nvSpPr>
          <p:cNvPr id="603" name="圆角矩形 513028"/>
          <p:cNvSpPr/>
          <p:nvPr/>
        </p:nvSpPr>
        <p:spPr>
          <a:xfrm>
            <a:off x="395280" y="3352680"/>
            <a:ext cx="8109000" cy="894240"/>
          </a:xfrm>
          <a:custGeom>
            <a:avLst/>
            <a:gdLst/>
            <a:ahLst/>
            <a:rect l="l" t="t" r="r" b="b"/>
            <a:pathLst>
              <a:path w="195799" h="21600">
                <a:moveTo>
                  <a:pt x="3600" y="0"/>
                </a:moveTo>
                <a:arcTo wR="3600" hR="3600" stAng="16200000" swAng="-5400000"/>
                <a:lnTo>
                  <a:pt x="0" y="18000"/>
                </a:lnTo>
                <a:arcTo wR="3600" hR="3600" stAng="10800000" swAng="-5400000"/>
                <a:lnTo>
                  <a:pt x="192199" y="21600"/>
                </a:lnTo>
                <a:arcTo wR="170599" hR="3600" stAng="5400000" swAng="5400000"/>
                <a:lnTo>
                  <a:pt x="21600" y="3600"/>
                </a:lnTo>
                <a:arcTo wR="170599" hR="3600" stAng="10800000" swAng="5400000"/>
                <a:close/>
              </a:path>
            </a:pathLst>
          </a:custGeom>
          <a:gradFill rotWithShape="0">
            <a:gsLst>
              <a:gs pos="0">
                <a:srgbClr val="ccccff"/>
              </a:gs>
              <a:gs pos="50000">
                <a:srgbClr val="ffffff"/>
              </a:gs>
              <a:gs pos="100000">
                <a:srgbClr val="ccccff"/>
              </a:gs>
            </a:gsLst>
            <a:lin ang="5400000"/>
          </a:gradFill>
          <a:ln w="0">
            <a:noFill/>
          </a:ln>
        </p:spPr>
        <p:style>
          <a:lnRef idx="0"/>
          <a:fillRef idx="0"/>
          <a:effectRef idx="0"/>
          <a:fontRef idx="minor"/>
        </p:style>
        <p:txBody>
          <a:bodyPr lIns="90000" rIns="90000" tIns="46800" bIns="46800" anchor="ctr">
            <a:spAutoFit/>
          </a:bodyPr>
          <a:p>
            <a:pPr marL="990720" indent="-533520">
              <a:lnSpc>
                <a:spcPct val="130000"/>
              </a:lnSpc>
              <a:spcBef>
                <a:spcPts val="1349"/>
              </a:spcBef>
              <a:spcAft>
                <a:spcPts val="1349"/>
              </a:spcAft>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0" lang="en-US" sz="3600" spc="-1" strike="noStrike">
                <a:solidFill>
                  <a:srgbClr val="000066"/>
                </a:solidFill>
                <a:latin typeface="隶书"/>
                <a:ea typeface="隶书"/>
              </a:rPr>
              <a:t>《</a:t>
            </a:r>
            <a:r>
              <a:rPr b="0" lang="zh-CN" sz="3600" spc="-1" strike="noStrike">
                <a:solidFill>
                  <a:srgbClr val="000066"/>
                </a:solidFill>
                <a:latin typeface="隶书"/>
                <a:ea typeface="隶书"/>
              </a:rPr>
              <a:t>说文解字</a:t>
            </a:r>
            <a:r>
              <a:rPr b="0" lang="en-US" sz="3600" spc="-1" strike="noStrike">
                <a:solidFill>
                  <a:srgbClr val="000066"/>
                </a:solidFill>
                <a:latin typeface="隶书"/>
                <a:ea typeface="隶书"/>
              </a:rPr>
              <a:t>》</a:t>
            </a:r>
            <a:r>
              <a:rPr b="0" lang="zh-CN" sz="3600" spc="-1" strike="noStrike">
                <a:solidFill>
                  <a:srgbClr val="000066"/>
                </a:solidFill>
                <a:latin typeface="隶书"/>
                <a:ea typeface="隶书"/>
              </a:rPr>
              <a:t>：</a:t>
            </a:r>
            <a:r>
              <a:rPr b="0" lang="zh-CN" sz="3600" spc="-1" strike="noStrike">
                <a:solidFill>
                  <a:srgbClr val="000066"/>
                </a:solidFill>
                <a:latin typeface="Times New Roman"/>
                <a:ea typeface="隶书"/>
              </a:rPr>
              <a:t>“</a:t>
            </a:r>
            <a:r>
              <a:rPr b="0" lang="zh-CN" sz="3600" spc="-1" strike="noStrike">
                <a:solidFill>
                  <a:srgbClr val="000066"/>
                </a:solidFill>
                <a:latin typeface="隶书"/>
                <a:ea typeface="隶书"/>
              </a:rPr>
              <a:t>痛，病也</a:t>
            </a:r>
            <a:r>
              <a:rPr b="0" lang="zh-CN" sz="3600" spc="-1" strike="noStrike">
                <a:solidFill>
                  <a:srgbClr val="000066"/>
                </a:solidFill>
                <a:latin typeface="Times New Roman"/>
                <a:ea typeface="隶书"/>
              </a:rPr>
              <a:t>”</a:t>
            </a:r>
            <a:endParaRPr b="0" lang="en-US" sz="3600" spc="-1" strike="noStrike">
              <a:solidFill>
                <a:srgbClr val="000000"/>
              </a:solidFill>
              <a:latin typeface="Arial"/>
            </a:endParaRPr>
          </a:p>
        </p:txBody>
      </p:sp>
    </p:spTree>
  </p:cSld>
  <p:timing>
    <p:tnLst>
      <p:par>
        <p:cTn id="178" dur="indefinite" restart="never" nodeType="tmRoot">
          <p:childTnLst>
            <p:seq>
              <p:cTn id="179" dur="indefinite" nodeType="mainSeq">
                <p:childTnLst>
                  <p:par>
                    <p:cTn id="180" nodeType="clickEffect" fill="hold">
                      <p:stCondLst>
                        <p:cond delay="indefinite"/>
                      </p:stCondLst>
                      <p:childTnLst>
                        <p:par>
                          <p:cTn id="181" nodeType="withEffect" fill="hold">
                            <p:stCondLst>
                              <p:cond delay="0"/>
                            </p:stCondLst>
                            <p:childTnLst>
                              <p:par>
                                <p:cTn id="182" nodeType="clickEffect" fill="hold" presetClass="entr" presetID="2" presetSubtype="4">
                                  <p:stCondLst>
                                    <p:cond delay="0"/>
                                  </p:stCondLst>
                                  <p:childTnLst>
                                    <p:set>
                                      <p:cBhvr>
                                        <p:cTn id="183" dur="1" fill="hold">
                                          <p:stCondLst>
                                            <p:cond delay="0"/>
                                          </p:stCondLst>
                                        </p:cTn>
                                        <p:tgtEl>
                                          <p:spTgt spid="601"/>
                                        </p:tgtEl>
                                        <p:attrNameLst>
                                          <p:attrName>style.visibility</p:attrName>
                                        </p:attrNameLst>
                                      </p:cBhvr>
                                      <p:to>
                                        <p:strVal val="visible"/>
                                      </p:to>
                                    </p:set>
                                    <p:anim calcmode="lin" valueType="num">
                                      <p:cBhvr additive="base">
                                        <p:cTn id="184" dur="1000" fill="hold"/>
                                        <p:tgtEl>
                                          <p:spTgt spid="601"/>
                                        </p:tgtEl>
                                        <p:attrNameLst>
                                          <p:attrName>ppt_x</p:attrName>
                                        </p:attrNameLst>
                                      </p:cBhvr>
                                      <p:tavLst>
                                        <p:tav tm="0">
                                          <p:val>
                                            <p:strVal val="#ppt_x"/>
                                          </p:val>
                                        </p:tav>
                                        <p:tav tm="100000">
                                          <p:val>
                                            <p:strVal val="#ppt_x"/>
                                          </p:val>
                                        </p:tav>
                                      </p:tavLst>
                                    </p:anim>
                                    <p:anim calcmode="lin" valueType="num">
                                      <p:cBhvr additive="base">
                                        <p:cTn id="185" dur="1000" fill="hold"/>
                                        <p:tgtEl>
                                          <p:spTgt spid="601"/>
                                        </p:tgtEl>
                                        <p:attrNameLst>
                                          <p:attrName>ppt_y</p:attrName>
                                        </p:attrNameLst>
                                      </p:cBhvr>
                                      <p:tavLst>
                                        <p:tav tm="0">
                                          <p:val>
                                            <p:strVal val="1+#ppt_h/2"/>
                                          </p:val>
                                        </p:tav>
                                        <p:tav tm="100000">
                                          <p:val>
                                            <p:strVal val="#ppt_y"/>
                                          </p:val>
                                        </p:tav>
                                      </p:tavLst>
                                    </p:anim>
                                  </p:childTnLst>
                                </p:cTn>
                              </p:par>
                            </p:childTnLst>
                          </p:cTn>
                        </p:par>
                        <p:par>
                          <p:cTn id="186" nodeType="afterEffect" fill="hold">
                            <p:stCondLst>
                              <p:cond delay="1000"/>
                            </p:stCondLst>
                            <p:childTnLst>
                              <p:par>
                                <p:cTn id="187" nodeType="afterEffect" fill="hold" presetClass="entr" presetID="2" presetSubtype="4">
                                  <p:stCondLst>
                                    <p:cond delay="0"/>
                                  </p:stCondLst>
                                  <p:childTnLst>
                                    <p:set>
                                      <p:cBhvr>
                                        <p:cTn id="188" dur="1" fill="hold">
                                          <p:stCondLst>
                                            <p:cond delay="0"/>
                                          </p:stCondLst>
                                        </p:cTn>
                                        <p:tgtEl>
                                          <p:spTgt spid="603"/>
                                        </p:tgtEl>
                                        <p:attrNameLst>
                                          <p:attrName>style.visibility</p:attrName>
                                        </p:attrNameLst>
                                      </p:cBhvr>
                                      <p:to>
                                        <p:strVal val="visible"/>
                                      </p:to>
                                    </p:set>
                                    <p:anim calcmode="lin" valueType="num">
                                      <p:cBhvr additive="base">
                                        <p:cTn id="189" dur="1000" fill="hold"/>
                                        <p:tgtEl>
                                          <p:spTgt spid="603"/>
                                        </p:tgtEl>
                                        <p:attrNameLst>
                                          <p:attrName>ppt_x</p:attrName>
                                        </p:attrNameLst>
                                      </p:cBhvr>
                                      <p:tavLst>
                                        <p:tav tm="0">
                                          <p:val>
                                            <p:strVal val="#ppt_x"/>
                                          </p:val>
                                        </p:tav>
                                        <p:tav tm="100000">
                                          <p:val>
                                            <p:strVal val="#ppt_x"/>
                                          </p:val>
                                        </p:tav>
                                      </p:tavLst>
                                    </p:anim>
                                    <p:anim calcmode="lin" valueType="num">
                                      <p:cBhvr additive="base">
                                        <p:cTn id="190" dur="1000" fill="hold"/>
                                        <p:tgtEl>
                                          <p:spTgt spid="603"/>
                                        </p:tgtEl>
                                        <p:attrNameLst>
                                          <p:attrName>ppt_y</p:attrName>
                                        </p:attrNameLst>
                                      </p:cBhvr>
                                      <p:tavLst>
                                        <p:tav tm="0">
                                          <p:val>
                                            <p:strVal val="1+#ppt_h/2"/>
                                          </p:val>
                                        </p:tav>
                                        <p:tav tm="100000">
                                          <p:val>
                                            <p:strVal val="#ppt_y"/>
                                          </p:val>
                                        </p:tav>
                                      </p:tavLst>
                                    </p:anim>
                                  </p:childTnLst>
                                </p:cTn>
                              </p:par>
                            </p:childTnLst>
                          </p:cTn>
                        </p:par>
                        <p:par>
                          <p:cTn id="191" nodeType="afterEffect" fill="hold">
                            <p:stCondLst>
                              <p:cond delay="2000"/>
                            </p:stCondLst>
                            <p:childTnLst>
                              <p:par>
                                <p:cTn id="192" nodeType="afterEffect" fill="hold" presetClass="entr" presetID="2" presetSubtype="4">
                                  <p:stCondLst>
                                    <p:cond delay="0"/>
                                  </p:stCondLst>
                                  <p:childTnLst>
                                    <p:set>
                                      <p:cBhvr>
                                        <p:cTn id="193" dur="1" fill="hold">
                                          <p:stCondLst>
                                            <p:cond delay="0"/>
                                          </p:stCondLst>
                                        </p:cTn>
                                        <p:tgtEl>
                                          <p:spTgt spid="602"/>
                                        </p:tgtEl>
                                        <p:attrNameLst>
                                          <p:attrName>style.visibility</p:attrName>
                                        </p:attrNameLst>
                                      </p:cBhvr>
                                      <p:to>
                                        <p:strVal val="visible"/>
                                      </p:to>
                                    </p:set>
                                    <p:anim calcmode="lin" valueType="num">
                                      <p:cBhvr additive="base">
                                        <p:cTn id="194" dur="1000" fill="hold"/>
                                        <p:tgtEl>
                                          <p:spTgt spid="602"/>
                                        </p:tgtEl>
                                        <p:attrNameLst>
                                          <p:attrName>ppt_x</p:attrName>
                                        </p:attrNameLst>
                                      </p:cBhvr>
                                      <p:tavLst>
                                        <p:tav tm="0">
                                          <p:val>
                                            <p:strVal val="#ppt_x"/>
                                          </p:val>
                                        </p:tav>
                                        <p:tav tm="100000">
                                          <p:val>
                                            <p:strVal val="#ppt_x"/>
                                          </p:val>
                                        </p:tav>
                                      </p:tavLst>
                                    </p:anim>
                                    <p:anim calcmode="lin" valueType="num">
                                      <p:cBhvr additive="base">
                                        <p:cTn id="195" dur="1000" fill="hold"/>
                                        <p:tgtEl>
                                          <p:spTgt spid="6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4" name="PlaceHolder 1"/>
          <p:cNvSpPr>
            <a:spLocks noGrp="1"/>
          </p:cNvSpPr>
          <p:nvPr>
            <p:ph type="title"/>
          </p:nvPr>
        </p:nvSpPr>
        <p:spPr>
          <a:xfrm>
            <a:off x="228600" y="533160"/>
            <a:ext cx="8540640" cy="114300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华文新魏"/>
                <a:ea typeface="华文新魏"/>
              </a:rPr>
              <a:t>范围</a:t>
            </a:r>
            <a:endParaRPr b="0" lang="en-US" sz="4000" spc="-1" strike="noStrike">
              <a:solidFill>
                <a:srgbClr val="000000"/>
              </a:solidFill>
              <a:latin typeface="Arial"/>
            </a:endParaRPr>
          </a:p>
        </p:txBody>
      </p:sp>
      <p:sp>
        <p:nvSpPr>
          <p:cNvPr id="605" name="PlaceHolder 2"/>
          <p:cNvSpPr>
            <a:spLocks noGrp="1"/>
          </p:cNvSpPr>
          <p:nvPr>
            <p:ph/>
          </p:nvPr>
        </p:nvSpPr>
        <p:spPr>
          <a:xfrm>
            <a:off x="604800" y="2057400"/>
            <a:ext cx="7988400" cy="3733920"/>
          </a:xfrm>
          <a:prstGeom prst="rect">
            <a:avLst/>
          </a:prstGeom>
          <a:noFill/>
          <a:ln w="0">
            <a:noFill/>
          </a:ln>
        </p:spPr>
        <p:txBody>
          <a:bodyPr anchor="t">
            <a:normAutofit/>
          </a:bodyPr>
          <a:p>
            <a:pPr marL="343080" indent="-343080">
              <a:lnSpc>
                <a:spcPct val="100000"/>
              </a:lnSpc>
              <a:spcBef>
                <a:spcPts val="1049"/>
              </a:spcBef>
              <a:spcAft>
                <a:spcPts val="1049"/>
              </a:spcAft>
              <a:buSzPct val="100000"/>
              <a:buBlip>
                <a:blip r:embed="rId1"/>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66"/>
                </a:solidFill>
                <a:latin typeface="隶书"/>
                <a:ea typeface="隶书"/>
              </a:rPr>
              <a:t>既可以是局部性的，也可以是全身性的</a:t>
            </a:r>
            <a:endParaRPr b="0" lang="en-US" sz="2800" spc="-1" strike="noStrike">
              <a:solidFill>
                <a:srgbClr val="000000"/>
              </a:solidFill>
              <a:latin typeface="Arial"/>
            </a:endParaRPr>
          </a:p>
          <a:p>
            <a:pPr marL="343080" indent="-343080">
              <a:lnSpc>
                <a:spcPct val="100000"/>
              </a:lnSpc>
              <a:spcBef>
                <a:spcPts val="1049"/>
              </a:spcBef>
              <a:spcAft>
                <a:spcPts val="1049"/>
              </a:spcAft>
              <a:buSzPct val="100000"/>
              <a:buBlip>
                <a:blip r:embed="rId2"/>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66"/>
                </a:solidFill>
                <a:latin typeface="隶书"/>
                <a:ea typeface="隶书"/>
              </a:rPr>
              <a:t>既可能是躯体的某一部位，也可以是躯体的多个部位</a:t>
            </a:r>
            <a:endParaRPr b="0" lang="en-US" sz="2800" spc="-1" strike="noStrike">
              <a:solidFill>
                <a:srgbClr val="000000"/>
              </a:solidFill>
              <a:latin typeface="Arial"/>
            </a:endParaRPr>
          </a:p>
          <a:p>
            <a:pPr marL="343080" indent="-343080">
              <a:lnSpc>
                <a:spcPct val="100000"/>
              </a:lnSpc>
              <a:spcBef>
                <a:spcPts val="1049"/>
              </a:spcBef>
              <a:spcAft>
                <a:spcPts val="1049"/>
              </a:spcAft>
              <a:buSzPct val="100000"/>
              <a:buBlip>
                <a:blip r:embed="rId3"/>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66"/>
                </a:solidFill>
                <a:latin typeface="隶书"/>
                <a:ea typeface="隶书"/>
              </a:rPr>
              <a:t>既可以表现为体表，也可以出现在内脏</a:t>
            </a:r>
            <a:endParaRPr b="0" lang="en-US" sz="2800" spc="-1" strike="noStrike">
              <a:solidFill>
                <a:srgbClr val="000000"/>
              </a:solidFill>
              <a:latin typeface="Arial"/>
            </a:endParaRPr>
          </a:p>
          <a:p>
            <a:pPr marL="343080" indent="-343080">
              <a:lnSpc>
                <a:spcPct val="100000"/>
              </a:lnSpc>
              <a:spcBef>
                <a:spcPts val="1049"/>
              </a:spcBef>
              <a:spcAft>
                <a:spcPts val="1049"/>
              </a:spcAft>
              <a:buSzPct val="100000"/>
              <a:buBlip>
                <a:blip r:embed="rId4"/>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66"/>
                </a:solidFill>
                <a:latin typeface="隶书"/>
                <a:ea typeface="隶书"/>
              </a:rPr>
              <a:t>疼痛既是许多痛证的统称，又是许多疾病的一个主要症状</a:t>
            </a:r>
            <a:endParaRPr b="0" lang="en-US" sz="2800" spc="-1" strike="noStrike">
              <a:solidFill>
                <a:srgbClr val="000000"/>
              </a:solidFill>
              <a:latin typeface="Arial"/>
            </a:endParaRPr>
          </a:p>
        </p:txBody>
      </p:sp>
    </p:spTree>
  </p:cSld>
  <p:timing>
    <p:tnLst>
      <p:par>
        <p:cTn id="196" dur="indefinite" restart="never" nodeType="tmRoot">
          <p:childTnLst>
            <p:seq>
              <p:cTn id="197" dur="indefinite" nodeType="mainSeq">
                <p:childTnLst>
                  <p:par>
                    <p:cTn id="198" nodeType="clickEffect" fill="hold">
                      <p:stCondLst>
                        <p:cond delay="0"/>
                      </p:stCondLst>
                      <p:childTnLst>
                        <p:par>
                          <p:cTn id="199" nodeType="withEffect" fill="hold">
                            <p:stCondLst>
                              <p:cond delay="0"/>
                            </p:stCondLst>
                            <p:childTnLst>
                              <p:par>
                                <p:cTn id="200" nodeType="afterEffect" fill="hold" presetClass="entr" presetID="2" presetSubtype="8">
                                  <p:stCondLst>
                                    <p:cond delay="0"/>
                                  </p:stCondLst>
                                  <p:childTnLst>
                                    <p:set>
                                      <p:cBhvr>
                                        <p:cTn id="201" dur="1" fill="hold">
                                          <p:stCondLst>
                                            <p:cond delay="0"/>
                                          </p:stCondLst>
                                        </p:cTn>
                                        <p:tgtEl>
                                          <p:spTgt spid="605">
                                            <p:txEl>
                                              <p:pRg st="0" end="0"/>
                                            </p:txEl>
                                          </p:spTgt>
                                        </p:tgtEl>
                                        <p:attrNameLst>
                                          <p:attrName>style.visibility</p:attrName>
                                        </p:attrNameLst>
                                      </p:cBhvr>
                                      <p:to>
                                        <p:strVal val="visible"/>
                                      </p:to>
                                    </p:set>
                                    <p:anim calcmode="lin" valueType="num">
                                      <p:cBhvr additive="base">
                                        <p:cTn id="202" dur="1000" fill="hold"/>
                                        <p:tgtEl>
                                          <p:spTgt spid="605">
                                            <p:txEl>
                                              <p:pRg st="0" end="0"/>
                                            </p:txEl>
                                          </p:spTgt>
                                        </p:tgtEl>
                                        <p:attrNameLst>
                                          <p:attrName>ppt_x</p:attrName>
                                        </p:attrNameLst>
                                      </p:cBhvr>
                                      <p:tavLst>
                                        <p:tav tm="0">
                                          <p:val>
                                            <p:strVal val="0-#ppt_w/2"/>
                                          </p:val>
                                        </p:tav>
                                        <p:tav tm="100000">
                                          <p:val>
                                            <p:strVal val="#ppt_x"/>
                                          </p:val>
                                        </p:tav>
                                      </p:tavLst>
                                    </p:anim>
                                    <p:anim calcmode="lin" valueType="num">
                                      <p:cBhvr additive="base">
                                        <p:cTn id="203" dur="1000" fill="hold"/>
                                        <p:tgtEl>
                                          <p:spTgt spid="605">
                                            <p:txEl>
                                              <p:pRg st="0" end="0"/>
                                            </p:txEl>
                                          </p:spTgt>
                                        </p:tgtEl>
                                        <p:attrNameLst>
                                          <p:attrName>ppt_y</p:attrName>
                                        </p:attrNameLst>
                                      </p:cBhvr>
                                      <p:tavLst>
                                        <p:tav tm="0">
                                          <p:val>
                                            <p:strVal val="#ppt_y"/>
                                          </p:val>
                                        </p:tav>
                                        <p:tav tm="100000">
                                          <p:val>
                                            <p:strVal val="#ppt_y"/>
                                          </p:val>
                                        </p:tav>
                                      </p:tavLst>
                                    </p:anim>
                                  </p:childTnLst>
                                </p:cTn>
                              </p:par>
                            </p:childTnLst>
                          </p:cTn>
                        </p:par>
                        <p:par>
                          <p:cTn id="204" nodeType="afterEffect" fill="hold">
                            <p:stCondLst>
                              <p:cond delay="1000"/>
                            </p:stCondLst>
                            <p:childTnLst>
                              <p:par>
                                <p:cTn id="205" nodeType="afterEffect" fill="hold" presetClass="entr" presetID="2" presetSubtype="8">
                                  <p:stCondLst>
                                    <p:cond delay="0"/>
                                  </p:stCondLst>
                                  <p:childTnLst>
                                    <p:set>
                                      <p:cBhvr>
                                        <p:cTn id="206" dur="1" fill="hold">
                                          <p:stCondLst>
                                            <p:cond delay="0"/>
                                          </p:stCondLst>
                                        </p:cTn>
                                        <p:tgtEl>
                                          <p:spTgt spid="605">
                                            <p:txEl>
                                              <p:pRg st="1" end="1"/>
                                            </p:txEl>
                                          </p:spTgt>
                                        </p:tgtEl>
                                        <p:attrNameLst>
                                          <p:attrName>style.visibility</p:attrName>
                                        </p:attrNameLst>
                                      </p:cBhvr>
                                      <p:to>
                                        <p:strVal val="visible"/>
                                      </p:to>
                                    </p:set>
                                    <p:anim calcmode="lin" valueType="num">
                                      <p:cBhvr additive="base">
                                        <p:cTn id="207" dur="1000" fill="hold"/>
                                        <p:tgtEl>
                                          <p:spTgt spid="605">
                                            <p:txEl>
                                              <p:pRg st="1" end="1"/>
                                            </p:txEl>
                                          </p:spTgt>
                                        </p:tgtEl>
                                        <p:attrNameLst>
                                          <p:attrName>ppt_x</p:attrName>
                                        </p:attrNameLst>
                                      </p:cBhvr>
                                      <p:tavLst>
                                        <p:tav tm="0">
                                          <p:val>
                                            <p:strVal val="0-#ppt_w/2"/>
                                          </p:val>
                                        </p:tav>
                                        <p:tav tm="100000">
                                          <p:val>
                                            <p:strVal val="#ppt_x"/>
                                          </p:val>
                                        </p:tav>
                                      </p:tavLst>
                                    </p:anim>
                                    <p:anim calcmode="lin" valueType="num">
                                      <p:cBhvr additive="base">
                                        <p:cTn id="208" dur="1000" fill="hold"/>
                                        <p:tgtEl>
                                          <p:spTgt spid="605">
                                            <p:txEl>
                                              <p:pRg st="1" end="1"/>
                                            </p:txEl>
                                          </p:spTgt>
                                        </p:tgtEl>
                                        <p:attrNameLst>
                                          <p:attrName>ppt_y</p:attrName>
                                        </p:attrNameLst>
                                      </p:cBhvr>
                                      <p:tavLst>
                                        <p:tav tm="0">
                                          <p:val>
                                            <p:strVal val="#ppt_y"/>
                                          </p:val>
                                        </p:tav>
                                        <p:tav tm="100000">
                                          <p:val>
                                            <p:strVal val="#ppt_y"/>
                                          </p:val>
                                        </p:tav>
                                      </p:tavLst>
                                    </p:anim>
                                  </p:childTnLst>
                                </p:cTn>
                              </p:par>
                            </p:childTnLst>
                          </p:cTn>
                        </p:par>
                        <p:par>
                          <p:cTn id="209" nodeType="afterEffect" fill="hold">
                            <p:stCondLst>
                              <p:cond delay="2000"/>
                            </p:stCondLst>
                            <p:childTnLst>
                              <p:par>
                                <p:cTn id="210" nodeType="afterEffect" fill="hold" presetClass="entr" presetID="2" presetSubtype="4">
                                  <p:stCondLst>
                                    <p:cond delay="0"/>
                                  </p:stCondLst>
                                  <p:childTnLst>
                                    <p:set>
                                      <p:cBhvr>
                                        <p:cTn id="211" dur="1" fill="hold">
                                          <p:stCondLst>
                                            <p:cond delay="0"/>
                                          </p:stCondLst>
                                        </p:cTn>
                                        <p:tgtEl>
                                          <p:spTgt spid="605">
                                            <p:txEl>
                                              <p:pRg st="2" end="2"/>
                                            </p:txEl>
                                          </p:spTgt>
                                        </p:tgtEl>
                                        <p:attrNameLst>
                                          <p:attrName>style.visibility</p:attrName>
                                        </p:attrNameLst>
                                      </p:cBhvr>
                                      <p:to>
                                        <p:strVal val="visible"/>
                                      </p:to>
                                    </p:set>
                                    <p:anim calcmode="lin" valueType="num">
                                      <p:cBhvr additive="base">
                                        <p:cTn id="212" dur="1000" fill="hold"/>
                                        <p:tgtEl>
                                          <p:spTgt spid="605">
                                            <p:txEl>
                                              <p:pRg st="2" end="2"/>
                                            </p:txEl>
                                          </p:spTgt>
                                        </p:tgtEl>
                                        <p:attrNameLst>
                                          <p:attrName>ppt_x</p:attrName>
                                        </p:attrNameLst>
                                      </p:cBhvr>
                                      <p:tavLst>
                                        <p:tav tm="0">
                                          <p:val>
                                            <p:strVal val="#ppt_x"/>
                                          </p:val>
                                        </p:tav>
                                        <p:tav tm="100000">
                                          <p:val>
                                            <p:strVal val="#ppt_x"/>
                                          </p:val>
                                        </p:tav>
                                      </p:tavLst>
                                    </p:anim>
                                    <p:anim calcmode="lin" valueType="num">
                                      <p:cBhvr additive="base">
                                        <p:cTn id="213" dur="1000" fill="hold"/>
                                        <p:tgtEl>
                                          <p:spTgt spid="605">
                                            <p:txEl>
                                              <p:pRg st="2" end="2"/>
                                            </p:txEl>
                                          </p:spTgt>
                                        </p:tgtEl>
                                        <p:attrNameLst>
                                          <p:attrName>ppt_y</p:attrName>
                                        </p:attrNameLst>
                                      </p:cBhvr>
                                      <p:tavLst>
                                        <p:tav tm="0">
                                          <p:val>
                                            <p:strVal val="1+#ppt_h/2"/>
                                          </p:val>
                                        </p:tav>
                                        <p:tav tm="100000">
                                          <p:val>
                                            <p:strVal val="#ppt_y"/>
                                          </p:val>
                                        </p:tav>
                                      </p:tavLst>
                                    </p:anim>
                                  </p:childTnLst>
                                </p:cTn>
                              </p:par>
                            </p:childTnLst>
                          </p:cTn>
                        </p:par>
                        <p:par>
                          <p:cTn id="214" nodeType="afterEffect" fill="hold">
                            <p:stCondLst>
                              <p:cond delay="3000"/>
                            </p:stCondLst>
                            <p:childTnLst>
                              <p:par>
                                <p:cTn id="215" nodeType="afterEffect" fill="hold" presetClass="entr" presetID="2" presetSubtype="4">
                                  <p:stCondLst>
                                    <p:cond delay="0"/>
                                  </p:stCondLst>
                                  <p:childTnLst>
                                    <p:set>
                                      <p:cBhvr>
                                        <p:cTn id="216" dur="1" fill="hold">
                                          <p:stCondLst>
                                            <p:cond delay="0"/>
                                          </p:stCondLst>
                                        </p:cTn>
                                        <p:tgtEl>
                                          <p:spTgt spid="605">
                                            <p:txEl>
                                              <p:pRg st="3" end="3"/>
                                            </p:txEl>
                                          </p:spTgt>
                                        </p:tgtEl>
                                        <p:attrNameLst>
                                          <p:attrName>style.visibility</p:attrName>
                                        </p:attrNameLst>
                                      </p:cBhvr>
                                      <p:to>
                                        <p:strVal val="visible"/>
                                      </p:to>
                                    </p:set>
                                    <p:anim calcmode="lin" valueType="num">
                                      <p:cBhvr additive="base">
                                        <p:cTn id="217" dur="1000" fill="hold"/>
                                        <p:tgtEl>
                                          <p:spTgt spid="605">
                                            <p:txEl>
                                              <p:pRg st="3" end="3"/>
                                            </p:txEl>
                                          </p:spTgt>
                                        </p:tgtEl>
                                        <p:attrNameLst>
                                          <p:attrName>ppt_x</p:attrName>
                                        </p:attrNameLst>
                                      </p:cBhvr>
                                      <p:tavLst>
                                        <p:tav tm="0">
                                          <p:val>
                                            <p:strVal val="#ppt_x"/>
                                          </p:val>
                                        </p:tav>
                                        <p:tav tm="100000">
                                          <p:val>
                                            <p:strVal val="#ppt_x"/>
                                          </p:val>
                                        </p:tav>
                                      </p:tavLst>
                                    </p:anim>
                                    <p:anim calcmode="lin" valueType="num">
                                      <p:cBhvr additive="base">
                                        <p:cTn id="218" dur="1000" fill="hold"/>
                                        <p:tgtEl>
                                          <p:spTgt spid="60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6" name="PlaceHolder 1"/>
          <p:cNvSpPr>
            <a:spLocks noGrp="1"/>
          </p:cNvSpPr>
          <p:nvPr>
            <p:ph type="title"/>
          </p:nvPr>
        </p:nvSpPr>
        <p:spPr>
          <a:xfrm>
            <a:off x="228600" y="380520"/>
            <a:ext cx="8540640" cy="114300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000000"/>
                </a:solidFill>
                <a:latin typeface="华文新魏"/>
                <a:ea typeface="华文新魏"/>
              </a:rPr>
              <a:t>分类</a:t>
            </a:r>
            <a:endParaRPr b="0" lang="en-US" sz="4000" spc="-1" strike="noStrike">
              <a:solidFill>
                <a:srgbClr val="000000"/>
              </a:solidFill>
              <a:latin typeface="Arial"/>
            </a:endParaRPr>
          </a:p>
        </p:txBody>
      </p:sp>
      <p:sp>
        <p:nvSpPr>
          <p:cNvPr id="607" name="PlaceHolder 2"/>
          <p:cNvSpPr>
            <a:spLocks noGrp="1"/>
          </p:cNvSpPr>
          <p:nvPr>
            <p:ph/>
          </p:nvPr>
        </p:nvSpPr>
        <p:spPr>
          <a:xfrm>
            <a:off x="2042640" y="4770360"/>
            <a:ext cx="5303880" cy="419040"/>
          </a:xfrm>
          <a:prstGeom prst="rect">
            <a:avLst/>
          </a:prstGeom>
          <a:noFill/>
          <a:ln w="0">
            <a:noFill/>
          </a:ln>
        </p:spPr>
        <p:txBody>
          <a:bodyPr anchor="t">
            <a:normAutofit fontScale="65000"/>
          </a:bodyPr>
          <a:p>
            <a:pPr>
              <a:lnSpc>
                <a:spcPct val="9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66"/>
                </a:solidFill>
                <a:latin typeface="Arial"/>
                <a:ea typeface="隶书"/>
              </a:rPr>
              <a:t>痹痛、癌痛、淋痛、疝痛、齿痛</a:t>
            </a:r>
            <a:endParaRPr b="0" lang="en-US" sz="3600" spc="-1" strike="noStrike">
              <a:solidFill>
                <a:srgbClr val="000000"/>
              </a:solidFill>
              <a:latin typeface="Arial"/>
            </a:endParaRPr>
          </a:p>
          <a:p>
            <a:pPr>
              <a:lnSpc>
                <a:spcPct val="9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600" spc="-1" strike="noStrike">
              <a:solidFill>
                <a:srgbClr val="000000"/>
              </a:solidFill>
              <a:latin typeface="Arial"/>
            </a:endParaRPr>
          </a:p>
        </p:txBody>
      </p:sp>
      <p:sp>
        <p:nvSpPr>
          <p:cNvPr id="608" name="圆角矩形 515075"/>
          <p:cNvSpPr/>
          <p:nvPr/>
        </p:nvSpPr>
        <p:spPr>
          <a:xfrm>
            <a:off x="468360" y="1844640"/>
            <a:ext cx="1295280" cy="647640"/>
          </a:xfrm>
          <a:custGeom>
            <a:avLst/>
            <a:gdLst/>
            <a:ahLst/>
            <a:rect l="l" t="t" r="r" b="b"/>
            <a:pathLst>
              <a:path w="43188" h="21600">
                <a:moveTo>
                  <a:pt x="1636" y="0"/>
                </a:moveTo>
                <a:arcTo wR="1636" hR="1636" stAng="16200000" swAng="-5400000"/>
                <a:lnTo>
                  <a:pt x="0" y="19964"/>
                </a:lnTo>
                <a:arcTo wR="1636" hR="1636" stAng="10800000" swAng="-5400000"/>
                <a:lnTo>
                  <a:pt x="41552" y="21600"/>
                </a:lnTo>
                <a:arcTo wR="19952" hR="1636" stAng="5400000" swAng="5400000"/>
                <a:lnTo>
                  <a:pt x="21600" y="1636"/>
                </a:lnTo>
                <a:arcTo wR="19952" hR="1636" stAng="10800000" swAng="5400000"/>
                <a:close/>
              </a:path>
            </a:pathLst>
          </a:custGeom>
          <a:gradFill rotWithShape="0">
            <a:gsLst>
              <a:gs pos="0">
                <a:srgbClr val="9999ff"/>
              </a:gs>
              <a:gs pos="50000">
                <a:srgbClr val="b5b5ff"/>
              </a:gs>
              <a:gs pos="100000">
                <a:srgbClr val="9999ff"/>
              </a:gs>
            </a:gsLst>
            <a:lin ang="2700000"/>
          </a:gradFill>
          <a:ln w="9360">
            <a:solidFill>
              <a:srgbClr val="000000"/>
            </a:solidFill>
            <a:miter/>
          </a:ln>
        </p:spPr>
        <p:style>
          <a:lnRef idx="0"/>
          <a:fillRef idx="0"/>
          <a:effectRef idx="0"/>
          <a:fontRef idx="minor"/>
        </p:style>
        <p:txBody>
          <a:bodyPr wrap="none" lIns="90000" rIns="90000" tIns="46800" bIns="46800" anchor="ctr">
            <a:noAutofit/>
          </a:bodyPr>
          <a:p>
            <a:pPr algn="ct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Arial"/>
                <a:ea typeface="隶书"/>
              </a:rPr>
              <a:t>部位</a:t>
            </a:r>
            <a:endParaRPr b="0" lang="en-US" sz="3600" spc="-1" strike="noStrike">
              <a:solidFill>
                <a:srgbClr val="000000"/>
              </a:solidFill>
              <a:latin typeface="Arial"/>
            </a:endParaRPr>
          </a:p>
        </p:txBody>
      </p:sp>
      <p:sp>
        <p:nvSpPr>
          <p:cNvPr id="609" name="矩形 515076"/>
          <p:cNvSpPr/>
          <p:nvPr/>
        </p:nvSpPr>
        <p:spPr>
          <a:xfrm>
            <a:off x="2057400" y="1557360"/>
            <a:ext cx="6927480" cy="1036080"/>
          </a:xfrm>
          <a:prstGeom prst="rect">
            <a:avLst/>
          </a:prstGeom>
          <a:noFill/>
          <a:ln w="0">
            <a:noFill/>
          </a:ln>
        </p:spPr>
        <p:style>
          <a:lnRef idx="0"/>
          <a:fillRef idx="0"/>
          <a:effectRef idx="0"/>
          <a:fontRef idx="minor"/>
        </p:style>
        <p:txBody>
          <a:bodyPr wrap="none" lIns="90000" rIns="90000" tIns="46800" bIns="46800" anchor="t">
            <a:spAutoFit/>
          </a:bodyPr>
          <a:p>
            <a:pPr>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66"/>
                </a:solidFill>
                <a:latin typeface="Arial"/>
                <a:ea typeface="隶书"/>
              </a:rPr>
              <a:t>头痛、腰痛、胸痛、关节痛、胃痛、腹痛、</a:t>
            </a:r>
            <a:endParaRPr b="0" lang="en-US" sz="2800" spc="-1" strike="noStrike">
              <a:solidFill>
                <a:srgbClr val="000000"/>
              </a:solidFill>
              <a:latin typeface="Arial"/>
            </a:endParaRPr>
          </a:p>
          <a:p>
            <a:pPr>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66"/>
                </a:solidFill>
                <a:latin typeface="Arial"/>
                <a:ea typeface="隶书"/>
              </a:rPr>
              <a:t>背痛、咽喉痛、眼痛、牙痛</a:t>
            </a:r>
            <a:endParaRPr b="0" lang="en-US" sz="2800" spc="-1" strike="noStrike">
              <a:solidFill>
                <a:srgbClr val="000000"/>
              </a:solidFill>
              <a:latin typeface="Arial"/>
            </a:endParaRPr>
          </a:p>
        </p:txBody>
      </p:sp>
      <p:sp>
        <p:nvSpPr>
          <p:cNvPr id="610" name="圆角矩形 515077"/>
          <p:cNvSpPr/>
          <p:nvPr/>
        </p:nvSpPr>
        <p:spPr>
          <a:xfrm>
            <a:off x="395280" y="3284640"/>
            <a:ext cx="1295280" cy="720720"/>
          </a:xfrm>
          <a:custGeom>
            <a:avLst/>
            <a:gdLst/>
            <a:ahLst/>
            <a:rect l="l" t="t" r="r" b="b"/>
            <a:pathLst>
              <a:path w="38811" h="21600">
                <a:moveTo>
                  <a:pt x="1636" y="0"/>
                </a:moveTo>
                <a:arcTo wR="1636" hR="1636" stAng="16200000" swAng="-5400000"/>
                <a:lnTo>
                  <a:pt x="0" y="19964"/>
                </a:lnTo>
                <a:arcTo wR="1636" hR="1636" stAng="10800000" swAng="-5400000"/>
                <a:lnTo>
                  <a:pt x="37175" y="21600"/>
                </a:lnTo>
                <a:arcTo wR="15575" hR="1636" stAng="5400000" swAng="5400000"/>
                <a:lnTo>
                  <a:pt x="21600" y="1636"/>
                </a:lnTo>
                <a:arcTo wR="15575" hR="1636" stAng="10800000" swAng="5400000"/>
                <a:close/>
              </a:path>
            </a:pathLst>
          </a:custGeom>
          <a:gradFill rotWithShape="0">
            <a:gsLst>
              <a:gs pos="0">
                <a:srgbClr val="9999ff"/>
              </a:gs>
              <a:gs pos="50000">
                <a:srgbClr val="b5b5ff"/>
              </a:gs>
              <a:gs pos="100000">
                <a:srgbClr val="9999ff"/>
              </a:gs>
            </a:gsLst>
            <a:lin ang="2700000"/>
          </a:gradFill>
          <a:ln w="9360">
            <a:solidFill>
              <a:srgbClr val="000000"/>
            </a:solidFill>
            <a:miter/>
          </a:ln>
        </p:spPr>
        <p:style>
          <a:lnRef idx="0"/>
          <a:fillRef idx="0"/>
          <a:effectRef idx="0"/>
          <a:fontRef idx="minor"/>
        </p:style>
        <p:txBody>
          <a:bodyPr wrap="none" lIns="90000" rIns="90000" tIns="46800" bIns="46800" anchor="ctr">
            <a:noAutofit/>
          </a:bodyPr>
          <a:p>
            <a:pPr algn="ct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Arial"/>
                <a:ea typeface="隶书"/>
              </a:rPr>
              <a:t>性质</a:t>
            </a:r>
            <a:endParaRPr b="0" lang="en-US" sz="3600" spc="-1" strike="noStrike">
              <a:solidFill>
                <a:srgbClr val="000000"/>
              </a:solidFill>
              <a:latin typeface="Arial"/>
            </a:endParaRPr>
          </a:p>
        </p:txBody>
      </p:sp>
      <p:sp>
        <p:nvSpPr>
          <p:cNvPr id="611" name="圆角矩形 515078"/>
          <p:cNvSpPr/>
          <p:nvPr/>
        </p:nvSpPr>
        <p:spPr>
          <a:xfrm>
            <a:off x="324000" y="5157720"/>
            <a:ext cx="1295280" cy="720720"/>
          </a:xfrm>
          <a:custGeom>
            <a:avLst/>
            <a:gdLst/>
            <a:ahLst/>
            <a:rect l="l" t="t" r="r" b="b"/>
            <a:pathLst>
              <a:path w="38811" h="21600">
                <a:moveTo>
                  <a:pt x="1636" y="0"/>
                </a:moveTo>
                <a:arcTo wR="1636" hR="1636" stAng="16200000" swAng="-5400000"/>
                <a:lnTo>
                  <a:pt x="0" y="19964"/>
                </a:lnTo>
                <a:arcTo wR="1636" hR="1636" stAng="10800000" swAng="-5400000"/>
                <a:lnTo>
                  <a:pt x="37175" y="21600"/>
                </a:lnTo>
                <a:arcTo wR="15575" hR="1636" stAng="5400000" swAng="5400000"/>
                <a:lnTo>
                  <a:pt x="21600" y="1636"/>
                </a:lnTo>
                <a:arcTo wR="15575" hR="1636" stAng="10800000" swAng="5400000"/>
                <a:close/>
              </a:path>
            </a:pathLst>
          </a:custGeom>
          <a:gradFill rotWithShape="0">
            <a:gsLst>
              <a:gs pos="0">
                <a:srgbClr val="9999ff"/>
              </a:gs>
              <a:gs pos="50000">
                <a:srgbClr val="b5b5ff"/>
              </a:gs>
              <a:gs pos="100000">
                <a:srgbClr val="9999ff"/>
              </a:gs>
            </a:gsLst>
            <a:lin ang="2700000"/>
          </a:gradFill>
          <a:ln w="9360">
            <a:solidFill>
              <a:srgbClr val="000000"/>
            </a:solidFill>
            <a:miter/>
          </a:ln>
        </p:spPr>
        <p:style>
          <a:lnRef idx="0"/>
          <a:fillRef idx="0"/>
          <a:effectRef idx="0"/>
          <a:fontRef idx="minor"/>
        </p:style>
        <p:txBody>
          <a:bodyPr wrap="none" lIns="90000" rIns="90000" tIns="46800" bIns="46800" anchor="ctr">
            <a:noAutofit/>
          </a:bodyPr>
          <a:p>
            <a:pPr algn="ct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Arial"/>
                <a:ea typeface="隶书"/>
              </a:rPr>
              <a:t>病证</a:t>
            </a:r>
            <a:endParaRPr b="0" lang="en-US" sz="3600" spc="-1" strike="noStrike">
              <a:solidFill>
                <a:srgbClr val="000000"/>
              </a:solidFill>
              <a:latin typeface="Arial"/>
            </a:endParaRPr>
          </a:p>
        </p:txBody>
      </p:sp>
      <p:sp>
        <p:nvSpPr>
          <p:cNvPr id="612" name="矩形 515079"/>
          <p:cNvSpPr/>
          <p:nvPr/>
        </p:nvSpPr>
        <p:spPr>
          <a:xfrm>
            <a:off x="1985760" y="2924280"/>
            <a:ext cx="6572520" cy="1551600"/>
          </a:xfrm>
          <a:prstGeom prst="rect">
            <a:avLst/>
          </a:prstGeom>
          <a:noFill/>
          <a:ln w="0">
            <a:noFill/>
          </a:ln>
        </p:spPr>
        <p:style>
          <a:lnRef idx="0"/>
          <a:fillRef idx="0"/>
          <a:effectRef idx="0"/>
          <a:fontRef idx="minor"/>
        </p:style>
        <p:txBody>
          <a:bodyPr wrap="none" lIns="90000" rIns="90000" tIns="46800" bIns="46800" anchor="t">
            <a:spAutoFit/>
          </a:bodyPr>
          <a:p>
            <a:pPr>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66"/>
                </a:solidFill>
                <a:latin typeface="Arial"/>
                <a:ea typeface="隶书"/>
              </a:rPr>
              <a:t>刺痛、紧痛、胀痛、钝痛、压痛、裹痛、</a:t>
            </a:r>
            <a:endParaRPr b="0" lang="en-US" sz="2800" spc="-1" strike="noStrike">
              <a:solidFill>
                <a:srgbClr val="000000"/>
              </a:solidFill>
              <a:latin typeface="Arial"/>
            </a:endParaRPr>
          </a:p>
          <a:p>
            <a:pPr>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66"/>
                </a:solidFill>
                <a:latin typeface="Arial"/>
                <a:ea typeface="隶书"/>
              </a:rPr>
              <a:t>肿痛、隐痛、空痛、灼痛、麻痛、冷痛、</a:t>
            </a:r>
            <a:endParaRPr b="0" lang="en-US" sz="2800" spc="-1" strike="noStrike">
              <a:solidFill>
                <a:srgbClr val="000000"/>
              </a:solidFill>
              <a:latin typeface="Arial"/>
            </a:endParaRPr>
          </a:p>
          <a:p>
            <a:pPr>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66"/>
                </a:solidFill>
                <a:latin typeface="Arial"/>
                <a:ea typeface="隶书"/>
              </a:rPr>
              <a:t>闷痛、绞痛</a:t>
            </a:r>
            <a:endParaRPr b="0" lang="en-US" sz="2800" spc="-1" strike="noStrike">
              <a:solidFill>
                <a:srgbClr val="000000"/>
              </a:solidFill>
              <a:latin typeface="Arial"/>
            </a:endParaRPr>
          </a:p>
        </p:txBody>
      </p:sp>
    </p:spTree>
  </p:cSld>
  <p:timing>
    <p:tnLst>
      <p:par>
        <p:cTn id="219" dur="indefinite" restart="never" nodeType="tmRoot">
          <p:childTnLst>
            <p:seq>
              <p:cTn id="220" dur="indefinite" nodeType="mainSeq">
                <p:childTnLst>
                  <p:par>
                    <p:cTn id="221" nodeType="clickEffect" fill="hold">
                      <p:stCondLst>
                        <p:cond delay="indefinite"/>
                      </p:stCondLst>
                      <p:childTnLst>
                        <p:par>
                          <p:cTn id="222" nodeType="withEffect" fill="hold">
                            <p:stCondLst>
                              <p:cond delay="0"/>
                            </p:stCondLst>
                            <p:childTnLst>
                              <p:par>
                                <p:cTn id="223" nodeType="clickEffect" fill="hold" presetClass="entr" presetID="29">
                                  <p:stCondLst>
                                    <p:cond delay="0"/>
                                  </p:stCondLst>
                                  <p:childTnLst>
                                    <p:set>
                                      <p:cBhvr>
                                        <p:cTn id="224" dur="1" fill="hold">
                                          <p:stCondLst>
                                            <p:cond delay="0"/>
                                          </p:stCondLst>
                                        </p:cTn>
                                        <p:tgtEl>
                                          <p:spTgt spid="608"/>
                                        </p:tgtEl>
                                        <p:attrNameLst>
                                          <p:attrName>style.visibility</p:attrName>
                                        </p:attrNameLst>
                                      </p:cBhvr>
                                      <p:to>
                                        <p:strVal val="visible"/>
                                      </p:to>
                                    </p:set>
                                    <p:anim calcmode="lin" valueType="num">
                                      <p:cBhvr additive="repl">
                                        <p:cTn id="225" dur="1000" fill="hold"/>
                                        <p:tgtEl>
                                          <p:spTgt spid="608"/>
                                        </p:tgtEl>
                                        <p:attrNameLst>
                                          <p:attrName>ppt_x</p:attrName>
                                        </p:attrNameLst>
                                      </p:cBhvr>
                                      <p:tavLst>
                                        <p:tav tm="0">
                                          <p:val>
                                            <p:strVal val="#ppt_x-.2"/>
                                          </p:val>
                                        </p:tav>
                                        <p:tav tm="100000">
                                          <p:val>
                                            <p:strVal val="#ppt_x"/>
                                          </p:val>
                                        </p:tav>
                                      </p:tavLst>
                                    </p:anim>
                                    <p:anim calcmode="lin" valueType="num">
                                      <p:cBhvr additive="repl">
                                        <p:cTn id="226" dur="1000" fill="hold"/>
                                        <p:tgtEl>
                                          <p:spTgt spid="608"/>
                                        </p:tgtEl>
                                        <p:attrNameLst>
                                          <p:attrName>ppt_y</p:attrName>
                                        </p:attrNameLst>
                                      </p:cBhvr>
                                      <p:tavLst>
                                        <p:tav tm="0">
                                          <p:val>
                                            <p:strVal val="#ppt_y"/>
                                          </p:val>
                                        </p:tav>
                                        <p:tav tm="100000">
                                          <p:val>
                                            <p:strVal val="#ppt_y"/>
                                          </p:val>
                                        </p:tav>
                                      </p:tavLst>
                                    </p:anim>
                                    <p:animEffect filter="wipe(right)" transition="in">
                                      <p:cBhvr additive="repl">
                                        <p:cTn id="227" dur="1000"/>
                                        <p:tgtEl>
                                          <p:spTgt spid="608"/>
                                        </p:tgtEl>
                                      </p:cBhvr>
                                    </p:animEffect>
                                  </p:childTnLst>
                                </p:cTn>
                              </p:par>
                              <p:par>
                                <p:cTn id="228" nodeType="withEffect" fill="hold" presetClass="entr" presetID="29">
                                  <p:stCondLst>
                                    <p:cond delay="0"/>
                                  </p:stCondLst>
                                  <p:childTnLst>
                                    <p:set>
                                      <p:cBhvr>
                                        <p:cTn id="229" dur="1" fill="hold">
                                          <p:stCondLst>
                                            <p:cond delay="0"/>
                                          </p:stCondLst>
                                        </p:cTn>
                                        <p:tgtEl>
                                          <p:spTgt spid="609"/>
                                        </p:tgtEl>
                                        <p:attrNameLst>
                                          <p:attrName>style.visibility</p:attrName>
                                        </p:attrNameLst>
                                      </p:cBhvr>
                                      <p:to>
                                        <p:strVal val="visible"/>
                                      </p:to>
                                    </p:set>
                                    <p:anim calcmode="lin" valueType="num">
                                      <p:cBhvr additive="repl">
                                        <p:cTn id="230" dur="1000" fill="hold"/>
                                        <p:tgtEl>
                                          <p:spTgt spid="609"/>
                                        </p:tgtEl>
                                        <p:attrNameLst>
                                          <p:attrName>ppt_x</p:attrName>
                                        </p:attrNameLst>
                                      </p:cBhvr>
                                      <p:tavLst>
                                        <p:tav tm="0">
                                          <p:val>
                                            <p:strVal val="#ppt_x-.2"/>
                                          </p:val>
                                        </p:tav>
                                        <p:tav tm="100000">
                                          <p:val>
                                            <p:strVal val="#ppt_x"/>
                                          </p:val>
                                        </p:tav>
                                      </p:tavLst>
                                    </p:anim>
                                    <p:anim calcmode="lin" valueType="num">
                                      <p:cBhvr additive="repl">
                                        <p:cTn id="231" dur="1000" fill="hold"/>
                                        <p:tgtEl>
                                          <p:spTgt spid="609"/>
                                        </p:tgtEl>
                                        <p:attrNameLst>
                                          <p:attrName>ppt_y</p:attrName>
                                        </p:attrNameLst>
                                      </p:cBhvr>
                                      <p:tavLst>
                                        <p:tav tm="0">
                                          <p:val>
                                            <p:strVal val="#ppt_y"/>
                                          </p:val>
                                        </p:tav>
                                        <p:tav tm="100000">
                                          <p:val>
                                            <p:strVal val="#ppt_y"/>
                                          </p:val>
                                        </p:tav>
                                      </p:tavLst>
                                    </p:anim>
                                    <p:animEffect filter="wipe(right)" transition="in">
                                      <p:cBhvr additive="repl">
                                        <p:cTn id="232" dur="1000"/>
                                        <p:tgtEl>
                                          <p:spTgt spid="609"/>
                                        </p:tgtEl>
                                      </p:cBhvr>
                                    </p:animEffect>
                                  </p:childTnLst>
                                </p:cTn>
                              </p:par>
                              <p:par>
                                <p:cTn id="233" nodeType="withEffect" fill="hold" presetClass="entr" presetID="29">
                                  <p:stCondLst>
                                    <p:cond delay="0"/>
                                  </p:stCondLst>
                                  <p:childTnLst>
                                    <p:set>
                                      <p:cBhvr>
                                        <p:cTn id="234" dur="1" fill="hold">
                                          <p:stCondLst>
                                            <p:cond delay="0"/>
                                          </p:stCondLst>
                                        </p:cTn>
                                        <p:tgtEl>
                                          <p:spTgt spid="610"/>
                                        </p:tgtEl>
                                        <p:attrNameLst>
                                          <p:attrName>style.visibility</p:attrName>
                                        </p:attrNameLst>
                                      </p:cBhvr>
                                      <p:to>
                                        <p:strVal val="visible"/>
                                      </p:to>
                                    </p:set>
                                    <p:anim calcmode="lin" valueType="num">
                                      <p:cBhvr additive="repl">
                                        <p:cTn id="235" dur="1000" fill="hold"/>
                                        <p:tgtEl>
                                          <p:spTgt spid="610"/>
                                        </p:tgtEl>
                                        <p:attrNameLst>
                                          <p:attrName>ppt_x</p:attrName>
                                        </p:attrNameLst>
                                      </p:cBhvr>
                                      <p:tavLst>
                                        <p:tav tm="0">
                                          <p:val>
                                            <p:strVal val="#ppt_x-.2"/>
                                          </p:val>
                                        </p:tav>
                                        <p:tav tm="100000">
                                          <p:val>
                                            <p:strVal val="#ppt_x"/>
                                          </p:val>
                                        </p:tav>
                                      </p:tavLst>
                                    </p:anim>
                                    <p:anim calcmode="lin" valueType="num">
                                      <p:cBhvr additive="repl">
                                        <p:cTn id="236" dur="1000" fill="hold"/>
                                        <p:tgtEl>
                                          <p:spTgt spid="610"/>
                                        </p:tgtEl>
                                        <p:attrNameLst>
                                          <p:attrName>ppt_y</p:attrName>
                                        </p:attrNameLst>
                                      </p:cBhvr>
                                      <p:tavLst>
                                        <p:tav tm="0">
                                          <p:val>
                                            <p:strVal val="#ppt_y"/>
                                          </p:val>
                                        </p:tav>
                                        <p:tav tm="100000">
                                          <p:val>
                                            <p:strVal val="#ppt_y"/>
                                          </p:val>
                                        </p:tav>
                                      </p:tavLst>
                                    </p:anim>
                                    <p:animEffect filter="wipe(right)" transition="in">
                                      <p:cBhvr additive="repl">
                                        <p:cTn id="237" dur="1000"/>
                                        <p:tgtEl>
                                          <p:spTgt spid="610"/>
                                        </p:tgtEl>
                                      </p:cBhvr>
                                    </p:animEffect>
                                  </p:childTnLst>
                                </p:cTn>
                              </p:par>
                              <p:par>
                                <p:cTn id="238" nodeType="withEffect" fill="hold" presetClass="entr" presetID="29">
                                  <p:stCondLst>
                                    <p:cond delay="0"/>
                                  </p:stCondLst>
                                  <p:childTnLst>
                                    <p:set>
                                      <p:cBhvr>
                                        <p:cTn id="239" dur="1" fill="hold">
                                          <p:stCondLst>
                                            <p:cond delay="0"/>
                                          </p:stCondLst>
                                        </p:cTn>
                                        <p:tgtEl>
                                          <p:spTgt spid="612"/>
                                        </p:tgtEl>
                                        <p:attrNameLst>
                                          <p:attrName>style.visibility</p:attrName>
                                        </p:attrNameLst>
                                      </p:cBhvr>
                                      <p:to>
                                        <p:strVal val="visible"/>
                                      </p:to>
                                    </p:set>
                                    <p:anim calcmode="lin" valueType="num">
                                      <p:cBhvr additive="repl">
                                        <p:cTn id="240" dur="1000" fill="hold"/>
                                        <p:tgtEl>
                                          <p:spTgt spid="612"/>
                                        </p:tgtEl>
                                        <p:attrNameLst>
                                          <p:attrName>ppt_x</p:attrName>
                                        </p:attrNameLst>
                                      </p:cBhvr>
                                      <p:tavLst>
                                        <p:tav tm="0">
                                          <p:val>
                                            <p:strVal val="#ppt_x-.2"/>
                                          </p:val>
                                        </p:tav>
                                        <p:tav tm="100000">
                                          <p:val>
                                            <p:strVal val="#ppt_x"/>
                                          </p:val>
                                        </p:tav>
                                      </p:tavLst>
                                    </p:anim>
                                    <p:anim calcmode="lin" valueType="num">
                                      <p:cBhvr additive="repl">
                                        <p:cTn id="241" dur="1000" fill="hold"/>
                                        <p:tgtEl>
                                          <p:spTgt spid="612"/>
                                        </p:tgtEl>
                                        <p:attrNameLst>
                                          <p:attrName>ppt_y</p:attrName>
                                        </p:attrNameLst>
                                      </p:cBhvr>
                                      <p:tavLst>
                                        <p:tav tm="0">
                                          <p:val>
                                            <p:strVal val="#ppt_y"/>
                                          </p:val>
                                        </p:tav>
                                        <p:tav tm="100000">
                                          <p:val>
                                            <p:strVal val="#ppt_y"/>
                                          </p:val>
                                        </p:tav>
                                      </p:tavLst>
                                    </p:anim>
                                    <p:animEffect filter="wipe(right)" transition="in">
                                      <p:cBhvr additive="repl">
                                        <p:cTn id="242" dur="1000"/>
                                        <p:tgtEl>
                                          <p:spTgt spid="612"/>
                                        </p:tgtEl>
                                      </p:cBhvr>
                                    </p:animEffect>
                                  </p:childTnLst>
                                </p:cTn>
                              </p:par>
                              <p:par>
                                <p:cTn id="243" nodeType="withEffect" fill="hold" presetClass="entr" presetID="29">
                                  <p:stCondLst>
                                    <p:cond delay="0"/>
                                  </p:stCondLst>
                                  <p:childTnLst>
                                    <p:set>
                                      <p:cBhvr>
                                        <p:cTn id="244" dur="1" fill="hold">
                                          <p:stCondLst>
                                            <p:cond delay="0"/>
                                          </p:stCondLst>
                                        </p:cTn>
                                        <p:tgtEl>
                                          <p:spTgt spid="611"/>
                                        </p:tgtEl>
                                        <p:attrNameLst>
                                          <p:attrName>style.visibility</p:attrName>
                                        </p:attrNameLst>
                                      </p:cBhvr>
                                      <p:to>
                                        <p:strVal val="visible"/>
                                      </p:to>
                                    </p:set>
                                    <p:anim calcmode="lin" valueType="num">
                                      <p:cBhvr additive="repl">
                                        <p:cTn id="245" dur="1000" fill="hold"/>
                                        <p:tgtEl>
                                          <p:spTgt spid="611"/>
                                        </p:tgtEl>
                                        <p:attrNameLst>
                                          <p:attrName>ppt_x</p:attrName>
                                        </p:attrNameLst>
                                      </p:cBhvr>
                                      <p:tavLst>
                                        <p:tav tm="0">
                                          <p:val>
                                            <p:strVal val="#ppt_x-.2"/>
                                          </p:val>
                                        </p:tav>
                                        <p:tav tm="100000">
                                          <p:val>
                                            <p:strVal val="#ppt_x"/>
                                          </p:val>
                                        </p:tav>
                                      </p:tavLst>
                                    </p:anim>
                                    <p:anim calcmode="lin" valueType="num">
                                      <p:cBhvr additive="repl">
                                        <p:cTn id="246" dur="1000" fill="hold"/>
                                        <p:tgtEl>
                                          <p:spTgt spid="611"/>
                                        </p:tgtEl>
                                        <p:attrNameLst>
                                          <p:attrName>ppt_y</p:attrName>
                                        </p:attrNameLst>
                                      </p:cBhvr>
                                      <p:tavLst>
                                        <p:tav tm="0">
                                          <p:val>
                                            <p:strVal val="#ppt_y"/>
                                          </p:val>
                                        </p:tav>
                                        <p:tav tm="100000">
                                          <p:val>
                                            <p:strVal val="#ppt_y"/>
                                          </p:val>
                                        </p:tav>
                                      </p:tavLst>
                                    </p:anim>
                                    <p:animEffect filter="wipe(right)" transition="in">
                                      <p:cBhvr additive="repl">
                                        <p:cTn id="247" dur="1000"/>
                                        <p:tgtEl>
                                          <p:spTgt spid="611"/>
                                        </p:tgtEl>
                                      </p:cBhvr>
                                    </p:animEffect>
                                  </p:childTnLst>
                                </p:cTn>
                              </p:par>
                              <p:par>
                                <p:cTn id="248" nodeType="withEffect" fill="hold" presetClass="entr" presetID="29">
                                  <p:stCondLst>
                                    <p:cond delay="0"/>
                                  </p:stCondLst>
                                  <p:childTnLst>
                                    <p:set>
                                      <p:cBhvr>
                                        <p:cTn id="249" dur="1" fill="hold">
                                          <p:stCondLst>
                                            <p:cond delay="0"/>
                                          </p:stCondLst>
                                        </p:cTn>
                                        <p:tgtEl>
                                          <p:spTgt spid="607">
                                            <p:txEl>
                                              <p:pRg st="0" end="0"/>
                                            </p:txEl>
                                          </p:spTgt>
                                        </p:tgtEl>
                                        <p:attrNameLst>
                                          <p:attrName>style.visibility</p:attrName>
                                        </p:attrNameLst>
                                      </p:cBhvr>
                                      <p:to>
                                        <p:strVal val="visible"/>
                                      </p:to>
                                    </p:set>
                                    <p:anim calcmode="lin" valueType="num">
                                      <p:cBhvr additive="repl">
                                        <p:cTn id="250" dur="1000" fill="hold"/>
                                        <p:tgtEl>
                                          <p:spTgt spid="607">
                                            <p:txEl>
                                              <p:pRg st="0" end="0"/>
                                            </p:txEl>
                                          </p:spTgt>
                                        </p:tgtEl>
                                        <p:attrNameLst>
                                          <p:attrName>ppt_x</p:attrName>
                                        </p:attrNameLst>
                                      </p:cBhvr>
                                      <p:tavLst>
                                        <p:tav tm="0">
                                          <p:val>
                                            <p:strVal val="#ppt_x-.2"/>
                                          </p:val>
                                        </p:tav>
                                        <p:tav tm="100000">
                                          <p:val>
                                            <p:strVal val="#ppt_x"/>
                                          </p:val>
                                        </p:tav>
                                      </p:tavLst>
                                    </p:anim>
                                    <p:anim calcmode="lin" valueType="num">
                                      <p:cBhvr additive="repl">
                                        <p:cTn id="251" dur="1000" fill="hold"/>
                                        <p:tgtEl>
                                          <p:spTgt spid="607">
                                            <p:txEl>
                                              <p:pRg st="0" end="0"/>
                                            </p:txEl>
                                          </p:spTgt>
                                        </p:tgtEl>
                                        <p:attrNameLst>
                                          <p:attrName>ppt_y</p:attrName>
                                        </p:attrNameLst>
                                      </p:cBhvr>
                                      <p:tavLst>
                                        <p:tav tm="0">
                                          <p:val>
                                            <p:strVal val="#ppt_y"/>
                                          </p:val>
                                        </p:tav>
                                        <p:tav tm="100000">
                                          <p:val>
                                            <p:strVal val="#ppt_y"/>
                                          </p:val>
                                        </p:tav>
                                      </p:tavLst>
                                    </p:anim>
                                    <p:animEffect filter="wipe(right)" transition="in">
                                      <p:cBhvr additive="repl">
                                        <p:cTn id="252" dur="1000"/>
                                        <p:tgtEl>
                                          <p:spTgt spid="607">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3" name="PlaceHolder 1"/>
          <p:cNvSpPr>
            <a:spLocks noGrp="1"/>
          </p:cNvSpPr>
          <p:nvPr>
            <p:ph type="title"/>
          </p:nvPr>
        </p:nvSpPr>
        <p:spPr>
          <a:xfrm>
            <a:off x="304920" y="304560"/>
            <a:ext cx="8540640" cy="114300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800" spc="-1" strike="noStrike">
                <a:solidFill>
                  <a:srgbClr val="000000"/>
                </a:solidFill>
                <a:latin typeface="华文新魏"/>
                <a:ea typeface="华文新魏"/>
              </a:rPr>
              <a:t>疼痛的病因病机</a:t>
            </a:r>
            <a:r>
              <a:rPr b="0" lang="zh-CN" sz="4400" spc="-1" strike="noStrike">
                <a:solidFill>
                  <a:srgbClr val="000000"/>
                </a:solidFill>
                <a:latin typeface="Arial"/>
              </a:rPr>
              <a:t> </a:t>
            </a:r>
            <a:endParaRPr b="0" lang="en-US" sz="4400" spc="-1" strike="noStrike">
              <a:solidFill>
                <a:srgbClr val="000000"/>
              </a:solidFill>
              <a:latin typeface="Arial"/>
            </a:endParaRPr>
          </a:p>
        </p:txBody>
      </p:sp>
      <p:sp>
        <p:nvSpPr>
          <p:cNvPr id="614" name="圆角矩形 516098"/>
          <p:cNvSpPr/>
          <p:nvPr/>
        </p:nvSpPr>
        <p:spPr>
          <a:xfrm>
            <a:off x="468360" y="2133720"/>
            <a:ext cx="1655640" cy="576000"/>
          </a:xfrm>
          <a:custGeom>
            <a:avLst/>
            <a:gdLst/>
            <a:ahLst/>
            <a:rect l="l" t="t" r="r" b="b"/>
            <a:pathLst>
              <a:path w="62061" h="21600">
                <a:moveTo>
                  <a:pt x="1636" y="0"/>
                </a:moveTo>
                <a:arcTo wR="1636" hR="1636" stAng="16200000" swAng="-5400000"/>
                <a:lnTo>
                  <a:pt x="0" y="19964"/>
                </a:lnTo>
                <a:arcTo wR="1636" hR="1636" stAng="10800000" swAng="-5400000"/>
                <a:lnTo>
                  <a:pt x="60425" y="21600"/>
                </a:lnTo>
                <a:arcTo wR="38825" hR="1636" stAng="5400000" swAng="5400000"/>
                <a:lnTo>
                  <a:pt x="21600" y="1636"/>
                </a:lnTo>
                <a:arcTo wR="38825" hR="1636" stAng="10800000" swAng="5400000"/>
                <a:close/>
              </a:path>
            </a:pathLst>
          </a:custGeom>
          <a:gradFill rotWithShape="0">
            <a:gsLst>
              <a:gs pos="0">
                <a:srgbClr val="9999ff"/>
              </a:gs>
              <a:gs pos="50000">
                <a:srgbClr val="b5b5ff"/>
              </a:gs>
              <a:gs pos="100000">
                <a:srgbClr val="9999ff"/>
              </a:gs>
            </a:gsLst>
            <a:lin ang="2700000"/>
          </a:gradFill>
          <a:ln w="9360">
            <a:solidFill>
              <a:srgbClr val="000000"/>
            </a:solidFill>
            <a:miter/>
          </a:ln>
        </p:spPr>
        <p:style>
          <a:lnRef idx="0"/>
          <a:fillRef idx="0"/>
          <a:effectRef idx="0"/>
          <a:fontRef idx="minor"/>
        </p:style>
        <p:txBody>
          <a:bodyPr wrap="none" lIns="90000" rIns="90000" tIns="46800" bIns="46800" anchor="ctr">
            <a:noAutofit/>
          </a:bodyPr>
          <a:p>
            <a:pPr algn="ct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66"/>
                </a:solidFill>
                <a:latin typeface="Arial"/>
                <a:ea typeface="隶书"/>
              </a:rPr>
              <a:t>瘀血</a:t>
            </a:r>
            <a:endParaRPr b="0" lang="en-US" sz="3200" spc="-1" strike="noStrike">
              <a:solidFill>
                <a:srgbClr val="000000"/>
              </a:solidFill>
              <a:latin typeface="Arial"/>
            </a:endParaRPr>
          </a:p>
        </p:txBody>
      </p:sp>
      <p:sp>
        <p:nvSpPr>
          <p:cNvPr id="615" name="任意多边形 516099"/>
          <p:cNvSpPr/>
          <p:nvPr/>
        </p:nvSpPr>
        <p:spPr>
          <a:xfrm rot="5400000">
            <a:off x="3852360" y="2276280"/>
            <a:ext cx="719280" cy="576360"/>
          </a:xfrm>
          <a:custGeom>
            <a:avLst/>
            <a:gdLst/>
            <a:ahLst/>
            <a:rect l="l" t="t" r="r" b="b"/>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9999ff"/>
          </a:solidFill>
          <a:ln w="9360">
            <a:solidFill>
              <a:srgbClr val="000000"/>
            </a:solidFill>
            <a:miter/>
          </a:ln>
        </p:spPr>
        <p:style>
          <a:lnRef idx="0"/>
          <a:fillRef idx="0"/>
          <a:effectRef idx="0"/>
          <a:fontRef idx="minor"/>
        </p:style>
      </p:sp>
      <p:sp>
        <p:nvSpPr>
          <p:cNvPr id="616" name="圆角矩形 516100"/>
          <p:cNvSpPr/>
          <p:nvPr/>
        </p:nvSpPr>
        <p:spPr>
          <a:xfrm>
            <a:off x="3059280" y="5589720"/>
            <a:ext cx="2374560" cy="649080"/>
          </a:xfrm>
          <a:custGeom>
            <a:avLst/>
            <a:gdLst/>
            <a:ahLst/>
            <a:rect l="l" t="t" r="r" b="b"/>
            <a:pathLst>
              <a:path w="78988" h="21600">
                <a:moveTo>
                  <a:pt x="1636" y="0"/>
                </a:moveTo>
                <a:arcTo wR="1636" hR="1636" stAng="16200000" swAng="-5400000"/>
                <a:lnTo>
                  <a:pt x="0" y="19964"/>
                </a:lnTo>
                <a:arcTo wR="1636" hR="1636" stAng="10800000" swAng="-5400000"/>
                <a:lnTo>
                  <a:pt x="77352" y="21600"/>
                </a:lnTo>
                <a:arcTo wR="55752" hR="1636" stAng="5400000" swAng="5400000"/>
                <a:lnTo>
                  <a:pt x="21600" y="1636"/>
                </a:lnTo>
                <a:arcTo wR="55752" hR="1636" stAng="10800000" swAng="5400000"/>
                <a:close/>
              </a:path>
            </a:pathLst>
          </a:custGeom>
          <a:gradFill rotWithShape="0">
            <a:gsLst>
              <a:gs pos="0">
                <a:srgbClr val="9999cc"/>
              </a:gs>
              <a:gs pos="50000">
                <a:srgbClr val="b5b5da"/>
              </a:gs>
              <a:gs pos="100000">
                <a:srgbClr val="9999cc"/>
              </a:gs>
            </a:gsLst>
            <a:lin ang="2700000"/>
          </a:gradFill>
          <a:ln w="9360">
            <a:solidFill>
              <a:srgbClr val="000000"/>
            </a:solidFill>
            <a:miter/>
          </a:ln>
        </p:spPr>
        <p:style>
          <a:lnRef idx="0"/>
          <a:fillRef idx="0"/>
          <a:effectRef idx="0"/>
          <a:fontRef idx="minor"/>
        </p:style>
        <p:txBody>
          <a:bodyPr wrap="none" lIns="90000" rIns="90000" tIns="46800" bIns="46800" anchor="ctr">
            <a:noAutofit/>
          </a:bodyPr>
          <a:p>
            <a:pPr algn="ctr">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66"/>
                </a:solidFill>
                <a:latin typeface="Arial"/>
                <a:ea typeface="隶书"/>
              </a:rPr>
              <a:t>食积、虫积</a:t>
            </a:r>
            <a:endParaRPr b="0" lang="en-US" sz="3200" spc="-1" strike="noStrike">
              <a:solidFill>
                <a:srgbClr val="000000"/>
              </a:solidFill>
              <a:latin typeface="Arial"/>
            </a:endParaRPr>
          </a:p>
        </p:txBody>
      </p:sp>
      <p:sp>
        <p:nvSpPr>
          <p:cNvPr id="617" name="圆角矩形 516101"/>
          <p:cNvSpPr/>
          <p:nvPr/>
        </p:nvSpPr>
        <p:spPr>
          <a:xfrm>
            <a:off x="3203640" y="1628640"/>
            <a:ext cx="1871640" cy="576360"/>
          </a:xfrm>
          <a:custGeom>
            <a:avLst/>
            <a:gdLst/>
            <a:ahLst/>
            <a:rect l="l" t="t" r="r" b="b"/>
            <a:pathLst>
              <a:path w="70112" h="21600">
                <a:moveTo>
                  <a:pt x="1636" y="0"/>
                </a:moveTo>
                <a:arcTo wR="1636" hR="1636" stAng="16200000" swAng="-5400000"/>
                <a:lnTo>
                  <a:pt x="0" y="19964"/>
                </a:lnTo>
                <a:arcTo wR="1636" hR="1636" stAng="10800000" swAng="-5400000"/>
                <a:lnTo>
                  <a:pt x="68476" y="21600"/>
                </a:lnTo>
                <a:arcTo wR="46876" hR="1636" stAng="5400000" swAng="5400000"/>
                <a:lnTo>
                  <a:pt x="21600" y="1636"/>
                </a:lnTo>
                <a:arcTo wR="46876" hR="1636" stAng="10800000" swAng="5400000"/>
                <a:close/>
              </a:path>
            </a:pathLst>
          </a:custGeom>
          <a:gradFill rotWithShape="0">
            <a:gsLst>
              <a:gs pos="0">
                <a:srgbClr val="9999cc"/>
              </a:gs>
              <a:gs pos="50000">
                <a:srgbClr val="b5b5da"/>
              </a:gs>
              <a:gs pos="100000">
                <a:srgbClr val="9999cc"/>
              </a:gs>
            </a:gsLst>
            <a:lin ang="2700000"/>
          </a:gradFill>
          <a:ln w="9360">
            <a:solidFill>
              <a:srgbClr val="000000"/>
            </a:solidFill>
            <a:miter/>
          </a:ln>
        </p:spPr>
        <p:style>
          <a:lnRef idx="0"/>
          <a:fillRef idx="0"/>
          <a:effectRef idx="0"/>
          <a:fontRef idx="minor"/>
        </p:style>
        <p:txBody>
          <a:bodyPr wrap="none" lIns="90000" rIns="90000" tIns="46800" bIns="46800" anchor="ctr">
            <a:noAutofit/>
          </a:bodyPr>
          <a:p>
            <a:pPr algn="ctr">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66"/>
                </a:solidFill>
                <a:latin typeface="Arial"/>
                <a:ea typeface="隶书"/>
              </a:rPr>
              <a:t>跌打外伤</a:t>
            </a:r>
            <a:endParaRPr b="0" lang="en-US" sz="3200" spc="-1" strike="noStrike">
              <a:solidFill>
                <a:srgbClr val="000000"/>
              </a:solidFill>
              <a:latin typeface="Arial"/>
            </a:endParaRPr>
          </a:p>
        </p:txBody>
      </p:sp>
      <p:sp>
        <p:nvSpPr>
          <p:cNvPr id="618" name="圆角矩形 516102"/>
          <p:cNvSpPr/>
          <p:nvPr/>
        </p:nvSpPr>
        <p:spPr>
          <a:xfrm>
            <a:off x="3030480" y="2924280"/>
            <a:ext cx="2808360" cy="1800000"/>
          </a:xfrm>
          <a:custGeom>
            <a:avLst/>
            <a:gdLst/>
            <a:ahLst/>
            <a:rect l="l" t="t" r="r" b="b"/>
            <a:pathLst>
              <a:path w="33698" h="21600">
                <a:moveTo>
                  <a:pt x="3600" y="0"/>
                </a:moveTo>
                <a:arcTo wR="3600" hR="3600" stAng="16200000" swAng="-5400000"/>
                <a:lnTo>
                  <a:pt x="0" y="18000"/>
                </a:lnTo>
                <a:arcTo wR="3600" hR="3600" stAng="10800000" swAng="-5400000"/>
                <a:lnTo>
                  <a:pt x="30098" y="21600"/>
                </a:lnTo>
                <a:arcTo wR="8498" hR="3600" stAng="5400000" swAng="5400000"/>
                <a:lnTo>
                  <a:pt x="21600" y="3600"/>
                </a:lnTo>
                <a:arcTo wR="8498" hR="3600" stAng="10800000" swAng="5400000"/>
                <a:close/>
              </a:path>
            </a:pathLst>
          </a:custGeom>
          <a:solidFill>
            <a:srgbClr val="666699"/>
          </a:solidFill>
          <a:ln w="9360">
            <a:solidFill>
              <a:srgbClr val="000000"/>
            </a:solidFill>
            <a:miter/>
          </a:ln>
        </p:spPr>
        <p:style>
          <a:lnRef idx="0"/>
          <a:fillRef idx="0"/>
          <a:effectRef idx="0"/>
          <a:fontRef idx="minor"/>
        </p:style>
      </p:sp>
      <p:sp>
        <p:nvSpPr>
          <p:cNvPr id="619" name="文本框 516103"/>
          <p:cNvSpPr/>
          <p:nvPr/>
        </p:nvSpPr>
        <p:spPr>
          <a:xfrm>
            <a:off x="3276720" y="3213000"/>
            <a:ext cx="2303280" cy="1191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ffffff"/>
                </a:solidFill>
                <a:latin typeface="Arial"/>
                <a:ea typeface="隶书"/>
              </a:rPr>
              <a:t>气机阻滞</a:t>
            </a:r>
            <a:endParaRPr b="0" lang="en-US" sz="36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ffffff"/>
                </a:solidFill>
                <a:latin typeface="Arial"/>
                <a:ea typeface="隶书"/>
              </a:rPr>
              <a:t>经络不畅</a:t>
            </a:r>
            <a:endParaRPr b="0" lang="en-US" sz="3600" spc="-1" strike="noStrike">
              <a:solidFill>
                <a:srgbClr val="000000"/>
              </a:solidFill>
              <a:latin typeface="Arial"/>
            </a:endParaRPr>
          </a:p>
        </p:txBody>
      </p:sp>
      <p:sp>
        <p:nvSpPr>
          <p:cNvPr id="620" name="圆角矩形 516104"/>
          <p:cNvSpPr/>
          <p:nvPr/>
        </p:nvSpPr>
        <p:spPr>
          <a:xfrm>
            <a:off x="468360" y="3500280"/>
            <a:ext cx="1655640" cy="576360"/>
          </a:xfrm>
          <a:custGeom>
            <a:avLst/>
            <a:gdLst/>
            <a:ahLst/>
            <a:rect l="l" t="t" r="r" b="b"/>
            <a:pathLst>
              <a:path w="62022" h="21600">
                <a:moveTo>
                  <a:pt x="1636" y="0"/>
                </a:moveTo>
                <a:arcTo wR="1636" hR="1636" stAng="16200000" swAng="-5400000"/>
                <a:lnTo>
                  <a:pt x="0" y="19964"/>
                </a:lnTo>
                <a:arcTo wR="1636" hR="1636" stAng="10800000" swAng="-5400000"/>
                <a:lnTo>
                  <a:pt x="60386" y="21600"/>
                </a:lnTo>
                <a:arcTo wR="38786" hR="1636" stAng="5400000" swAng="5400000"/>
                <a:lnTo>
                  <a:pt x="21600" y="1636"/>
                </a:lnTo>
                <a:arcTo wR="38786" hR="1636" stAng="10800000" swAng="5400000"/>
                <a:close/>
              </a:path>
            </a:pathLst>
          </a:custGeom>
          <a:gradFill rotWithShape="0">
            <a:gsLst>
              <a:gs pos="0">
                <a:srgbClr val="9999ff"/>
              </a:gs>
              <a:gs pos="50000">
                <a:srgbClr val="b5b5ff"/>
              </a:gs>
              <a:gs pos="100000">
                <a:srgbClr val="9999ff"/>
              </a:gs>
            </a:gsLst>
            <a:lin ang="2700000"/>
          </a:gradFill>
          <a:ln w="9360">
            <a:solidFill>
              <a:srgbClr val="000000"/>
            </a:solidFill>
            <a:miter/>
          </a:ln>
        </p:spPr>
        <p:style>
          <a:lnRef idx="0"/>
          <a:fillRef idx="0"/>
          <a:effectRef idx="0"/>
          <a:fontRef idx="minor"/>
        </p:style>
        <p:txBody>
          <a:bodyPr wrap="none" lIns="90000" rIns="90000" tIns="46800" bIns="46800" anchor="ctr">
            <a:noAutofit/>
          </a:bodyPr>
          <a:p>
            <a:pPr algn="ct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66"/>
                </a:solidFill>
                <a:latin typeface="Arial"/>
                <a:ea typeface="隶书"/>
              </a:rPr>
              <a:t>外感六淫</a:t>
            </a:r>
            <a:endParaRPr b="0" lang="en-US" sz="3200" spc="-1" strike="noStrike">
              <a:solidFill>
                <a:srgbClr val="000000"/>
              </a:solidFill>
              <a:latin typeface="Arial"/>
            </a:endParaRPr>
          </a:p>
        </p:txBody>
      </p:sp>
      <p:sp>
        <p:nvSpPr>
          <p:cNvPr id="621" name="圆角矩形 516105"/>
          <p:cNvSpPr/>
          <p:nvPr/>
        </p:nvSpPr>
        <p:spPr>
          <a:xfrm>
            <a:off x="395280" y="4869000"/>
            <a:ext cx="1655640" cy="576000"/>
          </a:xfrm>
          <a:custGeom>
            <a:avLst/>
            <a:gdLst/>
            <a:ahLst/>
            <a:rect l="l" t="t" r="r" b="b"/>
            <a:pathLst>
              <a:path w="62061" h="21600">
                <a:moveTo>
                  <a:pt x="1636" y="0"/>
                </a:moveTo>
                <a:arcTo wR="1636" hR="1636" stAng="16200000" swAng="-5400000"/>
                <a:lnTo>
                  <a:pt x="0" y="19964"/>
                </a:lnTo>
                <a:arcTo wR="1636" hR="1636" stAng="10800000" swAng="-5400000"/>
                <a:lnTo>
                  <a:pt x="60425" y="21600"/>
                </a:lnTo>
                <a:arcTo wR="38825" hR="1636" stAng="5400000" swAng="5400000"/>
                <a:lnTo>
                  <a:pt x="21600" y="1636"/>
                </a:lnTo>
                <a:arcTo wR="38825" hR="1636" stAng="10800000" swAng="5400000"/>
                <a:close/>
              </a:path>
            </a:pathLst>
          </a:custGeom>
          <a:gradFill rotWithShape="0">
            <a:gsLst>
              <a:gs pos="0">
                <a:srgbClr val="9999ff"/>
              </a:gs>
              <a:gs pos="50000">
                <a:srgbClr val="b5b5ff"/>
              </a:gs>
              <a:gs pos="100000">
                <a:srgbClr val="9999ff"/>
              </a:gs>
            </a:gsLst>
            <a:lin ang="2700000"/>
          </a:gradFill>
          <a:ln w="9360">
            <a:solidFill>
              <a:srgbClr val="000000"/>
            </a:solidFill>
            <a:miter/>
          </a:ln>
        </p:spPr>
        <p:style>
          <a:lnRef idx="0"/>
          <a:fillRef idx="0"/>
          <a:effectRef idx="0"/>
          <a:fontRef idx="minor"/>
        </p:style>
        <p:txBody>
          <a:bodyPr wrap="none" lIns="90000" rIns="90000" tIns="46800" bIns="46800" anchor="ctr">
            <a:noAutofit/>
          </a:bodyPr>
          <a:p>
            <a:pPr algn="ct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66"/>
                </a:solidFill>
                <a:latin typeface="Arial"/>
                <a:ea typeface="隶书"/>
              </a:rPr>
              <a:t>内伤七情</a:t>
            </a:r>
            <a:endParaRPr b="0" lang="en-US" sz="3200" spc="-1" strike="noStrike">
              <a:solidFill>
                <a:srgbClr val="000000"/>
              </a:solidFill>
              <a:latin typeface="Arial"/>
            </a:endParaRPr>
          </a:p>
        </p:txBody>
      </p:sp>
      <p:grpSp>
        <p:nvGrpSpPr>
          <p:cNvPr id="622" name="组合 516106"/>
          <p:cNvGrpSpPr/>
          <p:nvPr/>
        </p:nvGrpSpPr>
        <p:grpSpPr>
          <a:xfrm>
            <a:off x="6516720" y="3284640"/>
            <a:ext cx="2317680" cy="863640"/>
            <a:chOff x="6516720" y="3284640"/>
            <a:chExt cx="2317680" cy="863640"/>
          </a:xfrm>
        </p:grpSpPr>
        <p:sp>
          <p:nvSpPr>
            <p:cNvPr id="623" name="圆角矩形 516107"/>
            <p:cNvSpPr/>
            <p:nvPr/>
          </p:nvSpPr>
          <p:spPr>
            <a:xfrm>
              <a:off x="6516720" y="3284640"/>
              <a:ext cx="2317680" cy="863640"/>
            </a:xfrm>
            <a:custGeom>
              <a:avLst/>
              <a:gdLst/>
              <a:ahLst/>
              <a:rect l="l" t="t" r="r" b="b"/>
              <a:pathLst>
                <a:path w="57951" h="21600">
                  <a:moveTo>
                    <a:pt x="3600" y="0"/>
                  </a:moveTo>
                  <a:arcTo wR="3600" hR="3600" stAng="16200000" swAng="-5400000"/>
                  <a:lnTo>
                    <a:pt x="0" y="18000"/>
                  </a:lnTo>
                  <a:arcTo wR="3600" hR="3600" stAng="10800000" swAng="-5400000"/>
                  <a:lnTo>
                    <a:pt x="54351" y="21600"/>
                  </a:lnTo>
                  <a:arcTo wR="32751" hR="3600" stAng="5400000" swAng="5400000"/>
                  <a:lnTo>
                    <a:pt x="21600" y="3600"/>
                  </a:lnTo>
                  <a:arcTo wR="32751" hR="3600" stAng="10800000" swAng="5400000"/>
                  <a:close/>
                </a:path>
              </a:pathLst>
            </a:custGeom>
            <a:solidFill>
              <a:srgbClr val="ffff99"/>
            </a:solidFill>
            <a:ln w="9360">
              <a:solidFill>
                <a:srgbClr val="000000"/>
              </a:solidFill>
              <a:miter/>
            </a:ln>
            <a:effectLst>
              <a:outerShdw dist="107932" dir="18900000" blurRad="0" rotWithShape="0">
                <a:srgbClr val="00007d">
                  <a:alpha val="50000"/>
                </a:srgbClr>
              </a:outerShdw>
            </a:effectLst>
          </p:spPr>
          <p:style>
            <a:lnRef idx="0"/>
            <a:fillRef idx="0"/>
            <a:effectRef idx="0"/>
            <a:fontRef idx="minor"/>
          </p:style>
        </p:sp>
        <p:sp>
          <p:nvSpPr>
            <p:cNvPr id="624" name="文本框 516108"/>
            <p:cNvSpPr/>
            <p:nvPr/>
          </p:nvSpPr>
          <p:spPr>
            <a:xfrm>
              <a:off x="6632640" y="3406680"/>
              <a:ext cx="211608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660033"/>
                  </a:solidFill>
                  <a:latin typeface="隶书"/>
                  <a:ea typeface="隶书"/>
                </a:rPr>
                <a:t>不通则痛</a:t>
              </a:r>
              <a:endParaRPr b="0" lang="en-US" sz="3600" spc="-1" strike="noStrike">
                <a:solidFill>
                  <a:srgbClr val="000000"/>
                </a:solidFill>
                <a:latin typeface="Arial"/>
              </a:endParaRPr>
            </a:p>
          </p:txBody>
        </p:sp>
      </p:grpSp>
      <p:sp>
        <p:nvSpPr>
          <p:cNvPr id="625" name="任意多边形 516109"/>
          <p:cNvSpPr/>
          <p:nvPr/>
        </p:nvSpPr>
        <p:spPr>
          <a:xfrm rot="16200000">
            <a:off x="3889080" y="4759200"/>
            <a:ext cx="719280" cy="649080"/>
          </a:xfrm>
          <a:custGeom>
            <a:avLst/>
            <a:gdLst/>
            <a:ahLst/>
            <a:rect l="l" t="t" r="r" b="b"/>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9999ff"/>
          </a:solidFill>
          <a:ln w="9360">
            <a:solidFill>
              <a:srgbClr val="000000"/>
            </a:solidFill>
            <a:miter/>
          </a:ln>
        </p:spPr>
        <p:style>
          <a:lnRef idx="0"/>
          <a:fillRef idx="0"/>
          <a:effectRef idx="0"/>
          <a:fontRef idx="minor"/>
        </p:style>
      </p:sp>
      <p:sp>
        <p:nvSpPr>
          <p:cNvPr id="626" name="任意多边形 516110"/>
          <p:cNvSpPr/>
          <p:nvPr/>
        </p:nvSpPr>
        <p:spPr>
          <a:xfrm>
            <a:off x="5867280" y="3357720"/>
            <a:ext cx="648000" cy="720720"/>
          </a:xfrm>
          <a:custGeom>
            <a:avLst/>
            <a:gdLst/>
            <a:ahLst/>
            <a:rect l="l" t="t" r="r" b="b"/>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808080"/>
          </a:solidFill>
          <a:ln w="9360">
            <a:solidFill>
              <a:srgbClr val="000000"/>
            </a:solidFill>
            <a:miter/>
          </a:ln>
        </p:spPr>
        <p:style>
          <a:lnRef idx="0"/>
          <a:fillRef idx="0"/>
          <a:effectRef idx="0"/>
          <a:fontRef idx="minor"/>
        </p:style>
      </p:sp>
      <p:sp>
        <p:nvSpPr>
          <p:cNvPr id="627" name="任意多边形 516111"/>
          <p:cNvSpPr/>
          <p:nvPr/>
        </p:nvSpPr>
        <p:spPr>
          <a:xfrm>
            <a:off x="2268360" y="3429000"/>
            <a:ext cx="719280" cy="576360"/>
          </a:xfrm>
          <a:custGeom>
            <a:avLst/>
            <a:gdLst/>
            <a:ahLst/>
            <a:rect l="l" t="t" r="r" b="b"/>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9999ff"/>
          </a:solidFill>
          <a:ln w="9360">
            <a:solidFill>
              <a:srgbClr val="000000"/>
            </a:solidFill>
            <a:miter/>
          </a:ln>
        </p:spPr>
        <p:style>
          <a:lnRef idx="0"/>
          <a:fillRef idx="0"/>
          <a:effectRef idx="0"/>
          <a:fontRef idx="minor"/>
        </p:style>
      </p:sp>
      <p:sp>
        <p:nvSpPr>
          <p:cNvPr id="628" name="任意多边形 516112"/>
          <p:cNvSpPr/>
          <p:nvPr/>
        </p:nvSpPr>
        <p:spPr>
          <a:xfrm rot="1678800">
            <a:off x="2118960" y="2652840"/>
            <a:ext cx="915840" cy="361800"/>
          </a:xfrm>
          <a:custGeom>
            <a:avLst/>
            <a:gdLst/>
            <a:ahLst/>
            <a:rect l="l" t="t" r="r" b="b"/>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9999ff"/>
          </a:solidFill>
          <a:ln w="9360">
            <a:solidFill>
              <a:srgbClr val="000000"/>
            </a:solidFill>
            <a:miter/>
          </a:ln>
        </p:spPr>
        <p:style>
          <a:lnRef idx="0"/>
          <a:fillRef idx="0"/>
          <a:effectRef idx="0"/>
          <a:fontRef idx="minor"/>
        </p:style>
      </p:sp>
      <p:sp>
        <p:nvSpPr>
          <p:cNvPr id="629" name="任意多边形 516113"/>
          <p:cNvSpPr/>
          <p:nvPr/>
        </p:nvSpPr>
        <p:spPr>
          <a:xfrm rot="19861800">
            <a:off x="2087640" y="4554000"/>
            <a:ext cx="936720" cy="398520"/>
          </a:xfrm>
          <a:custGeom>
            <a:avLst/>
            <a:gdLst/>
            <a:ahLst/>
            <a:rect l="l" t="t" r="r" b="b"/>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9999ff"/>
          </a:solidFill>
          <a:ln w="9360">
            <a:solidFill>
              <a:srgbClr val="000000"/>
            </a:solidFill>
            <a:miter/>
          </a:ln>
        </p:spPr>
        <p:style>
          <a:lnRef idx="0"/>
          <a:fillRef idx="0"/>
          <a:effectRef idx="0"/>
          <a:fontRef idx="minor"/>
        </p:style>
      </p:sp>
    </p:spTree>
  </p:cSld>
  <p:timing>
    <p:tnLst>
      <p:par>
        <p:cTn id="253" dur="indefinite" restart="never" nodeType="tmRoot">
          <p:childTnLst>
            <p:seq>
              <p:cTn id="254" dur="indefinite" nodeType="mainSeq">
                <p:childTnLst>
                  <p:par>
                    <p:cTn id="255" nodeType="clickEffect" fill="hold">
                      <p:stCondLst>
                        <p:cond delay="0"/>
                      </p:stCondLst>
                      <p:childTnLst>
                        <p:par>
                          <p:cTn id="256" nodeType="withEffect" fill="hold">
                            <p:stCondLst>
                              <p:cond delay="0"/>
                            </p:stCondLst>
                            <p:childTnLst>
                              <p:par>
                                <p:cTn id="257" nodeType="withEffect" fill="hold" presetClass="entr" presetID="29">
                                  <p:stCondLst>
                                    <p:cond delay="0"/>
                                  </p:stCondLst>
                                  <p:childTnLst>
                                    <p:set>
                                      <p:cBhvr>
                                        <p:cTn id="258" dur="1" fill="hold">
                                          <p:stCondLst>
                                            <p:cond delay="0"/>
                                          </p:stCondLst>
                                        </p:cTn>
                                        <p:tgtEl>
                                          <p:spTgt spid="614"/>
                                        </p:tgtEl>
                                        <p:attrNameLst>
                                          <p:attrName>style.visibility</p:attrName>
                                        </p:attrNameLst>
                                      </p:cBhvr>
                                      <p:to>
                                        <p:strVal val="visible"/>
                                      </p:to>
                                    </p:set>
                                    <p:anim calcmode="lin" valueType="num">
                                      <p:cBhvr additive="repl">
                                        <p:cTn id="259" dur="500" fill="hold"/>
                                        <p:tgtEl>
                                          <p:spTgt spid="614"/>
                                        </p:tgtEl>
                                        <p:attrNameLst>
                                          <p:attrName>ppt_x</p:attrName>
                                        </p:attrNameLst>
                                      </p:cBhvr>
                                      <p:tavLst>
                                        <p:tav tm="0">
                                          <p:val>
                                            <p:strVal val="#ppt_x-.2"/>
                                          </p:val>
                                        </p:tav>
                                        <p:tav tm="100000">
                                          <p:val>
                                            <p:strVal val="#ppt_x"/>
                                          </p:val>
                                        </p:tav>
                                      </p:tavLst>
                                    </p:anim>
                                    <p:anim calcmode="lin" valueType="num">
                                      <p:cBhvr additive="repl">
                                        <p:cTn id="260" dur="500" fill="hold"/>
                                        <p:tgtEl>
                                          <p:spTgt spid="614"/>
                                        </p:tgtEl>
                                        <p:attrNameLst>
                                          <p:attrName>ppt_y</p:attrName>
                                        </p:attrNameLst>
                                      </p:cBhvr>
                                      <p:tavLst>
                                        <p:tav tm="0">
                                          <p:val>
                                            <p:strVal val="#ppt_y"/>
                                          </p:val>
                                        </p:tav>
                                        <p:tav tm="100000">
                                          <p:val>
                                            <p:strVal val="#ppt_y"/>
                                          </p:val>
                                        </p:tav>
                                      </p:tavLst>
                                    </p:anim>
                                    <p:animEffect filter="wipe(right)" transition="in">
                                      <p:cBhvr additive="repl">
                                        <p:cTn id="261" dur="500"/>
                                        <p:tgtEl>
                                          <p:spTgt spid="614"/>
                                        </p:tgtEl>
                                      </p:cBhvr>
                                    </p:animEffect>
                                  </p:childTnLst>
                                </p:cTn>
                              </p:par>
                              <p:par>
                                <p:cTn id="262" nodeType="withEffect" fill="hold" presetClass="entr" presetID="29">
                                  <p:stCondLst>
                                    <p:cond delay="0"/>
                                  </p:stCondLst>
                                  <p:childTnLst>
                                    <p:set>
                                      <p:cBhvr>
                                        <p:cTn id="263" dur="1" fill="hold">
                                          <p:stCondLst>
                                            <p:cond delay="0"/>
                                          </p:stCondLst>
                                        </p:cTn>
                                        <p:tgtEl>
                                          <p:spTgt spid="628"/>
                                        </p:tgtEl>
                                        <p:attrNameLst>
                                          <p:attrName>style.visibility</p:attrName>
                                        </p:attrNameLst>
                                      </p:cBhvr>
                                      <p:to>
                                        <p:strVal val="visible"/>
                                      </p:to>
                                    </p:set>
                                    <p:anim calcmode="lin" valueType="num">
                                      <p:cBhvr additive="repl">
                                        <p:cTn id="264" dur="500" fill="hold"/>
                                        <p:tgtEl>
                                          <p:spTgt spid="628"/>
                                        </p:tgtEl>
                                        <p:attrNameLst>
                                          <p:attrName>ppt_x</p:attrName>
                                        </p:attrNameLst>
                                      </p:cBhvr>
                                      <p:tavLst>
                                        <p:tav tm="0">
                                          <p:val>
                                            <p:strVal val="#ppt_x-.2"/>
                                          </p:val>
                                        </p:tav>
                                        <p:tav tm="100000">
                                          <p:val>
                                            <p:strVal val="#ppt_x"/>
                                          </p:val>
                                        </p:tav>
                                      </p:tavLst>
                                    </p:anim>
                                    <p:anim calcmode="lin" valueType="num">
                                      <p:cBhvr additive="repl">
                                        <p:cTn id="265" dur="500" fill="hold"/>
                                        <p:tgtEl>
                                          <p:spTgt spid="628"/>
                                        </p:tgtEl>
                                        <p:attrNameLst>
                                          <p:attrName>ppt_y</p:attrName>
                                        </p:attrNameLst>
                                      </p:cBhvr>
                                      <p:tavLst>
                                        <p:tav tm="0">
                                          <p:val>
                                            <p:strVal val="#ppt_y"/>
                                          </p:val>
                                        </p:tav>
                                        <p:tav tm="100000">
                                          <p:val>
                                            <p:strVal val="#ppt_y"/>
                                          </p:val>
                                        </p:tav>
                                      </p:tavLst>
                                    </p:anim>
                                    <p:animEffect filter="wipe(right)" transition="in">
                                      <p:cBhvr additive="repl">
                                        <p:cTn id="266" dur="500"/>
                                        <p:tgtEl>
                                          <p:spTgt spid="628"/>
                                        </p:tgtEl>
                                      </p:cBhvr>
                                    </p:animEffect>
                                  </p:childTnLst>
                                </p:cTn>
                              </p:par>
                              <p:par>
                                <p:cTn id="267" nodeType="withEffect" fill="hold" presetClass="entr" presetID="29">
                                  <p:stCondLst>
                                    <p:cond delay="0"/>
                                  </p:stCondLst>
                                  <p:childTnLst>
                                    <p:set>
                                      <p:cBhvr>
                                        <p:cTn id="268" dur="1" fill="hold">
                                          <p:stCondLst>
                                            <p:cond delay="0"/>
                                          </p:stCondLst>
                                        </p:cTn>
                                        <p:tgtEl>
                                          <p:spTgt spid="620"/>
                                        </p:tgtEl>
                                        <p:attrNameLst>
                                          <p:attrName>style.visibility</p:attrName>
                                        </p:attrNameLst>
                                      </p:cBhvr>
                                      <p:to>
                                        <p:strVal val="visible"/>
                                      </p:to>
                                    </p:set>
                                    <p:anim calcmode="lin" valueType="num">
                                      <p:cBhvr additive="repl">
                                        <p:cTn id="269" dur="500" fill="hold"/>
                                        <p:tgtEl>
                                          <p:spTgt spid="620"/>
                                        </p:tgtEl>
                                        <p:attrNameLst>
                                          <p:attrName>ppt_x</p:attrName>
                                        </p:attrNameLst>
                                      </p:cBhvr>
                                      <p:tavLst>
                                        <p:tav tm="0">
                                          <p:val>
                                            <p:strVal val="#ppt_x-.2"/>
                                          </p:val>
                                        </p:tav>
                                        <p:tav tm="100000">
                                          <p:val>
                                            <p:strVal val="#ppt_x"/>
                                          </p:val>
                                        </p:tav>
                                      </p:tavLst>
                                    </p:anim>
                                    <p:anim calcmode="lin" valueType="num">
                                      <p:cBhvr additive="repl">
                                        <p:cTn id="270" dur="500" fill="hold"/>
                                        <p:tgtEl>
                                          <p:spTgt spid="620"/>
                                        </p:tgtEl>
                                        <p:attrNameLst>
                                          <p:attrName>ppt_y</p:attrName>
                                        </p:attrNameLst>
                                      </p:cBhvr>
                                      <p:tavLst>
                                        <p:tav tm="0">
                                          <p:val>
                                            <p:strVal val="#ppt_y"/>
                                          </p:val>
                                        </p:tav>
                                        <p:tav tm="100000">
                                          <p:val>
                                            <p:strVal val="#ppt_y"/>
                                          </p:val>
                                        </p:tav>
                                      </p:tavLst>
                                    </p:anim>
                                    <p:animEffect filter="wipe(right)" transition="in">
                                      <p:cBhvr additive="repl">
                                        <p:cTn id="271" dur="500"/>
                                        <p:tgtEl>
                                          <p:spTgt spid="620"/>
                                        </p:tgtEl>
                                      </p:cBhvr>
                                    </p:animEffect>
                                  </p:childTnLst>
                                </p:cTn>
                              </p:par>
                              <p:par>
                                <p:cTn id="272" nodeType="withEffect" fill="hold" presetClass="entr" presetID="29">
                                  <p:stCondLst>
                                    <p:cond delay="0"/>
                                  </p:stCondLst>
                                  <p:childTnLst>
                                    <p:set>
                                      <p:cBhvr>
                                        <p:cTn id="273" dur="1" fill="hold">
                                          <p:stCondLst>
                                            <p:cond delay="0"/>
                                          </p:stCondLst>
                                        </p:cTn>
                                        <p:tgtEl>
                                          <p:spTgt spid="627"/>
                                        </p:tgtEl>
                                        <p:attrNameLst>
                                          <p:attrName>style.visibility</p:attrName>
                                        </p:attrNameLst>
                                      </p:cBhvr>
                                      <p:to>
                                        <p:strVal val="visible"/>
                                      </p:to>
                                    </p:set>
                                    <p:anim calcmode="lin" valueType="num">
                                      <p:cBhvr additive="repl">
                                        <p:cTn id="274" dur="500" fill="hold"/>
                                        <p:tgtEl>
                                          <p:spTgt spid="627"/>
                                        </p:tgtEl>
                                        <p:attrNameLst>
                                          <p:attrName>ppt_x</p:attrName>
                                        </p:attrNameLst>
                                      </p:cBhvr>
                                      <p:tavLst>
                                        <p:tav tm="0">
                                          <p:val>
                                            <p:strVal val="#ppt_x-.2"/>
                                          </p:val>
                                        </p:tav>
                                        <p:tav tm="100000">
                                          <p:val>
                                            <p:strVal val="#ppt_x"/>
                                          </p:val>
                                        </p:tav>
                                      </p:tavLst>
                                    </p:anim>
                                    <p:anim calcmode="lin" valueType="num">
                                      <p:cBhvr additive="repl">
                                        <p:cTn id="275" dur="500" fill="hold"/>
                                        <p:tgtEl>
                                          <p:spTgt spid="627"/>
                                        </p:tgtEl>
                                        <p:attrNameLst>
                                          <p:attrName>ppt_y</p:attrName>
                                        </p:attrNameLst>
                                      </p:cBhvr>
                                      <p:tavLst>
                                        <p:tav tm="0">
                                          <p:val>
                                            <p:strVal val="#ppt_y"/>
                                          </p:val>
                                        </p:tav>
                                        <p:tav tm="100000">
                                          <p:val>
                                            <p:strVal val="#ppt_y"/>
                                          </p:val>
                                        </p:tav>
                                      </p:tavLst>
                                    </p:anim>
                                    <p:animEffect filter="wipe(right)" transition="in">
                                      <p:cBhvr additive="repl">
                                        <p:cTn id="276" dur="500"/>
                                        <p:tgtEl>
                                          <p:spTgt spid="627"/>
                                        </p:tgtEl>
                                      </p:cBhvr>
                                    </p:animEffect>
                                  </p:childTnLst>
                                </p:cTn>
                              </p:par>
                              <p:par>
                                <p:cTn id="277" nodeType="withEffect" fill="hold" presetClass="entr" presetID="29">
                                  <p:stCondLst>
                                    <p:cond delay="0"/>
                                  </p:stCondLst>
                                  <p:childTnLst>
                                    <p:set>
                                      <p:cBhvr>
                                        <p:cTn id="278" dur="1" fill="hold">
                                          <p:stCondLst>
                                            <p:cond delay="0"/>
                                          </p:stCondLst>
                                        </p:cTn>
                                        <p:tgtEl>
                                          <p:spTgt spid="621"/>
                                        </p:tgtEl>
                                        <p:attrNameLst>
                                          <p:attrName>style.visibility</p:attrName>
                                        </p:attrNameLst>
                                      </p:cBhvr>
                                      <p:to>
                                        <p:strVal val="visible"/>
                                      </p:to>
                                    </p:set>
                                    <p:anim calcmode="lin" valueType="num">
                                      <p:cBhvr additive="repl">
                                        <p:cTn id="279" dur="500" fill="hold"/>
                                        <p:tgtEl>
                                          <p:spTgt spid="621"/>
                                        </p:tgtEl>
                                        <p:attrNameLst>
                                          <p:attrName>ppt_x</p:attrName>
                                        </p:attrNameLst>
                                      </p:cBhvr>
                                      <p:tavLst>
                                        <p:tav tm="0">
                                          <p:val>
                                            <p:strVal val="#ppt_x-.2"/>
                                          </p:val>
                                        </p:tav>
                                        <p:tav tm="100000">
                                          <p:val>
                                            <p:strVal val="#ppt_x"/>
                                          </p:val>
                                        </p:tav>
                                      </p:tavLst>
                                    </p:anim>
                                    <p:anim calcmode="lin" valueType="num">
                                      <p:cBhvr additive="repl">
                                        <p:cTn id="280" dur="500" fill="hold"/>
                                        <p:tgtEl>
                                          <p:spTgt spid="621"/>
                                        </p:tgtEl>
                                        <p:attrNameLst>
                                          <p:attrName>ppt_y</p:attrName>
                                        </p:attrNameLst>
                                      </p:cBhvr>
                                      <p:tavLst>
                                        <p:tav tm="0">
                                          <p:val>
                                            <p:strVal val="#ppt_y"/>
                                          </p:val>
                                        </p:tav>
                                        <p:tav tm="100000">
                                          <p:val>
                                            <p:strVal val="#ppt_y"/>
                                          </p:val>
                                        </p:tav>
                                      </p:tavLst>
                                    </p:anim>
                                    <p:animEffect filter="wipe(right)" transition="in">
                                      <p:cBhvr additive="repl">
                                        <p:cTn id="281" dur="500"/>
                                        <p:tgtEl>
                                          <p:spTgt spid="621"/>
                                        </p:tgtEl>
                                      </p:cBhvr>
                                    </p:animEffect>
                                  </p:childTnLst>
                                </p:cTn>
                              </p:par>
                              <p:par>
                                <p:cTn id="282" nodeType="withEffect" fill="hold" presetClass="entr" presetID="29">
                                  <p:stCondLst>
                                    <p:cond delay="0"/>
                                  </p:stCondLst>
                                  <p:childTnLst>
                                    <p:set>
                                      <p:cBhvr>
                                        <p:cTn id="283" dur="1" fill="hold">
                                          <p:stCondLst>
                                            <p:cond delay="0"/>
                                          </p:stCondLst>
                                        </p:cTn>
                                        <p:tgtEl>
                                          <p:spTgt spid="629"/>
                                        </p:tgtEl>
                                        <p:attrNameLst>
                                          <p:attrName>style.visibility</p:attrName>
                                        </p:attrNameLst>
                                      </p:cBhvr>
                                      <p:to>
                                        <p:strVal val="visible"/>
                                      </p:to>
                                    </p:set>
                                    <p:anim calcmode="lin" valueType="num">
                                      <p:cBhvr additive="repl">
                                        <p:cTn id="284" dur="500" fill="hold"/>
                                        <p:tgtEl>
                                          <p:spTgt spid="629"/>
                                        </p:tgtEl>
                                        <p:attrNameLst>
                                          <p:attrName>ppt_x</p:attrName>
                                        </p:attrNameLst>
                                      </p:cBhvr>
                                      <p:tavLst>
                                        <p:tav tm="0">
                                          <p:val>
                                            <p:strVal val="#ppt_x-.2"/>
                                          </p:val>
                                        </p:tav>
                                        <p:tav tm="100000">
                                          <p:val>
                                            <p:strVal val="#ppt_x"/>
                                          </p:val>
                                        </p:tav>
                                      </p:tavLst>
                                    </p:anim>
                                    <p:anim calcmode="lin" valueType="num">
                                      <p:cBhvr additive="repl">
                                        <p:cTn id="285" dur="500" fill="hold"/>
                                        <p:tgtEl>
                                          <p:spTgt spid="629"/>
                                        </p:tgtEl>
                                        <p:attrNameLst>
                                          <p:attrName>ppt_y</p:attrName>
                                        </p:attrNameLst>
                                      </p:cBhvr>
                                      <p:tavLst>
                                        <p:tav tm="0">
                                          <p:val>
                                            <p:strVal val="#ppt_y"/>
                                          </p:val>
                                        </p:tav>
                                        <p:tav tm="100000">
                                          <p:val>
                                            <p:strVal val="#ppt_y"/>
                                          </p:val>
                                        </p:tav>
                                      </p:tavLst>
                                    </p:anim>
                                    <p:animEffect filter="wipe(right)" transition="in">
                                      <p:cBhvr additive="repl">
                                        <p:cTn id="286" dur="500"/>
                                        <p:tgtEl>
                                          <p:spTgt spid="629"/>
                                        </p:tgtEl>
                                      </p:cBhvr>
                                    </p:animEffect>
                                  </p:childTnLst>
                                </p:cTn>
                              </p:par>
                              <p:par>
                                <p:cTn id="287" nodeType="withEffect" fill="hold" presetClass="entr" presetID="55">
                                  <p:stCondLst>
                                    <p:cond delay="0"/>
                                  </p:stCondLst>
                                  <p:childTnLst>
                                    <p:set>
                                      <p:cBhvr>
                                        <p:cTn id="288" dur="1" fill="hold">
                                          <p:stCondLst>
                                            <p:cond delay="0"/>
                                          </p:stCondLst>
                                        </p:cTn>
                                        <p:tgtEl>
                                          <p:spTgt spid="617"/>
                                        </p:tgtEl>
                                        <p:attrNameLst>
                                          <p:attrName>style.visibility</p:attrName>
                                        </p:attrNameLst>
                                      </p:cBhvr>
                                      <p:to>
                                        <p:strVal val="visible"/>
                                      </p:to>
                                    </p:set>
                                    <p:anim calcmode="lin" valueType="num">
                                      <p:cBhvr additive="repl">
                                        <p:cTn id="289" dur="500" fill="hold"/>
                                        <p:tgtEl>
                                          <p:spTgt spid="617"/>
                                        </p:tgtEl>
                                        <p:attrNameLst>
                                          <p:attrName>ppt_w</p:attrName>
                                        </p:attrNameLst>
                                      </p:cBhvr>
                                      <p:tavLst>
                                        <p:tav tm="0">
                                          <p:val>
                                            <p:strVal val="#ppt_w*0.70"/>
                                          </p:val>
                                        </p:tav>
                                        <p:tav tm="100000">
                                          <p:val>
                                            <p:strVal val="#ppt_w"/>
                                          </p:val>
                                        </p:tav>
                                      </p:tavLst>
                                    </p:anim>
                                    <p:anim calcmode="lin" valueType="num">
                                      <p:cBhvr additive="repl">
                                        <p:cTn id="290" dur="500" fill="hold"/>
                                        <p:tgtEl>
                                          <p:spTgt spid="617"/>
                                        </p:tgtEl>
                                        <p:attrNameLst>
                                          <p:attrName>ppt_h</p:attrName>
                                        </p:attrNameLst>
                                      </p:cBhvr>
                                      <p:tavLst>
                                        <p:tav tm="0">
                                          <p:val>
                                            <p:strVal val="#ppt_h"/>
                                          </p:val>
                                        </p:tav>
                                        <p:tav tm="100000">
                                          <p:val>
                                            <p:strVal val="#ppt_h"/>
                                          </p:val>
                                        </p:tav>
                                      </p:tavLst>
                                    </p:anim>
                                    <p:animEffect filter="fade" transition="in">
                                      <p:cBhvr additive="repl">
                                        <p:cTn id="291" dur="500"/>
                                        <p:tgtEl>
                                          <p:spTgt spid="617"/>
                                        </p:tgtEl>
                                      </p:cBhvr>
                                    </p:animEffect>
                                  </p:childTnLst>
                                </p:cTn>
                              </p:par>
                              <p:par>
                                <p:cTn id="292" nodeType="withEffect" fill="hold" presetClass="entr" presetID="55">
                                  <p:stCondLst>
                                    <p:cond delay="0"/>
                                  </p:stCondLst>
                                  <p:childTnLst>
                                    <p:set>
                                      <p:cBhvr>
                                        <p:cTn id="293" dur="1" fill="hold">
                                          <p:stCondLst>
                                            <p:cond delay="0"/>
                                          </p:stCondLst>
                                        </p:cTn>
                                        <p:tgtEl>
                                          <p:spTgt spid="615"/>
                                        </p:tgtEl>
                                        <p:attrNameLst>
                                          <p:attrName>style.visibility</p:attrName>
                                        </p:attrNameLst>
                                      </p:cBhvr>
                                      <p:to>
                                        <p:strVal val="visible"/>
                                      </p:to>
                                    </p:set>
                                    <p:anim calcmode="lin" valueType="num">
                                      <p:cBhvr additive="repl">
                                        <p:cTn id="294" dur="500" fill="hold"/>
                                        <p:tgtEl>
                                          <p:spTgt spid="615"/>
                                        </p:tgtEl>
                                        <p:attrNameLst>
                                          <p:attrName>ppt_w</p:attrName>
                                        </p:attrNameLst>
                                      </p:cBhvr>
                                      <p:tavLst>
                                        <p:tav tm="0">
                                          <p:val>
                                            <p:strVal val="#ppt_w*0.70"/>
                                          </p:val>
                                        </p:tav>
                                        <p:tav tm="100000">
                                          <p:val>
                                            <p:strVal val="#ppt_w"/>
                                          </p:val>
                                        </p:tav>
                                      </p:tavLst>
                                    </p:anim>
                                    <p:anim calcmode="lin" valueType="num">
                                      <p:cBhvr additive="repl">
                                        <p:cTn id="295" dur="500" fill="hold"/>
                                        <p:tgtEl>
                                          <p:spTgt spid="615"/>
                                        </p:tgtEl>
                                        <p:attrNameLst>
                                          <p:attrName>ppt_h</p:attrName>
                                        </p:attrNameLst>
                                      </p:cBhvr>
                                      <p:tavLst>
                                        <p:tav tm="0">
                                          <p:val>
                                            <p:strVal val="#ppt_h"/>
                                          </p:val>
                                        </p:tav>
                                        <p:tav tm="100000">
                                          <p:val>
                                            <p:strVal val="#ppt_h"/>
                                          </p:val>
                                        </p:tav>
                                      </p:tavLst>
                                    </p:anim>
                                    <p:animEffect filter="fade" transition="in">
                                      <p:cBhvr additive="repl">
                                        <p:cTn id="296" dur="500"/>
                                        <p:tgtEl>
                                          <p:spTgt spid="615"/>
                                        </p:tgtEl>
                                      </p:cBhvr>
                                    </p:animEffect>
                                  </p:childTnLst>
                                </p:cTn>
                              </p:par>
                              <p:par>
                                <p:cTn id="297" nodeType="withEffect" fill="hold" presetClass="entr" presetID="55">
                                  <p:stCondLst>
                                    <p:cond delay="0"/>
                                  </p:stCondLst>
                                  <p:childTnLst>
                                    <p:set>
                                      <p:cBhvr>
                                        <p:cTn id="298" dur="1" fill="hold">
                                          <p:stCondLst>
                                            <p:cond delay="0"/>
                                          </p:stCondLst>
                                        </p:cTn>
                                        <p:tgtEl>
                                          <p:spTgt spid="616"/>
                                        </p:tgtEl>
                                        <p:attrNameLst>
                                          <p:attrName>style.visibility</p:attrName>
                                        </p:attrNameLst>
                                      </p:cBhvr>
                                      <p:to>
                                        <p:strVal val="visible"/>
                                      </p:to>
                                    </p:set>
                                    <p:anim calcmode="lin" valueType="num">
                                      <p:cBhvr additive="repl">
                                        <p:cTn id="299" dur="500" fill="hold"/>
                                        <p:tgtEl>
                                          <p:spTgt spid="616"/>
                                        </p:tgtEl>
                                        <p:attrNameLst>
                                          <p:attrName>ppt_w</p:attrName>
                                        </p:attrNameLst>
                                      </p:cBhvr>
                                      <p:tavLst>
                                        <p:tav tm="0">
                                          <p:val>
                                            <p:strVal val="#ppt_w*0.70"/>
                                          </p:val>
                                        </p:tav>
                                        <p:tav tm="100000">
                                          <p:val>
                                            <p:strVal val="#ppt_w"/>
                                          </p:val>
                                        </p:tav>
                                      </p:tavLst>
                                    </p:anim>
                                    <p:anim calcmode="lin" valueType="num">
                                      <p:cBhvr additive="repl">
                                        <p:cTn id="300" dur="500" fill="hold"/>
                                        <p:tgtEl>
                                          <p:spTgt spid="616"/>
                                        </p:tgtEl>
                                        <p:attrNameLst>
                                          <p:attrName>ppt_h</p:attrName>
                                        </p:attrNameLst>
                                      </p:cBhvr>
                                      <p:tavLst>
                                        <p:tav tm="0">
                                          <p:val>
                                            <p:strVal val="#ppt_h"/>
                                          </p:val>
                                        </p:tav>
                                        <p:tav tm="100000">
                                          <p:val>
                                            <p:strVal val="#ppt_h"/>
                                          </p:val>
                                        </p:tav>
                                      </p:tavLst>
                                    </p:anim>
                                    <p:animEffect filter="fade" transition="in">
                                      <p:cBhvr additive="repl">
                                        <p:cTn id="301" dur="500"/>
                                        <p:tgtEl>
                                          <p:spTgt spid="616"/>
                                        </p:tgtEl>
                                      </p:cBhvr>
                                    </p:animEffect>
                                  </p:childTnLst>
                                </p:cTn>
                              </p:par>
                              <p:par>
                                <p:cTn id="302" nodeType="withEffect" fill="hold" presetClass="entr" presetID="55">
                                  <p:stCondLst>
                                    <p:cond delay="0"/>
                                  </p:stCondLst>
                                  <p:childTnLst>
                                    <p:set>
                                      <p:cBhvr>
                                        <p:cTn id="303" dur="1" fill="hold">
                                          <p:stCondLst>
                                            <p:cond delay="0"/>
                                          </p:stCondLst>
                                        </p:cTn>
                                        <p:tgtEl>
                                          <p:spTgt spid="625"/>
                                        </p:tgtEl>
                                        <p:attrNameLst>
                                          <p:attrName>style.visibility</p:attrName>
                                        </p:attrNameLst>
                                      </p:cBhvr>
                                      <p:to>
                                        <p:strVal val="visible"/>
                                      </p:to>
                                    </p:set>
                                    <p:anim calcmode="lin" valueType="num">
                                      <p:cBhvr additive="repl">
                                        <p:cTn id="304" dur="500" fill="hold"/>
                                        <p:tgtEl>
                                          <p:spTgt spid="625"/>
                                        </p:tgtEl>
                                        <p:attrNameLst>
                                          <p:attrName>ppt_w</p:attrName>
                                        </p:attrNameLst>
                                      </p:cBhvr>
                                      <p:tavLst>
                                        <p:tav tm="0">
                                          <p:val>
                                            <p:strVal val="#ppt_w*0.70"/>
                                          </p:val>
                                        </p:tav>
                                        <p:tav tm="100000">
                                          <p:val>
                                            <p:strVal val="#ppt_w"/>
                                          </p:val>
                                        </p:tav>
                                      </p:tavLst>
                                    </p:anim>
                                    <p:anim calcmode="lin" valueType="num">
                                      <p:cBhvr additive="repl">
                                        <p:cTn id="305" dur="500" fill="hold"/>
                                        <p:tgtEl>
                                          <p:spTgt spid="625"/>
                                        </p:tgtEl>
                                        <p:attrNameLst>
                                          <p:attrName>ppt_h</p:attrName>
                                        </p:attrNameLst>
                                      </p:cBhvr>
                                      <p:tavLst>
                                        <p:tav tm="0">
                                          <p:val>
                                            <p:strVal val="#ppt_h"/>
                                          </p:val>
                                        </p:tav>
                                        <p:tav tm="100000">
                                          <p:val>
                                            <p:strVal val="#ppt_h"/>
                                          </p:val>
                                        </p:tav>
                                      </p:tavLst>
                                    </p:anim>
                                    <p:animEffect filter="fade" transition="in">
                                      <p:cBhvr additive="repl">
                                        <p:cTn id="306" dur="500"/>
                                        <p:tgtEl>
                                          <p:spTgt spid="625"/>
                                        </p:tgtEl>
                                      </p:cBhvr>
                                    </p:animEffect>
                                  </p:childTnLst>
                                </p:cTn>
                              </p:par>
                            </p:childTnLst>
                          </p:cTn>
                        </p:par>
                        <p:par>
                          <p:cTn id="307" nodeType="afterEffect" fill="hold">
                            <p:stCondLst>
                              <p:cond delay="500"/>
                            </p:stCondLst>
                            <p:childTnLst>
                              <p:par>
                                <p:cTn id="308" nodeType="afterEffect" fill="hold" presetClass="entr" presetID="55">
                                  <p:stCondLst>
                                    <p:cond delay="0"/>
                                  </p:stCondLst>
                                  <p:childTnLst>
                                    <p:set>
                                      <p:cBhvr>
                                        <p:cTn id="309" dur="1" fill="hold">
                                          <p:stCondLst>
                                            <p:cond delay="0"/>
                                          </p:stCondLst>
                                        </p:cTn>
                                        <p:tgtEl>
                                          <p:spTgt spid="618"/>
                                        </p:tgtEl>
                                        <p:attrNameLst>
                                          <p:attrName>style.visibility</p:attrName>
                                        </p:attrNameLst>
                                      </p:cBhvr>
                                      <p:to>
                                        <p:strVal val="visible"/>
                                      </p:to>
                                    </p:set>
                                    <p:anim calcmode="lin" valueType="num">
                                      <p:cBhvr additive="repl">
                                        <p:cTn id="310" dur="500" fill="hold"/>
                                        <p:tgtEl>
                                          <p:spTgt spid="618"/>
                                        </p:tgtEl>
                                        <p:attrNameLst>
                                          <p:attrName>ppt_w</p:attrName>
                                        </p:attrNameLst>
                                      </p:cBhvr>
                                      <p:tavLst>
                                        <p:tav tm="0">
                                          <p:val>
                                            <p:strVal val="#ppt_w*0.70"/>
                                          </p:val>
                                        </p:tav>
                                        <p:tav tm="100000">
                                          <p:val>
                                            <p:strVal val="#ppt_w"/>
                                          </p:val>
                                        </p:tav>
                                      </p:tavLst>
                                    </p:anim>
                                    <p:anim calcmode="lin" valueType="num">
                                      <p:cBhvr additive="repl">
                                        <p:cTn id="311" dur="500" fill="hold"/>
                                        <p:tgtEl>
                                          <p:spTgt spid="618"/>
                                        </p:tgtEl>
                                        <p:attrNameLst>
                                          <p:attrName>ppt_h</p:attrName>
                                        </p:attrNameLst>
                                      </p:cBhvr>
                                      <p:tavLst>
                                        <p:tav tm="0">
                                          <p:val>
                                            <p:strVal val="#ppt_h"/>
                                          </p:val>
                                        </p:tav>
                                        <p:tav tm="100000">
                                          <p:val>
                                            <p:strVal val="#ppt_h"/>
                                          </p:val>
                                        </p:tav>
                                      </p:tavLst>
                                    </p:anim>
                                    <p:animEffect filter="fade" transition="in">
                                      <p:cBhvr additive="repl">
                                        <p:cTn id="312" dur="500"/>
                                        <p:tgtEl>
                                          <p:spTgt spid="618"/>
                                        </p:tgtEl>
                                      </p:cBhvr>
                                    </p:animEffect>
                                  </p:childTnLst>
                                </p:cTn>
                              </p:par>
                              <p:par>
                                <p:cTn id="313" nodeType="withEffect" fill="hold" presetClass="entr" presetID="10">
                                  <p:stCondLst>
                                    <p:cond delay="0"/>
                                  </p:stCondLst>
                                  <p:childTnLst>
                                    <p:set>
                                      <p:cBhvr>
                                        <p:cTn id="314" dur="1" fill="hold">
                                          <p:stCondLst>
                                            <p:cond delay="0"/>
                                          </p:stCondLst>
                                        </p:cTn>
                                        <p:tgtEl>
                                          <p:spTgt spid="626"/>
                                        </p:tgtEl>
                                        <p:attrNameLst>
                                          <p:attrName>style.visibility</p:attrName>
                                        </p:attrNameLst>
                                      </p:cBhvr>
                                      <p:to>
                                        <p:strVal val="visible"/>
                                      </p:to>
                                    </p:set>
                                    <p:animEffect filter="fade" transition="in">
                                      <p:cBhvr additive="repl">
                                        <p:cTn id="315" dur="2000"/>
                                        <p:tgtEl>
                                          <p:spTgt spid="626"/>
                                        </p:tgtEl>
                                      </p:cBhvr>
                                    </p:animEffect>
                                  </p:childTnLst>
                                </p:cTn>
                              </p:par>
                              <p:par>
                                <p:cTn id="316" nodeType="withEffect" fill="hold" presetClass="entr" presetID="10">
                                  <p:stCondLst>
                                    <p:cond delay="0"/>
                                  </p:stCondLst>
                                  <p:childTnLst>
                                    <p:set>
                                      <p:cBhvr>
                                        <p:cTn id="317" dur="1" fill="hold">
                                          <p:stCondLst>
                                            <p:cond delay="0"/>
                                          </p:stCondLst>
                                        </p:cTn>
                                        <p:tgtEl>
                                          <p:spTgt spid="622"/>
                                        </p:tgtEl>
                                        <p:attrNameLst>
                                          <p:attrName>style.visibility</p:attrName>
                                        </p:attrNameLst>
                                      </p:cBhvr>
                                      <p:to>
                                        <p:strVal val="visible"/>
                                      </p:to>
                                    </p:set>
                                    <p:animEffect filter="fade" transition="in">
                                      <p:cBhvr additive="repl">
                                        <p:cTn id="318" dur="2000"/>
                                        <p:tgtEl>
                                          <p:spTgt spid="6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0" name="PlaceHolder 1"/>
          <p:cNvSpPr>
            <a:spLocks noGrp="1"/>
          </p:cNvSpPr>
          <p:nvPr>
            <p:ph type="title"/>
          </p:nvPr>
        </p:nvSpPr>
        <p:spPr>
          <a:xfrm>
            <a:off x="457200" y="457200"/>
            <a:ext cx="8229600" cy="137160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800" spc="-1" strike="noStrike">
                <a:solidFill>
                  <a:srgbClr val="000000"/>
                </a:solidFill>
                <a:latin typeface="华文新魏"/>
                <a:ea typeface="华文新魏"/>
              </a:rPr>
              <a:t>疼痛的病因病机</a:t>
            </a:r>
            <a:endParaRPr b="0" lang="en-US" sz="4800" spc="-1" strike="noStrike">
              <a:solidFill>
                <a:srgbClr val="000000"/>
              </a:solidFill>
              <a:latin typeface="Arial"/>
            </a:endParaRPr>
          </a:p>
        </p:txBody>
      </p:sp>
      <p:sp>
        <p:nvSpPr>
          <p:cNvPr id="631" name="右箭头 517122"/>
          <p:cNvSpPr/>
          <p:nvPr/>
        </p:nvSpPr>
        <p:spPr>
          <a:xfrm>
            <a:off x="395280" y="2565360"/>
            <a:ext cx="2556000" cy="2521080"/>
          </a:xfrm>
          <a:custGeom>
            <a:avLst/>
            <a:gdLst/>
            <a:ahLst/>
            <a:rect l="l" t="t" r="r" b="b"/>
            <a:pathLst>
              <a:path w="21600" h="21600">
                <a:moveTo>
                  <a:pt x="0" y="2235"/>
                </a:moveTo>
                <a:lnTo>
                  <a:pt x="16251" y="2235"/>
                </a:lnTo>
                <a:lnTo>
                  <a:pt x="16251" y="0"/>
                </a:lnTo>
                <a:lnTo>
                  <a:pt x="21600" y="10800"/>
                </a:lnTo>
                <a:lnTo>
                  <a:pt x="16251" y="21600"/>
                </a:lnTo>
                <a:lnTo>
                  <a:pt x="16251" y="19365"/>
                </a:lnTo>
                <a:lnTo>
                  <a:pt x="0" y="19365"/>
                </a:lnTo>
                <a:close/>
              </a:path>
            </a:pathLst>
          </a:custGeom>
          <a:gradFill rotWithShape="0">
            <a:gsLst>
              <a:gs pos="0">
                <a:srgbClr val="ffffff">
                  <a:alpha val="24313"/>
                </a:srgbClr>
              </a:gs>
              <a:gs pos="100000">
                <a:srgbClr val="9999ff"/>
              </a:gs>
            </a:gsLst>
            <a:lin ang="0"/>
          </a:gradFill>
          <a:ln w="0">
            <a:noFill/>
          </a:ln>
        </p:spPr>
        <p:style>
          <a:lnRef idx="0"/>
          <a:fillRef idx="0"/>
          <a:effectRef idx="0"/>
          <a:fontRef idx="minor"/>
        </p:style>
        <p:txBody>
          <a:bodyPr wrap="none" lIns="90000" rIns="90000" tIns="46800" bIns="46800" anchor="ctr">
            <a:noAutofit/>
          </a:bodyPr>
          <a:p>
            <a:pPr algn="ctr">
              <a:lnSpc>
                <a:spcPct val="10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隶书"/>
                <a:ea typeface="隶书"/>
              </a:rPr>
              <a:t>外邪</a:t>
            </a:r>
            <a:endParaRPr b="0" lang="en-US" sz="3200" spc="-1" strike="noStrike">
              <a:solidFill>
                <a:srgbClr val="000000"/>
              </a:solidFill>
              <a:latin typeface="Arial"/>
            </a:endParaRPr>
          </a:p>
          <a:p>
            <a:pPr algn="ctr">
              <a:lnSpc>
                <a:spcPct val="10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隶书"/>
                <a:ea typeface="隶书"/>
              </a:rPr>
              <a:t>脏腑功能</a:t>
            </a:r>
            <a:endParaRPr b="0" lang="en-US" sz="3200" spc="-1" strike="noStrike">
              <a:solidFill>
                <a:srgbClr val="000000"/>
              </a:solidFill>
              <a:latin typeface="Arial"/>
            </a:endParaRPr>
          </a:p>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隶书"/>
                <a:ea typeface="隶书"/>
              </a:rPr>
              <a:t>失调</a:t>
            </a:r>
            <a:endParaRPr b="0" lang="en-US" sz="3200" spc="-1" strike="noStrike">
              <a:solidFill>
                <a:srgbClr val="000000"/>
              </a:solidFill>
              <a:latin typeface="Arial"/>
            </a:endParaRPr>
          </a:p>
        </p:txBody>
      </p:sp>
      <p:grpSp>
        <p:nvGrpSpPr>
          <p:cNvPr id="632" name="组合 517123"/>
          <p:cNvGrpSpPr/>
          <p:nvPr/>
        </p:nvGrpSpPr>
        <p:grpSpPr>
          <a:xfrm>
            <a:off x="98280" y="3081240"/>
            <a:ext cx="350640" cy="512640"/>
            <a:chOff x="98280" y="3081240"/>
            <a:chExt cx="350640" cy="512640"/>
          </a:xfrm>
        </p:grpSpPr>
        <p:sp>
          <p:nvSpPr>
            <p:cNvPr id="633" name="椭圆 517124"/>
            <p:cNvSpPr/>
            <p:nvPr/>
          </p:nvSpPr>
          <p:spPr>
            <a:xfrm>
              <a:off x="98280" y="3081240"/>
              <a:ext cx="87480" cy="128160"/>
            </a:xfrm>
            <a:prstGeom prst="ellipse">
              <a:avLst/>
            </a:prstGeom>
            <a:solidFill>
              <a:srgbClr val="ffffff">
                <a:alpha val="50000"/>
              </a:srgbClr>
            </a:solidFill>
            <a:ln w="0">
              <a:noFill/>
            </a:ln>
          </p:spPr>
          <p:style>
            <a:lnRef idx="0"/>
            <a:fillRef idx="0"/>
            <a:effectRef idx="0"/>
            <a:fontRef idx="minor"/>
          </p:style>
        </p:sp>
        <p:sp>
          <p:nvSpPr>
            <p:cNvPr id="634" name="椭圆 517125"/>
            <p:cNvSpPr/>
            <p:nvPr/>
          </p:nvSpPr>
          <p:spPr>
            <a:xfrm>
              <a:off x="229680" y="3081240"/>
              <a:ext cx="87480" cy="128160"/>
            </a:xfrm>
            <a:prstGeom prst="ellipse">
              <a:avLst/>
            </a:prstGeom>
            <a:solidFill>
              <a:srgbClr val="ffffff">
                <a:alpha val="50000"/>
              </a:srgbClr>
            </a:solidFill>
            <a:ln w="0">
              <a:noFill/>
            </a:ln>
          </p:spPr>
          <p:style>
            <a:lnRef idx="0"/>
            <a:fillRef idx="0"/>
            <a:effectRef idx="0"/>
            <a:fontRef idx="minor"/>
          </p:style>
        </p:sp>
        <p:sp>
          <p:nvSpPr>
            <p:cNvPr id="635" name="椭圆 517126"/>
            <p:cNvSpPr/>
            <p:nvPr/>
          </p:nvSpPr>
          <p:spPr>
            <a:xfrm>
              <a:off x="361440" y="3081240"/>
              <a:ext cx="87480" cy="128160"/>
            </a:xfrm>
            <a:prstGeom prst="ellipse">
              <a:avLst/>
            </a:prstGeom>
            <a:solidFill>
              <a:srgbClr val="ffffff">
                <a:alpha val="50000"/>
              </a:srgbClr>
            </a:solidFill>
            <a:ln w="0">
              <a:noFill/>
            </a:ln>
          </p:spPr>
          <p:style>
            <a:lnRef idx="0"/>
            <a:fillRef idx="0"/>
            <a:effectRef idx="0"/>
            <a:fontRef idx="minor"/>
          </p:style>
        </p:sp>
        <p:sp>
          <p:nvSpPr>
            <p:cNvPr id="636" name="椭圆 517127"/>
            <p:cNvSpPr/>
            <p:nvPr/>
          </p:nvSpPr>
          <p:spPr>
            <a:xfrm>
              <a:off x="98280" y="3273480"/>
              <a:ext cx="87480" cy="128160"/>
            </a:xfrm>
            <a:prstGeom prst="ellipse">
              <a:avLst/>
            </a:prstGeom>
            <a:solidFill>
              <a:srgbClr val="ffffff">
                <a:alpha val="50000"/>
              </a:srgbClr>
            </a:solidFill>
            <a:ln w="0">
              <a:noFill/>
            </a:ln>
          </p:spPr>
          <p:style>
            <a:lnRef idx="0"/>
            <a:fillRef idx="0"/>
            <a:effectRef idx="0"/>
            <a:fontRef idx="minor"/>
          </p:style>
        </p:sp>
        <p:sp>
          <p:nvSpPr>
            <p:cNvPr id="637" name="椭圆 517128"/>
            <p:cNvSpPr/>
            <p:nvPr/>
          </p:nvSpPr>
          <p:spPr>
            <a:xfrm>
              <a:off x="229680" y="3273480"/>
              <a:ext cx="87480" cy="128160"/>
            </a:xfrm>
            <a:prstGeom prst="ellipse">
              <a:avLst/>
            </a:prstGeom>
            <a:solidFill>
              <a:srgbClr val="ffffff">
                <a:alpha val="50000"/>
              </a:srgbClr>
            </a:solidFill>
            <a:ln w="0">
              <a:noFill/>
            </a:ln>
          </p:spPr>
          <p:style>
            <a:lnRef idx="0"/>
            <a:fillRef idx="0"/>
            <a:effectRef idx="0"/>
            <a:fontRef idx="minor"/>
          </p:style>
        </p:sp>
        <p:sp>
          <p:nvSpPr>
            <p:cNvPr id="638" name="椭圆 517129"/>
            <p:cNvSpPr/>
            <p:nvPr/>
          </p:nvSpPr>
          <p:spPr>
            <a:xfrm>
              <a:off x="361440" y="3273480"/>
              <a:ext cx="87480" cy="128160"/>
            </a:xfrm>
            <a:prstGeom prst="ellipse">
              <a:avLst/>
            </a:prstGeom>
            <a:solidFill>
              <a:srgbClr val="ffffff">
                <a:alpha val="50000"/>
              </a:srgbClr>
            </a:solidFill>
            <a:ln w="0">
              <a:noFill/>
            </a:ln>
          </p:spPr>
          <p:style>
            <a:lnRef idx="0"/>
            <a:fillRef idx="0"/>
            <a:effectRef idx="0"/>
            <a:fontRef idx="minor"/>
          </p:style>
        </p:sp>
        <p:sp>
          <p:nvSpPr>
            <p:cNvPr id="639" name="椭圆 517130"/>
            <p:cNvSpPr/>
            <p:nvPr/>
          </p:nvSpPr>
          <p:spPr>
            <a:xfrm>
              <a:off x="98280" y="3465720"/>
              <a:ext cx="87480" cy="128160"/>
            </a:xfrm>
            <a:prstGeom prst="ellipse">
              <a:avLst/>
            </a:prstGeom>
            <a:solidFill>
              <a:srgbClr val="ffffff">
                <a:alpha val="50000"/>
              </a:srgbClr>
            </a:solidFill>
            <a:ln w="0">
              <a:noFill/>
            </a:ln>
          </p:spPr>
          <p:style>
            <a:lnRef idx="0"/>
            <a:fillRef idx="0"/>
            <a:effectRef idx="0"/>
            <a:fontRef idx="minor"/>
          </p:style>
        </p:sp>
        <p:sp>
          <p:nvSpPr>
            <p:cNvPr id="640" name="椭圆 517131"/>
            <p:cNvSpPr/>
            <p:nvPr/>
          </p:nvSpPr>
          <p:spPr>
            <a:xfrm>
              <a:off x="229680" y="3465720"/>
              <a:ext cx="87480" cy="128160"/>
            </a:xfrm>
            <a:prstGeom prst="ellipse">
              <a:avLst/>
            </a:prstGeom>
            <a:solidFill>
              <a:srgbClr val="ffffff">
                <a:alpha val="50000"/>
              </a:srgbClr>
            </a:solidFill>
            <a:ln w="0">
              <a:noFill/>
            </a:ln>
          </p:spPr>
          <p:style>
            <a:lnRef idx="0"/>
            <a:fillRef idx="0"/>
            <a:effectRef idx="0"/>
            <a:fontRef idx="minor"/>
          </p:style>
        </p:sp>
        <p:sp>
          <p:nvSpPr>
            <p:cNvPr id="641" name="椭圆 517132"/>
            <p:cNvSpPr/>
            <p:nvPr/>
          </p:nvSpPr>
          <p:spPr>
            <a:xfrm>
              <a:off x="361440" y="3465720"/>
              <a:ext cx="87480" cy="128160"/>
            </a:xfrm>
            <a:prstGeom prst="ellipse">
              <a:avLst/>
            </a:prstGeom>
            <a:solidFill>
              <a:srgbClr val="ffffff">
                <a:alpha val="50000"/>
              </a:srgbClr>
            </a:solidFill>
            <a:ln w="0">
              <a:noFill/>
            </a:ln>
          </p:spPr>
          <p:style>
            <a:lnRef idx="0"/>
            <a:fillRef idx="0"/>
            <a:effectRef idx="0"/>
            <a:fontRef idx="minor"/>
          </p:style>
        </p:sp>
      </p:grpSp>
      <p:grpSp>
        <p:nvGrpSpPr>
          <p:cNvPr id="642" name="组合 517133"/>
          <p:cNvGrpSpPr/>
          <p:nvPr/>
        </p:nvGrpSpPr>
        <p:grpSpPr>
          <a:xfrm>
            <a:off x="103320" y="4259160"/>
            <a:ext cx="371160" cy="409320"/>
            <a:chOff x="103320" y="4259160"/>
            <a:chExt cx="371160" cy="409320"/>
          </a:xfrm>
        </p:grpSpPr>
        <p:sp>
          <p:nvSpPr>
            <p:cNvPr id="643" name="椭圆 517134"/>
            <p:cNvSpPr/>
            <p:nvPr/>
          </p:nvSpPr>
          <p:spPr>
            <a:xfrm>
              <a:off x="103320" y="4259160"/>
              <a:ext cx="92520" cy="102240"/>
            </a:xfrm>
            <a:prstGeom prst="ellipse">
              <a:avLst/>
            </a:prstGeom>
            <a:solidFill>
              <a:srgbClr val="ffffff">
                <a:alpha val="50000"/>
              </a:srgbClr>
            </a:solidFill>
            <a:ln w="0">
              <a:noFill/>
            </a:ln>
          </p:spPr>
          <p:style>
            <a:lnRef idx="0"/>
            <a:fillRef idx="0"/>
            <a:effectRef idx="0"/>
            <a:fontRef idx="minor"/>
          </p:style>
        </p:sp>
        <p:sp>
          <p:nvSpPr>
            <p:cNvPr id="644" name="椭圆 517135"/>
            <p:cNvSpPr/>
            <p:nvPr/>
          </p:nvSpPr>
          <p:spPr>
            <a:xfrm>
              <a:off x="242640" y="4259160"/>
              <a:ext cx="92520" cy="102240"/>
            </a:xfrm>
            <a:prstGeom prst="ellipse">
              <a:avLst/>
            </a:prstGeom>
            <a:solidFill>
              <a:srgbClr val="ffffff">
                <a:alpha val="50000"/>
              </a:srgbClr>
            </a:solidFill>
            <a:ln w="0">
              <a:noFill/>
            </a:ln>
          </p:spPr>
          <p:style>
            <a:lnRef idx="0"/>
            <a:fillRef idx="0"/>
            <a:effectRef idx="0"/>
            <a:fontRef idx="minor"/>
          </p:style>
        </p:sp>
        <p:sp>
          <p:nvSpPr>
            <p:cNvPr id="645" name="椭圆 517136"/>
            <p:cNvSpPr/>
            <p:nvPr/>
          </p:nvSpPr>
          <p:spPr>
            <a:xfrm>
              <a:off x="381960" y="4259160"/>
              <a:ext cx="92520" cy="102240"/>
            </a:xfrm>
            <a:prstGeom prst="ellipse">
              <a:avLst/>
            </a:prstGeom>
            <a:solidFill>
              <a:srgbClr val="ffffff">
                <a:alpha val="50000"/>
              </a:srgbClr>
            </a:solidFill>
            <a:ln w="0">
              <a:noFill/>
            </a:ln>
          </p:spPr>
          <p:style>
            <a:lnRef idx="0"/>
            <a:fillRef idx="0"/>
            <a:effectRef idx="0"/>
            <a:fontRef idx="minor"/>
          </p:style>
        </p:sp>
        <p:sp>
          <p:nvSpPr>
            <p:cNvPr id="646" name="椭圆 517137"/>
            <p:cNvSpPr/>
            <p:nvPr/>
          </p:nvSpPr>
          <p:spPr>
            <a:xfrm>
              <a:off x="103320" y="4412520"/>
              <a:ext cx="92520" cy="102240"/>
            </a:xfrm>
            <a:prstGeom prst="ellipse">
              <a:avLst/>
            </a:prstGeom>
            <a:solidFill>
              <a:srgbClr val="ffffff">
                <a:alpha val="50000"/>
              </a:srgbClr>
            </a:solidFill>
            <a:ln w="0">
              <a:noFill/>
            </a:ln>
          </p:spPr>
          <p:style>
            <a:lnRef idx="0"/>
            <a:fillRef idx="0"/>
            <a:effectRef idx="0"/>
            <a:fontRef idx="minor"/>
          </p:style>
        </p:sp>
        <p:sp>
          <p:nvSpPr>
            <p:cNvPr id="647" name="椭圆 517138"/>
            <p:cNvSpPr/>
            <p:nvPr/>
          </p:nvSpPr>
          <p:spPr>
            <a:xfrm>
              <a:off x="242640" y="4412520"/>
              <a:ext cx="92520" cy="102240"/>
            </a:xfrm>
            <a:prstGeom prst="ellipse">
              <a:avLst/>
            </a:prstGeom>
            <a:solidFill>
              <a:srgbClr val="ffffff">
                <a:alpha val="50000"/>
              </a:srgbClr>
            </a:solidFill>
            <a:ln w="0">
              <a:noFill/>
            </a:ln>
          </p:spPr>
          <p:style>
            <a:lnRef idx="0"/>
            <a:fillRef idx="0"/>
            <a:effectRef idx="0"/>
            <a:fontRef idx="minor"/>
          </p:style>
        </p:sp>
        <p:sp>
          <p:nvSpPr>
            <p:cNvPr id="648" name="椭圆 517139"/>
            <p:cNvSpPr/>
            <p:nvPr/>
          </p:nvSpPr>
          <p:spPr>
            <a:xfrm>
              <a:off x="381960" y="4412520"/>
              <a:ext cx="92520" cy="102240"/>
            </a:xfrm>
            <a:prstGeom prst="ellipse">
              <a:avLst/>
            </a:prstGeom>
            <a:solidFill>
              <a:srgbClr val="ffffff">
                <a:alpha val="50000"/>
              </a:srgbClr>
            </a:solidFill>
            <a:ln w="0">
              <a:noFill/>
            </a:ln>
          </p:spPr>
          <p:style>
            <a:lnRef idx="0"/>
            <a:fillRef idx="0"/>
            <a:effectRef idx="0"/>
            <a:fontRef idx="minor"/>
          </p:style>
        </p:sp>
        <p:sp>
          <p:nvSpPr>
            <p:cNvPr id="649" name="椭圆 517140"/>
            <p:cNvSpPr/>
            <p:nvPr/>
          </p:nvSpPr>
          <p:spPr>
            <a:xfrm>
              <a:off x="103320" y="4566240"/>
              <a:ext cx="92520" cy="102240"/>
            </a:xfrm>
            <a:prstGeom prst="ellipse">
              <a:avLst/>
            </a:prstGeom>
            <a:solidFill>
              <a:srgbClr val="ffffff">
                <a:alpha val="50000"/>
              </a:srgbClr>
            </a:solidFill>
            <a:ln w="0">
              <a:noFill/>
            </a:ln>
          </p:spPr>
          <p:style>
            <a:lnRef idx="0"/>
            <a:fillRef idx="0"/>
            <a:effectRef idx="0"/>
            <a:fontRef idx="minor"/>
          </p:style>
        </p:sp>
        <p:sp>
          <p:nvSpPr>
            <p:cNvPr id="650" name="椭圆 517141"/>
            <p:cNvSpPr/>
            <p:nvPr/>
          </p:nvSpPr>
          <p:spPr>
            <a:xfrm>
              <a:off x="242640" y="4566240"/>
              <a:ext cx="92520" cy="102240"/>
            </a:xfrm>
            <a:prstGeom prst="ellipse">
              <a:avLst/>
            </a:prstGeom>
            <a:solidFill>
              <a:srgbClr val="ffffff">
                <a:alpha val="50000"/>
              </a:srgbClr>
            </a:solidFill>
            <a:ln w="0">
              <a:noFill/>
            </a:ln>
          </p:spPr>
          <p:style>
            <a:lnRef idx="0"/>
            <a:fillRef idx="0"/>
            <a:effectRef idx="0"/>
            <a:fontRef idx="minor"/>
          </p:style>
        </p:sp>
        <p:sp>
          <p:nvSpPr>
            <p:cNvPr id="651" name="椭圆 517142"/>
            <p:cNvSpPr/>
            <p:nvPr/>
          </p:nvSpPr>
          <p:spPr>
            <a:xfrm>
              <a:off x="381960" y="4566240"/>
              <a:ext cx="92520" cy="102240"/>
            </a:xfrm>
            <a:prstGeom prst="ellipse">
              <a:avLst/>
            </a:prstGeom>
            <a:solidFill>
              <a:srgbClr val="ffffff">
                <a:alpha val="50000"/>
              </a:srgbClr>
            </a:solidFill>
            <a:ln w="0">
              <a:noFill/>
            </a:ln>
          </p:spPr>
          <p:style>
            <a:lnRef idx="0"/>
            <a:fillRef idx="0"/>
            <a:effectRef idx="0"/>
            <a:fontRef idx="minor"/>
          </p:style>
        </p:sp>
      </p:grpSp>
      <p:sp>
        <p:nvSpPr>
          <p:cNvPr id="652" name="圆角矩形 517143"/>
          <p:cNvSpPr/>
          <p:nvPr/>
        </p:nvSpPr>
        <p:spPr>
          <a:xfrm>
            <a:off x="7107120" y="2133720"/>
            <a:ext cx="1440000" cy="3240000"/>
          </a:xfrm>
          <a:custGeom>
            <a:avLst/>
            <a:gdLst/>
            <a:ahLst/>
            <a:rect l="l" t="t" r="r" b="b"/>
            <a:pathLst>
              <a:path w="21600" h="48593">
                <a:moveTo>
                  <a:pt x="1967" y="0"/>
                </a:moveTo>
                <a:arcTo wR="1967" hR="1967" stAng="16200000" swAng="-5400000"/>
                <a:lnTo>
                  <a:pt x="0" y="46626"/>
                </a:lnTo>
                <a:arcTo wR="1967" hR="25026" stAng="10800000" swAng="5400000"/>
                <a:lnTo>
                  <a:pt x="19633" y="21600"/>
                </a:lnTo>
                <a:arcTo wR="1967" hR="25026" stAng="16200000" swAng="5400000"/>
                <a:lnTo>
                  <a:pt x="21600" y="1967"/>
                </a:lnTo>
                <a:arcTo wR="1967" hR="1967" stAng="0" swAng="-5400000"/>
                <a:close/>
              </a:path>
            </a:pathLst>
          </a:custGeom>
          <a:gradFill rotWithShape="0">
            <a:gsLst>
              <a:gs pos="0">
                <a:srgbClr val="9999cc"/>
              </a:gs>
              <a:gs pos="100000">
                <a:srgbClr val="b8b8db"/>
              </a:gs>
            </a:gsLst>
            <a:lin ang="5400000"/>
          </a:gradFill>
          <a:ln w="25560">
            <a:solidFill>
              <a:srgbClr val="ffffff"/>
            </a:solidFill>
            <a:miter/>
          </a:ln>
        </p:spPr>
        <p:style>
          <a:lnRef idx="0"/>
          <a:fillRef idx="0"/>
          <a:effectRef idx="0"/>
          <a:fontRef idx="minor"/>
        </p:style>
        <p:txBody>
          <a:bodyPr wrap="none" lIns="90000" rIns="90000" tIns="46800" bIns="4680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气</a:t>
            </a:r>
            <a:endParaRPr b="0" lang="en-US" sz="3600" spc="-1" strike="noStrike">
              <a:solidFill>
                <a:srgbClr val="000000"/>
              </a:solidFill>
              <a:latin typeface="Arial"/>
            </a:endParaRPr>
          </a:p>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血</a:t>
            </a:r>
            <a:endParaRPr b="0" lang="en-US" sz="3600" spc="-1" strike="noStrike">
              <a:solidFill>
                <a:srgbClr val="000000"/>
              </a:solidFill>
              <a:latin typeface="Arial"/>
            </a:endParaRPr>
          </a:p>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亏</a:t>
            </a:r>
            <a:endParaRPr b="0" lang="en-US" sz="3600" spc="-1" strike="noStrike">
              <a:solidFill>
                <a:srgbClr val="000000"/>
              </a:solidFill>
              <a:latin typeface="Arial"/>
            </a:endParaRPr>
          </a:p>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损</a:t>
            </a:r>
            <a:endParaRPr b="0" lang="en-US" sz="3600" spc="-1" strike="noStrike">
              <a:solidFill>
                <a:srgbClr val="000000"/>
              </a:solidFill>
              <a:latin typeface="Arial"/>
            </a:endParaRPr>
          </a:p>
        </p:txBody>
      </p:sp>
      <p:sp>
        <p:nvSpPr>
          <p:cNvPr id="653" name="圆角矩形 517144"/>
          <p:cNvSpPr/>
          <p:nvPr/>
        </p:nvSpPr>
        <p:spPr>
          <a:xfrm>
            <a:off x="5003640" y="2276640"/>
            <a:ext cx="1368720" cy="2950920"/>
          </a:xfrm>
          <a:custGeom>
            <a:avLst/>
            <a:gdLst/>
            <a:ahLst/>
            <a:rect l="l" t="t" r="r" b="b"/>
            <a:pathLst>
              <a:path w="21600" h="46562">
                <a:moveTo>
                  <a:pt x="1967" y="0"/>
                </a:moveTo>
                <a:arcTo wR="1967" hR="1967" stAng="16200000" swAng="-5400000"/>
                <a:lnTo>
                  <a:pt x="0" y="44595"/>
                </a:lnTo>
                <a:arcTo wR="1967" hR="22995" stAng="10800000" swAng="5400000"/>
                <a:lnTo>
                  <a:pt x="19633" y="21600"/>
                </a:lnTo>
                <a:arcTo wR="1967" hR="22995" stAng="16200000" swAng="5400000"/>
                <a:lnTo>
                  <a:pt x="21600" y="1967"/>
                </a:lnTo>
                <a:arcTo wR="1967" hR="1967" stAng="0" swAng="-5400000"/>
                <a:close/>
              </a:path>
            </a:pathLst>
          </a:custGeom>
          <a:gradFill rotWithShape="0">
            <a:gsLst>
              <a:gs pos="0">
                <a:srgbClr val="cccce6"/>
              </a:gs>
              <a:gs pos="100000">
                <a:srgbClr val="dbdbee"/>
              </a:gs>
            </a:gsLst>
            <a:lin ang="5400000"/>
          </a:gradFill>
          <a:ln w="25560">
            <a:solidFill>
              <a:srgbClr val="ffffff"/>
            </a:solidFill>
            <a:miter/>
          </a:ln>
        </p:spPr>
        <p:style>
          <a:lnRef idx="0"/>
          <a:fillRef idx="0"/>
          <a:effectRef idx="0"/>
          <a:fontRef idx="minor"/>
        </p:style>
        <p:txBody>
          <a:bodyPr wrap="none" lIns="90000" rIns="90000" tIns="46800" bIns="4680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不</a:t>
            </a:r>
            <a:endParaRPr b="0" lang="en-US" sz="3600" spc="-1" strike="noStrike">
              <a:solidFill>
                <a:srgbClr val="000000"/>
              </a:solidFill>
              <a:latin typeface="Arial"/>
            </a:endParaRPr>
          </a:p>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荣</a:t>
            </a:r>
            <a:endParaRPr b="0" lang="en-US" sz="3600" spc="-1" strike="noStrike">
              <a:solidFill>
                <a:srgbClr val="000000"/>
              </a:solidFill>
              <a:latin typeface="Arial"/>
            </a:endParaRPr>
          </a:p>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则</a:t>
            </a:r>
            <a:endParaRPr b="0" lang="en-US" sz="3600" spc="-1" strike="noStrike">
              <a:solidFill>
                <a:srgbClr val="000000"/>
              </a:solidFill>
              <a:latin typeface="Arial"/>
            </a:endParaRPr>
          </a:p>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痛</a:t>
            </a:r>
            <a:endParaRPr b="0" lang="en-US" sz="3600" spc="-1" strike="noStrike">
              <a:solidFill>
                <a:srgbClr val="000000"/>
              </a:solidFill>
              <a:latin typeface="Arial"/>
            </a:endParaRPr>
          </a:p>
        </p:txBody>
      </p:sp>
      <p:sp>
        <p:nvSpPr>
          <p:cNvPr id="654" name="圆角矩形 517145"/>
          <p:cNvSpPr/>
          <p:nvPr/>
        </p:nvSpPr>
        <p:spPr>
          <a:xfrm>
            <a:off x="2987640" y="2492280"/>
            <a:ext cx="1332000" cy="2521080"/>
          </a:xfrm>
          <a:custGeom>
            <a:avLst/>
            <a:gdLst/>
            <a:ahLst/>
            <a:rect l="l" t="t" r="r" b="b"/>
            <a:pathLst>
              <a:path w="21600" h="40877">
                <a:moveTo>
                  <a:pt x="1967" y="0"/>
                </a:moveTo>
                <a:arcTo wR="1967" hR="1967" stAng="16200000" swAng="-5400000"/>
                <a:lnTo>
                  <a:pt x="0" y="38910"/>
                </a:lnTo>
                <a:arcTo wR="1967" hR="17310" stAng="10800000" swAng="5400000"/>
                <a:lnTo>
                  <a:pt x="19633" y="21600"/>
                </a:lnTo>
                <a:arcTo wR="1967" hR="17310" stAng="16200000" swAng="5400000"/>
                <a:lnTo>
                  <a:pt x="21600" y="1967"/>
                </a:lnTo>
                <a:arcTo wR="1967" hR="1967" stAng="0" swAng="-5400000"/>
                <a:close/>
              </a:path>
            </a:pathLst>
          </a:custGeom>
          <a:gradFill rotWithShape="0">
            <a:gsLst>
              <a:gs pos="0">
                <a:srgbClr val="666699"/>
              </a:gs>
              <a:gs pos="100000">
                <a:srgbClr val="9494b8"/>
              </a:gs>
            </a:gsLst>
            <a:lin ang="5400000"/>
          </a:gradFill>
          <a:ln w="25560">
            <a:solidFill>
              <a:srgbClr val="ffffff"/>
            </a:solidFill>
            <a:miter/>
          </a:ln>
        </p:spPr>
        <p:style>
          <a:lnRef idx="0"/>
          <a:fillRef idx="0"/>
          <a:effectRef idx="0"/>
          <a:fontRef idx="minor"/>
        </p:style>
        <p:txBody>
          <a:bodyPr wrap="none" lIns="90000" rIns="90000" tIns="46800" bIns="4680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经</a:t>
            </a:r>
            <a:endParaRPr b="0" lang="en-US" sz="3600" spc="-1" strike="noStrike">
              <a:solidFill>
                <a:srgbClr val="000000"/>
              </a:solidFill>
              <a:latin typeface="Arial"/>
            </a:endParaRPr>
          </a:p>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脉</a:t>
            </a:r>
            <a:endParaRPr b="0" lang="en-US" sz="3600" spc="-1" strike="noStrike">
              <a:solidFill>
                <a:srgbClr val="000000"/>
              </a:solidFill>
              <a:latin typeface="Arial"/>
            </a:endParaRPr>
          </a:p>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失</a:t>
            </a:r>
            <a:endParaRPr b="0" lang="en-US" sz="3600" spc="-1" strike="noStrike">
              <a:solidFill>
                <a:srgbClr val="000000"/>
              </a:solidFill>
              <a:latin typeface="Arial"/>
            </a:endParaRPr>
          </a:p>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养</a:t>
            </a:r>
            <a:endParaRPr b="0" lang="en-US" sz="3600" spc="-1" strike="noStrike">
              <a:solidFill>
                <a:srgbClr val="000000"/>
              </a:solidFill>
              <a:latin typeface="Arial"/>
            </a:endParaRPr>
          </a:p>
        </p:txBody>
      </p:sp>
      <p:sp>
        <p:nvSpPr>
          <p:cNvPr id="655" name="右箭头 517146"/>
          <p:cNvSpPr/>
          <p:nvPr/>
        </p:nvSpPr>
        <p:spPr>
          <a:xfrm>
            <a:off x="4327560" y="3213000"/>
            <a:ext cx="647640" cy="1077840"/>
          </a:xfrm>
          <a:custGeom>
            <a:avLst/>
            <a:gdLst/>
            <a:ahLst/>
            <a:rect l="l" t="t" r="r" b="b"/>
            <a:pathLst>
              <a:path w="21600" h="21600">
                <a:moveTo>
                  <a:pt x="0" y="4485"/>
                </a:moveTo>
                <a:lnTo>
                  <a:pt x="16018" y="4485"/>
                </a:lnTo>
                <a:lnTo>
                  <a:pt x="16018" y="0"/>
                </a:lnTo>
                <a:lnTo>
                  <a:pt x="21600" y="10800"/>
                </a:lnTo>
                <a:lnTo>
                  <a:pt x="16018" y="21600"/>
                </a:lnTo>
                <a:lnTo>
                  <a:pt x="16018" y="17115"/>
                </a:lnTo>
                <a:lnTo>
                  <a:pt x="0" y="17115"/>
                </a:lnTo>
                <a:close/>
              </a:path>
            </a:pathLst>
          </a:custGeom>
          <a:solidFill>
            <a:srgbClr val="808080">
              <a:alpha val="50000"/>
            </a:srgbClr>
          </a:solidFill>
          <a:ln w="0">
            <a:noFill/>
          </a:ln>
        </p:spPr>
        <p:style>
          <a:lnRef idx="0"/>
          <a:fillRef idx="0"/>
          <a:effectRef idx="0"/>
          <a:fontRef idx="minor"/>
        </p:style>
      </p:sp>
      <p:sp>
        <p:nvSpPr>
          <p:cNvPr id="656" name="左箭头 517148"/>
          <p:cNvSpPr/>
          <p:nvPr/>
        </p:nvSpPr>
        <p:spPr>
          <a:xfrm>
            <a:off x="6477120" y="3276720"/>
            <a:ext cx="533160" cy="685800"/>
          </a:xfrm>
          <a:custGeom>
            <a:avLst/>
            <a:gdLst/>
            <a:ahLst/>
            <a:rect l="l" t="t" r="r" b="b"/>
            <a:pathLst>
              <a:path w="21600" h="21600">
                <a:moveTo>
                  <a:pt x="21600" y="5400"/>
                </a:moveTo>
                <a:lnTo>
                  <a:pt x="5400" y="5400"/>
                </a:lnTo>
                <a:lnTo>
                  <a:pt x="5400" y="0"/>
                </a:lnTo>
                <a:lnTo>
                  <a:pt x="0" y="10800"/>
                </a:lnTo>
                <a:lnTo>
                  <a:pt x="5400" y="21600"/>
                </a:lnTo>
                <a:lnTo>
                  <a:pt x="5400" y="16200"/>
                </a:lnTo>
                <a:lnTo>
                  <a:pt x="21600" y="16200"/>
                </a:lnTo>
                <a:close/>
              </a:path>
            </a:pathLst>
          </a:custGeom>
          <a:solidFill>
            <a:srgbClr val="9999ff"/>
          </a:solidFill>
          <a:ln w="9360">
            <a:solidFill>
              <a:srgbClr val="000000"/>
            </a:solidFill>
            <a:miter/>
          </a:ln>
        </p:spPr>
        <p:style>
          <a:lnRef idx="0"/>
          <a:fillRef idx="0"/>
          <a:effectRef idx="0"/>
          <a:fontRef idx="minor"/>
        </p:style>
      </p:sp>
    </p:spTree>
  </p:cSld>
  <p:timing>
    <p:tnLst>
      <p:par>
        <p:cTn id="319" dur="indefinite" restart="never" nodeType="tmRoot">
          <p:childTnLst>
            <p:seq>
              <p:cTn id="320" dur="indefinite" nodeType="mainSeq">
                <p:childTnLst>
                  <p:par>
                    <p:cTn id="321" nodeType="clickEffect" fill="hold">
                      <p:stCondLst>
                        <p:cond delay="0"/>
                      </p:stCondLst>
                      <p:childTnLst>
                        <p:par>
                          <p:cTn id="322" nodeType="withEffect" fill="hold">
                            <p:stCondLst>
                              <p:cond delay="0"/>
                            </p:stCondLst>
                            <p:childTnLst>
                              <p:par>
                                <p:cTn id="323" nodeType="withEffect" fill="hold" presetClass="entr" presetID="10">
                                  <p:stCondLst>
                                    <p:cond delay="0"/>
                                  </p:stCondLst>
                                  <p:childTnLst>
                                    <p:set>
                                      <p:cBhvr>
                                        <p:cTn id="324" dur="1" fill="hold">
                                          <p:stCondLst>
                                            <p:cond delay="0"/>
                                          </p:stCondLst>
                                        </p:cTn>
                                        <p:tgtEl>
                                          <p:spTgt spid="631"/>
                                        </p:tgtEl>
                                        <p:attrNameLst>
                                          <p:attrName>style.visibility</p:attrName>
                                        </p:attrNameLst>
                                      </p:cBhvr>
                                      <p:to>
                                        <p:strVal val="visible"/>
                                      </p:to>
                                    </p:set>
                                    <p:animEffect filter="fade" transition="in">
                                      <p:cBhvr additive="repl">
                                        <p:cTn id="325" dur="1000"/>
                                        <p:tgtEl>
                                          <p:spTgt spid="631"/>
                                        </p:tgtEl>
                                      </p:cBhvr>
                                    </p:animEffect>
                                  </p:childTnLst>
                                </p:cTn>
                              </p:par>
                            </p:childTnLst>
                          </p:cTn>
                        </p:par>
                      </p:childTnLst>
                    </p:cTn>
                  </p:par>
                  <p:par>
                    <p:cTn id="326" nodeType="clickEffect" fill="hold">
                      <p:stCondLst>
                        <p:cond delay="indefinite"/>
                      </p:stCondLst>
                      <p:childTnLst>
                        <p:par>
                          <p:cTn id="327" nodeType="withEffect" fill="hold">
                            <p:stCondLst>
                              <p:cond delay="0"/>
                            </p:stCondLst>
                            <p:childTnLst>
                              <p:par>
                                <p:cTn id="328" nodeType="clickEffect" fill="hold" presetClass="entr" presetID="10">
                                  <p:stCondLst>
                                    <p:cond delay="0"/>
                                  </p:stCondLst>
                                  <p:childTnLst>
                                    <p:set>
                                      <p:cBhvr>
                                        <p:cTn id="329" dur="1" fill="hold">
                                          <p:stCondLst>
                                            <p:cond delay="0"/>
                                          </p:stCondLst>
                                        </p:cTn>
                                        <p:tgtEl>
                                          <p:spTgt spid="654"/>
                                        </p:tgtEl>
                                        <p:attrNameLst>
                                          <p:attrName>style.visibility</p:attrName>
                                        </p:attrNameLst>
                                      </p:cBhvr>
                                      <p:to>
                                        <p:strVal val="visible"/>
                                      </p:to>
                                    </p:set>
                                    <p:animEffect filter="fade" transition="in">
                                      <p:cBhvr additive="repl">
                                        <p:cTn id="330" dur="1000"/>
                                        <p:tgtEl>
                                          <p:spTgt spid="654"/>
                                        </p:tgtEl>
                                      </p:cBhvr>
                                    </p:animEffect>
                                  </p:childTnLst>
                                </p:cTn>
                              </p:par>
                            </p:childTnLst>
                          </p:cTn>
                        </p:par>
                      </p:childTnLst>
                    </p:cTn>
                  </p:par>
                  <p:par>
                    <p:cTn id="331" nodeType="clickEffect" fill="hold">
                      <p:stCondLst>
                        <p:cond delay="indefinite"/>
                      </p:stCondLst>
                      <p:childTnLst>
                        <p:par>
                          <p:cTn id="332" nodeType="withEffect" fill="hold">
                            <p:stCondLst>
                              <p:cond delay="0"/>
                            </p:stCondLst>
                            <p:childTnLst>
                              <p:par>
                                <p:cTn id="333" nodeType="clickEffect" fill="hold" presetClass="entr" presetID="10">
                                  <p:stCondLst>
                                    <p:cond delay="0"/>
                                  </p:stCondLst>
                                  <p:childTnLst>
                                    <p:set>
                                      <p:cBhvr>
                                        <p:cTn id="334" dur="1" fill="hold">
                                          <p:stCondLst>
                                            <p:cond delay="0"/>
                                          </p:stCondLst>
                                        </p:cTn>
                                        <p:tgtEl>
                                          <p:spTgt spid="655"/>
                                        </p:tgtEl>
                                        <p:attrNameLst>
                                          <p:attrName>style.visibility</p:attrName>
                                        </p:attrNameLst>
                                      </p:cBhvr>
                                      <p:to>
                                        <p:strVal val="visible"/>
                                      </p:to>
                                    </p:set>
                                    <p:animEffect filter="fade" transition="in">
                                      <p:cBhvr additive="repl">
                                        <p:cTn id="335" dur="1000"/>
                                        <p:tgtEl>
                                          <p:spTgt spid="655"/>
                                        </p:tgtEl>
                                      </p:cBhvr>
                                    </p:animEffect>
                                  </p:childTnLst>
                                </p:cTn>
                              </p:par>
                            </p:childTnLst>
                          </p:cTn>
                        </p:par>
                        <p:par>
                          <p:cTn id="336" nodeType="afterEffect" fill="hold">
                            <p:stCondLst>
                              <p:cond delay="1000"/>
                            </p:stCondLst>
                            <p:childTnLst>
                              <p:par>
                                <p:cTn id="337" nodeType="afterEffect" fill="hold" presetClass="entr" presetID="10">
                                  <p:stCondLst>
                                    <p:cond delay="0"/>
                                  </p:stCondLst>
                                  <p:childTnLst>
                                    <p:set>
                                      <p:cBhvr>
                                        <p:cTn id="338" dur="1" fill="hold">
                                          <p:stCondLst>
                                            <p:cond delay="0"/>
                                          </p:stCondLst>
                                        </p:cTn>
                                        <p:tgtEl>
                                          <p:spTgt spid="653"/>
                                        </p:tgtEl>
                                        <p:attrNameLst>
                                          <p:attrName>style.visibility</p:attrName>
                                        </p:attrNameLst>
                                      </p:cBhvr>
                                      <p:to>
                                        <p:strVal val="visible"/>
                                      </p:to>
                                    </p:set>
                                    <p:animEffect filter="fade" transition="in">
                                      <p:cBhvr additive="repl">
                                        <p:cTn id="339" dur="1000"/>
                                        <p:tgtEl>
                                          <p:spTgt spid="653"/>
                                        </p:tgtEl>
                                      </p:cBhvr>
                                    </p:animEffect>
                                  </p:childTnLst>
                                </p:cTn>
                              </p:par>
                            </p:childTnLst>
                          </p:cTn>
                        </p:par>
                        <p:par>
                          <p:cTn id="340" nodeType="afterEffect" fill="hold">
                            <p:stCondLst>
                              <p:cond delay="2000"/>
                            </p:stCondLst>
                            <p:childTnLst>
                              <p:par>
                                <p:cTn id="341" nodeType="afterEffect" fill="hold" presetClass="entr" presetID="10">
                                  <p:stCondLst>
                                    <p:cond delay="0"/>
                                  </p:stCondLst>
                                  <p:childTnLst>
                                    <p:set>
                                      <p:cBhvr>
                                        <p:cTn id="342" dur="1" fill="hold">
                                          <p:stCondLst>
                                            <p:cond delay="0"/>
                                          </p:stCondLst>
                                        </p:cTn>
                                        <p:tgtEl>
                                          <p:spTgt spid="652"/>
                                        </p:tgtEl>
                                        <p:attrNameLst>
                                          <p:attrName>style.visibility</p:attrName>
                                        </p:attrNameLst>
                                      </p:cBhvr>
                                      <p:to>
                                        <p:strVal val="visible"/>
                                      </p:to>
                                    </p:set>
                                    <p:animEffect filter="fade" transition="in">
                                      <p:cBhvr additive="repl">
                                        <p:cTn id="343" dur="1000"/>
                                        <p:tgtEl>
                                          <p:spTgt spid="6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7" name="PlaceHolder 1"/>
          <p:cNvSpPr>
            <a:spLocks noGrp="1"/>
          </p:cNvSpPr>
          <p:nvPr>
            <p:ph type="title"/>
          </p:nvPr>
        </p:nvSpPr>
        <p:spPr>
          <a:xfrm>
            <a:off x="460440" y="457200"/>
            <a:ext cx="8229600" cy="137160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800" spc="-1" strike="noStrike">
                <a:solidFill>
                  <a:srgbClr val="000000"/>
                </a:solidFill>
                <a:latin typeface="华文新魏"/>
                <a:ea typeface="华文新魏"/>
              </a:rPr>
              <a:t>治则治法</a:t>
            </a:r>
            <a:r>
              <a:rPr b="0" lang="zh-CN" sz="4400" spc="-1" strike="noStrike">
                <a:solidFill>
                  <a:srgbClr val="000000"/>
                </a:solidFill>
                <a:latin typeface="Arial"/>
              </a:rPr>
              <a:t> </a:t>
            </a:r>
            <a:endParaRPr b="0" lang="en-US" sz="4400" spc="-1" strike="noStrike">
              <a:solidFill>
                <a:srgbClr val="000000"/>
              </a:solidFill>
              <a:latin typeface="Arial"/>
            </a:endParaRPr>
          </a:p>
        </p:txBody>
      </p:sp>
      <p:sp>
        <p:nvSpPr>
          <p:cNvPr id="658" name="圆角矩形 518146"/>
          <p:cNvSpPr/>
          <p:nvPr/>
        </p:nvSpPr>
        <p:spPr>
          <a:xfrm>
            <a:off x="4181400" y="2276640"/>
            <a:ext cx="1343160" cy="2520720"/>
          </a:xfrm>
          <a:custGeom>
            <a:avLst/>
            <a:gdLst/>
            <a:ahLst/>
            <a:rect l="l" t="t" r="r" b="b"/>
            <a:pathLst>
              <a:path w="21600" h="40532">
                <a:moveTo>
                  <a:pt x="3600" y="0"/>
                </a:moveTo>
                <a:arcTo wR="3600" hR="3600" stAng="16200000" swAng="-5400000"/>
                <a:lnTo>
                  <a:pt x="0" y="36932"/>
                </a:lnTo>
                <a:arcTo wR="3600" hR="15332" stAng="10800000" swAng="5400000"/>
                <a:lnTo>
                  <a:pt x="18000" y="21600"/>
                </a:lnTo>
                <a:arcTo wR="3600" hR="15332" stAng="16200000" swAng="5400000"/>
                <a:lnTo>
                  <a:pt x="21600" y="3600"/>
                </a:lnTo>
                <a:arcTo wR="3600" hR="3600" stAng="0" swAng="-5400000"/>
                <a:close/>
              </a:path>
            </a:pathLst>
          </a:custGeom>
          <a:solidFill>
            <a:srgbClr val="666699">
              <a:alpha val="81000"/>
            </a:srgbClr>
          </a:solidFill>
          <a:ln w="9360">
            <a:solidFill>
              <a:srgbClr val="000000"/>
            </a:solidFill>
            <a:miter/>
          </a:ln>
          <a:effectLst>
            <a:outerShdw dist="107932" dir="18900000" blurRad="0" rotWithShape="0">
              <a:srgbClr val="00007d">
                <a:alpha val="50000"/>
              </a:srgbClr>
            </a:outerShdw>
          </a:effectLst>
        </p:spPr>
        <p:style>
          <a:lnRef idx="0"/>
          <a:fillRef idx="0"/>
          <a:effectRef idx="0"/>
          <a:fontRef idx="minor"/>
        </p:style>
      </p:sp>
      <p:sp>
        <p:nvSpPr>
          <p:cNvPr id="659" name="文本框 518147"/>
          <p:cNvSpPr/>
          <p:nvPr/>
        </p:nvSpPr>
        <p:spPr>
          <a:xfrm>
            <a:off x="4500720" y="2565360"/>
            <a:ext cx="874440" cy="15742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spcBef>
                <a:spcPts val="11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66"/>
                </a:solidFill>
                <a:latin typeface="隶书"/>
                <a:ea typeface="隶书"/>
              </a:rPr>
              <a:t>止</a:t>
            </a:r>
            <a:endParaRPr b="0" lang="en-US" sz="4400" spc="-1" strike="noStrike">
              <a:solidFill>
                <a:srgbClr val="000000"/>
              </a:solidFill>
              <a:latin typeface="Arial"/>
            </a:endParaRPr>
          </a:p>
          <a:p>
            <a:pPr>
              <a:lnSpc>
                <a:spcPct val="100000"/>
              </a:lnSpc>
              <a:spcBef>
                <a:spcPts val="11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66"/>
                </a:solidFill>
                <a:latin typeface="隶书"/>
                <a:ea typeface="隶书"/>
              </a:rPr>
              <a:t>痛</a:t>
            </a:r>
            <a:endParaRPr b="0" lang="en-US" sz="4400" spc="-1" strike="noStrike">
              <a:solidFill>
                <a:srgbClr val="000000"/>
              </a:solidFill>
              <a:latin typeface="Arial"/>
            </a:endParaRPr>
          </a:p>
        </p:txBody>
      </p:sp>
      <p:sp>
        <p:nvSpPr>
          <p:cNvPr id="660" name="右箭头标注 518148"/>
          <p:cNvSpPr/>
          <p:nvPr/>
        </p:nvSpPr>
        <p:spPr>
          <a:xfrm>
            <a:off x="2484360" y="2492280"/>
            <a:ext cx="1511280" cy="1513080"/>
          </a:xfrm>
          <a:custGeom>
            <a:avLst/>
            <a:gdLst/>
            <a:ahLst/>
            <a:rect l="l" t="t" r="r" b="b"/>
            <a:pathLst>
              <a:path w="21600" h="21600">
                <a:moveTo>
                  <a:pt x="0" y="0"/>
                </a:moveTo>
                <a:lnTo>
                  <a:pt x="18691" y="0"/>
                </a:lnTo>
                <a:lnTo>
                  <a:pt x="18691" y="7729"/>
                </a:lnTo>
                <a:lnTo>
                  <a:pt x="20027" y="7729"/>
                </a:lnTo>
                <a:lnTo>
                  <a:pt x="20027" y="6161"/>
                </a:lnTo>
                <a:lnTo>
                  <a:pt x="21600" y="10800"/>
                </a:lnTo>
                <a:lnTo>
                  <a:pt x="20027" y="15439"/>
                </a:lnTo>
                <a:lnTo>
                  <a:pt x="20027" y="13871"/>
                </a:lnTo>
                <a:lnTo>
                  <a:pt x="18691" y="13871"/>
                </a:lnTo>
                <a:lnTo>
                  <a:pt x="18691" y="21600"/>
                </a:lnTo>
                <a:lnTo>
                  <a:pt x="0" y="21600"/>
                </a:lnTo>
                <a:close/>
              </a:path>
            </a:pathLst>
          </a:custGeom>
          <a:gradFill rotWithShape="0">
            <a:gsLst>
              <a:gs pos="0">
                <a:srgbClr val="99ccff">
                  <a:alpha val="90196"/>
                </a:srgbClr>
              </a:gs>
              <a:gs pos="100000">
                <a:srgbClr val="ccecff"/>
              </a:gs>
            </a:gsLst>
            <a:lin ang="2700000"/>
          </a:gradFill>
          <a:ln w="9360">
            <a:solidFill>
              <a:srgbClr val="000000"/>
            </a:solidFill>
            <a:miter/>
          </a:ln>
        </p:spPr>
        <p:style>
          <a:lnRef idx="0"/>
          <a:fillRef idx="0"/>
          <a:effectRef idx="0"/>
          <a:fontRef idx="minor"/>
        </p:style>
        <p:txBody>
          <a:bodyPr wrap="none" lIns="90000" rIns="90000" tIns="46800" bIns="4680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通络</a:t>
            </a:r>
            <a:endParaRPr b="0" lang="en-US" sz="3600" spc="-1" strike="noStrike">
              <a:solidFill>
                <a:srgbClr val="000000"/>
              </a:solidFill>
              <a:latin typeface="Arial"/>
            </a:endParaRPr>
          </a:p>
        </p:txBody>
      </p:sp>
      <p:sp>
        <p:nvSpPr>
          <p:cNvPr id="661" name="右箭头标注 518149"/>
          <p:cNvSpPr/>
          <p:nvPr/>
        </p:nvSpPr>
        <p:spPr>
          <a:xfrm flipH="1">
            <a:off x="5724360" y="2421000"/>
            <a:ext cx="1368720" cy="1655640"/>
          </a:xfrm>
          <a:custGeom>
            <a:avLst/>
            <a:gdLst/>
            <a:ahLst/>
            <a:rect l="l" t="t" r="r" b="b"/>
            <a:pathLst>
              <a:path w="21600" h="21600">
                <a:moveTo>
                  <a:pt x="0" y="0"/>
                </a:moveTo>
                <a:lnTo>
                  <a:pt x="18691" y="0"/>
                </a:lnTo>
                <a:lnTo>
                  <a:pt x="18691" y="7729"/>
                </a:lnTo>
                <a:lnTo>
                  <a:pt x="20027" y="7729"/>
                </a:lnTo>
                <a:lnTo>
                  <a:pt x="20027" y="6161"/>
                </a:lnTo>
                <a:lnTo>
                  <a:pt x="21600" y="10800"/>
                </a:lnTo>
                <a:lnTo>
                  <a:pt x="20027" y="15439"/>
                </a:lnTo>
                <a:lnTo>
                  <a:pt x="20027" y="13871"/>
                </a:lnTo>
                <a:lnTo>
                  <a:pt x="18691" y="13871"/>
                </a:lnTo>
                <a:lnTo>
                  <a:pt x="18691" y="21600"/>
                </a:lnTo>
                <a:lnTo>
                  <a:pt x="0" y="21600"/>
                </a:lnTo>
                <a:close/>
              </a:path>
            </a:pathLst>
          </a:custGeom>
          <a:gradFill rotWithShape="0">
            <a:gsLst>
              <a:gs pos="0">
                <a:srgbClr val="9999cc"/>
              </a:gs>
              <a:gs pos="50000">
                <a:srgbClr val="bebedf">
                  <a:alpha val="90196"/>
                </a:srgbClr>
              </a:gs>
              <a:gs pos="100000">
                <a:srgbClr val="9999cc"/>
              </a:gs>
            </a:gsLst>
            <a:lin ang="2700000"/>
          </a:gradFill>
          <a:ln w="9360">
            <a:solidFill>
              <a:srgbClr val="000000"/>
            </a:solidFill>
            <a:miter/>
          </a:ln>
        </p:spPr>
        <p:style>
          <a:lnRef idx="0"/>
          <a:fillRef idx="0"/>
          <a:effectRef idx="0"/>
          <a:fontRef idx="minor"/>
        </p:style>
        <p:txBody>
          <a:bodyPr wrap="none" lIns="90000" rIns="90000" tIns="46800" bIns="46800" anchor="ctr">
            <a:noAutofit/>
          </a:bodyPr>
          <a:p>
            <a:pPr algn="ctr">
              <a:lnSpc>
                <a:spcPct val="10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3300"/>
                </a:solidFill>
                <a:latin typeface="隶书"/>
                <a:ea typeface="隶书"/>
              </a:rPr>
              <a:t>荣筋</a:t>
            </a:r>
            <a:endParaRPr b="0" lang="en-US" sz="3600" spc="-1" strike="noStrike">
              <a:solidFill>
                <a:srgbClr val="000000"/>
              </a:solidFill>
              <a:latin typeface="Arial"/>
            </a:endParaRPr>
          </a:p>
        </p:txBody>
      </p:sp>
      <p:grpSp>
        <p:nvGrpSpPr>
          <p:cNvPr id="662" name="组合 518150"/>
          <p:cNvGrpSpPr/>
          <p:nvPr/>
        </p:nvGrpSpPr>
        <p:grpSpPr>
          <a:xfrm>
            <a:off x="5724360" y="1413000"/>
            <a:ext cx="1515960" cy="581400"/>
            <a:chOff x="5724360" y="1413000"/>
            <a:chExt cx="1515960" cy="581400"/>
          </a:xfrm>
        </p:grpSpPr>
        <p:sp>
          <p:nvSpPr>
            <p:cNvPr id="663" name="椭圆 518151"/>
            <p:cNvSpPr/>
            <p:nvPr/>
          </p:nvSpPr>
          <p:spPr>
            <a:xfrm>
              <a:off x="5724360" y="1486080"/>
              <a:ext cx="1376280" cy="503280"/>
            </a:xfrm>
            <a:prstGeom prst="ellipse">
              <a:avLst/>
            </a:prstGeom>
            <a:solidFill>
              <a:srgbClr val="ccffcc"/>
            </a:solidFill>
            <a:ln w="31680">
              <a:solidFill>
                <a:srgbClr val="993300"/>
              </a:solidFill>
              <a:miter/>
            </a:ln>
          </p:spPr>
          <p:style>
            <a:lnRef idx="0"/>
            <a:fillRef idx="0"/>
            <a:effectRef idx="0"/>
            <a:fontRef idx="minor"/>
          </p:style>
        </p:sp>
        <p:sp>
          <p:nvSpPr>
            <p:cNvPr id="664" name="文本框 518152"/>
            <p:cNvSpPr/>
            <p:nvPr/>
          </p:nvSpPr>
          <p:spPr>
            <a:xfrm>
              <a:off x="5892480" y="1413000"/>
              <a:ext cx="1347840" cy="58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3300"/>
                  </a:solidFill>
                  <a:latin typeface="隶书"/>
                  <a:ea typeface="隶书"/>
                </a:rPr>
                <a:t>益气</a:t>
              </a:r>
              <a:endParaRPr b="0" lang="en-US" sz="3200" spc="-1" strike="noStrike">
                <a:solidFill>
                  <a:srgbClr val="000000"/>
                </a:solidFill>
                <a:latin typeface="Arial"/>
              </a:endParaRPr>
            </a:p>
          </p:txBody>
        </p:sp>
      </p:grpSp>
      <p:sp>
        <p:nvSpPr>
          <p:cNvPr id="665" name="椭圆 518153"/>
          <p:cNvSpPr/>
          <p:nvPr/>
        </p:nvSpPr>
        <p:spPr>
          <a:xfrm>
            <a:off x="7236000" y="1844640"/>
            <a:ext cx="1376280" cy="503280"/>
          </a:xfrm>
          <a:prstGeom prst="ellipse">
            <a:avLst/>
          </a:prstGeom>
          <a:solidFill>
            <a:srgbClr val="ccffcc"/>
          </a:solidFill>
          <a:ln w="31680">
            <a:solidFill>
              <a:srgbClr val="993300"/>
            </a:solidFill>
            <a:miter/>
          </a:ln>
        </p:spPr>
        <p:style>
          <a:lnRef idx="0"/>
          <a:fillRef idx="0"/>
          <a:effectRef idx="0"/>
          <a:fontRef idx="minor"/>
        </p:style>
        <p:txBody>
          <a:bodyPr wrap="none" lIns="90000" rIns="90000" tIns="46800" bIns="4680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3300"/>
                </a:solidFill>
                <a:latin typeface="隶书"/>
                <a:ea typeface="隶书"/>
              </a:rPr>
              <a:t>补血</a:t>
            </a:r>
            <a:endParaRPr b="0" lang="en-US" sz="3200" spc="-1" strike="noStrike">
              <a:solidFill>
                <a:srgbClr val="000000"/>
              </a:solidFill>
              <a:latin typeface="Arial"/>
            </a:endParaRPr>
          </a:p>
        </p:txBody>
      </p:sp>
      <p:sp>
        <p:nvSpPr>
          <p:cNvPr id="666" name="椭圆 518154"/>
          <p:cNvSpPr/>
          <p:nvPr/>
        </p:nvSpPr>
        <p:spPr>
          <a:xfrm>
            <a:off x="7524720" y="3573360"/>
            <a:ext cx="1376280" cy="503280"/>
          </a:xfrm>
          <a:prstGeom prst="ellipse">
            <a:avLst/>
          </a:prstGeom>
          <a:solidFill>
            <a:srgbClr val="ccffcc"/>
          </a:solidFill>
          <a:ln w="31680">
            <a:solidFill>
              <a:srgbClr val="993300"/>
            </a:solidFill>
            <a:miter/>
          </a:ln>
        </p:spPr>
        <p:style>
          <a:lnRef idx="0"/>
          <a:fillRef idx="0"/>
          <a:effectRef idx="0"/>
          <a:fontRef idx="minor"/>
        </p:style>
        <p:txBody>
          <a:bodyPr wrap="none" lIns="90000" rIns="90000" tIns="46800" bIns="4680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3300"/>
                </a:solidFill>
                <a:latin typeface="隶书"/>
                <a:ea typeface="隶书"/>
              </a:rPr>
              <a:t>温阳</a:t>
            </a:r>
            <a:endParaRPr b="0" lang="en-US" sz="3200" spc="-1" strike="noStrike">
              <a:solidFill>
                <a:srgbClr val="000000"/>
              </a:solidFill>
              <a:latin typeface="Arial"/>
            </a:endParaRPr>
          </a:p>
        </p:txBody>
      </p:sp>
      <p:sp>
        <p:nvSpPr>
          <p:cNvPr id="667" name="椭圆 518155"/>
          <p:cNvSpPr/>
          <p:nvPr/>
        </p:nvSpPr>
        <p:spPr>
          <a:xfrm>
            <a:off x="5796000" y="4508640"/>
            <a:ext cx="1376280" cy="502920"/>
          </a:xfrm>
          <a:prstGeom prst="ellipse">
            <a:avLst/>
          </a:prstGeom>
          <a:solidFill>
            <a:srgbClr val="ccffcc"/>
          </a:solidFill>
          <a:ln w="31680">
            <a:solidFill>
              <a:srgbClr val="993300"/>
            </a:solidFill>
            <a:miter/>
          </a:ln>
        </p:spPr>
        <p:style>
          <a:lnRef idx="0"/>
          <a:fillRef idx="0"/>
          <a:effectRef idx="0"/>
          <a:fontRef idx="minor"/>
        </p:style>
        <p:txBody>
          <a:bodyPr wrap="none" lIns="90000" rIns="90000" tIns="46800" bIns="4680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3300"/>
                </a:solidFill>
                <a:latin typeface="隶书"/>
                <a:ea typeface="隶书"/>
              </a:rPr>
              <a:t>养阴</a:t>
            </a:r>
            <a:endParaRPr b="0" lang="en-US" sz="3200" spc="-1" strike="noStrike">
              <a:solidFill>
                <a:srgbClr val="000000"/>
              </a:solidFill>
              <a:latin typeface="Arial"/>
            </a:endParaRPr>
          </a:p>
        </p:txBody>
      </p:sp>
      <p:sp>
        <p:nvSpPr>
          <p:cNvPr id="668" name="椭圆 518156"/>
          <p:cNvSpPr/>
          <p:nvPr/>
        </p:nvSpPr>
        <p:spPr>
          <a:xfrm>
            <a:off x="2195640" y="1484280"/>
            <a:ext cx="1873080" cy="504720"/>
          </a:xfrm>
          <a:prstGeom prst="ellipse">
            <a:avLst/>
          </a:prstGeom>
          <a:solidFill>
            <a:srgbClr val="cc99ff">
              <a:alpha val="50000"/>
            </a:srgbClr>
          </a:solidFill>
          <a:ln w="31680">
            <a:solidFill>
              <a:srgbClr val="cccce6"/>
            </a:solidFill>
            <a:miter/>
          </a:ln>
        </p:spPr>
        <p:style>
          <a:lnRef idx="0"/>
          <a:fillRef idx="0"/>
          <a:effectRef idx="0"/>
          <a:fontRef idx="minor"/>
        </p:style>
        <p:txBody>
          <a:bodyPr wrap="none" lIns="90000" rIns="90000" tIns="46800" bIns="4680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活血行气</a:t>
            </a:r>
            <a:endParaRPr b="0" lang="en-US" sz="2800" spc="-1" strike="noStrike">
              <a:solidFill>
                <a:srgbClr val="000000"/>
              </a:solidFill>
              <a:latin typeface="Arial"/>
            </a:endParaRPr>
          </a:p>
        </p:txBody>
      </p:sp>
      <p:sp>
        <p:nvSpPr>
          <p:cNvPr id="669" name="椭圆 518157"/>
          <p:cNvSpPr/>
          <p:nvPr/>
        </p:nvSpPr>
        <p:spPr>
          <a:xfrm>
            <a:off x="179280" y="3678120"/>
            <a:ext cx="1873440" cy="505080"/>
          </a:xfrm>
          <a:prstGeom prst="ellipse">
            <a:avLst/>
          </a:prstGeom>
          <a:solidFill>
            <a:srgbClr val="cc99ff">
              <a:alpha val="50000"/>
            </a:srgbClr>
          </a:solidFill>
          <a:ln w="31680">
            <a:solidFill>
              <a:srgbClr val="cccce6"/>
            </a:solidFill>
            <a:miter/>
          </a:ln>
        </p:spPr>
        <p:style>
          <a:lnRef idx="0"/>
          <a:fillRef idx="0"/>
          <a:effectRef idx="0"/>
          <a:fontRef idx="minor"/>
        </p:style>
        <p:txBody>
          <a:bodyPr wrap="none" lIns="90000" rIns="90000" tIns="46800" bIns="4680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清热解毒</a:t>
            </a:r>
            <a:endParaRPr b="0" lang="en-US" sz="2800" spc="-1" strike="noStrike">
              <a:solidFill>
                <a:srgbClr val="000000"/>
              </a:solidFill>
              <a:latin typeface="Arial"/>
            </a:endParaRPr>
          </a:p>
        </p:txBody>
      </p:sp>
      <p:sp>
        <p:nvSpPr>
          <p:cNvPr id="670" name="椭圆 518158"/>
          <p:cNvSpPr/>
          <p:nvPr/>
        </p:nvSpPr>
        <p:spPr>
          <a:xfrm>
            <a:off x="187200" y="2349360"/>
            <a:ext cx="1873440" cy="505080"/>
          </a:xfrm>
          <a:prstGeom prst="ellipse">
            <a:avLst/>
          </a:prstGeom>
          <a:solidFill>
            <a:srgbClr val="cc99ff">
              <a:alpha val="55000"/>
            </a:srgbClr>
          </a:solidFill>
          <a:ln w="31680">
            <a:solidFill>
              <a:srgbClr val="cccce6"/>
            </a:solidFill>
            <a:miter/>
          </a:ln>
        </p:spPr>
        <p:style>
          <a:lnRef idx="0"/>
          <a:fillRef idx="0"/>
          <a:effectRef idx="0"/>
          <a:fontRef idx="minor"/>
        </p:style>
        <p:txBody>
          <a:bodyPr wrap="none" lIns="90000" rIns="90000" tIns="46800" bIns="4680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温散寒邪</a:t>
            </a:r>
            <a:endParaRPr b="0" lang="en-US" sz="2800" spc="-1" strike="noStrike">
              <a:solidFill>
                <a:srgbClr val="000000"/>
              </a:solidFill>
              <a:latin typeface="Arial"/>
            </a:endParaRPr>
          </a:p>
        </p:txBody>
      </p:sp>
      <p:sp>
        <p:nvSpPr>
          <p:cNvPr id="671" name="椭圆 518159"/>
          <p:cNvSpPr/>
          <p:nvPr/>
        </p:nvSpPr>
        <p:spPr>
          <a:xfrm>
            <a:off x="179280" y="2997360"/>
            <a:ext cx="1873440" cy="520560"/>
          </a:xfrm>
          <a:prstGeom prst="ellipse">
            <a:avLst/>
          </a:prstGeom>
          <a:solidFill>
            <a:srgbClr val="cc99ff">
              <a:alpha val="50000"/>
            </a:srgbClr>
          </a:solidFill>
          <a:ln w="31680">
            <a:solidFill>
              <a:srgbClr val="cccce6"/>
            </a:solidFill>
            <a:miter/>
          </a:ln>
        </p:spPr>
        <p:style>
          <a:lnRef idx="0"/>
          <a:fillRef idx="0"/>
          <a:effectRef idx="0"/>
          <a:fontRef idx="minor"/>
        </p:style>
        <p:txBody>
          <a:bodyPr wrap="none" lIns="90000" rIns="90000" tIns="46800" bIns="4680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化痰祛湿</a:t>
            </a:r>
            <a:endParaRPr b="0" lang="en-US" sz="2800" spc="-1" strike="noStrike">
              <a:solidFill>
                <a:srgbClr val="000000"/>
              </a:solidFill>
              <a:latin typeface="Arial"/>
            </a:endParaRPr>
          </a:p>
        </p:txBody>
      </p:sp>
      <p:sp>
        <p:nvSpPr>
          <p:cNvPr id="672" name="椭圆 518160"/>
          <p:cNvSpPr/>
          <p:nvPr/>
        </p:nvSpPr>
        <p:spPr>
          <a:xfrm>
            <a:off x="2195640" y="4365720"/>
            <a:ext cx="1800000" cy="863640"/>
          </a:xfrm>
          <a:prstGeom prst="ellipse">
            <a:avLst/>
          </a:prstGeom>
          <a:solidFill>
            <a:srgbClr val="cc99ff">
              <a:alpha val="50000"/>
            </a:srgbClr>
          </a:solidFill>
          <a:ln w="31680">
            <a:solidFill>
              <a:srgbClr val="cccce6"/>
            </a:solidFill>
            <a:miter/>
          </a:ln>
        </p:spPr>
        <p:style>
          <a:lnRef idx="0"/>
          <a:fillRef idx="0"/>
          <a:effectRef idx="0"/>
          <a:fontRef idx="minor"/>
        </p:style>
        <p:txBody>
          <a:bodyPr wrap="none" lIns="90000" rIns="90000" tIns="46800" bIns="4680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消食杀虫 </a:t>
            </a:r>
            <a:endParaRPr b="0" lang="en-US" sz="2800" spc="-1" strike="noStrike">
              <a:solidFill>
                <a:srgbClr val="000000"/>
              </a:solidFill>
              <a:latin typeface="Arial"/>
            </a:endParaRPr>
          </a:p>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温阳</a:t>
            </a:r>
            <a:endParaRPr b="0" lang="en-US" sz="2800" spc="-1" strike="noStrike">
              <a:solidFill>
                <a:srgbClr val="000000"/>
              </a:solidFill>
              <a:latin typeface="Arial"/>
            </a:endParaRPr>
          </a:p>
        </p:txBody>
      </p:sp>
      <p:sp>
        <p:nvSpPr>
          <p:cNvPr id="673" name="右箭头 518161"/>
          <p:cNvSpPr/>
          <p:nvPr/>
        </p:nvSpPr>
        <p:spPr>
          <a:xfrm rot="16200000">
            <a:off x="6264000" y="4184640"/>
            <a:ext cx="432000" cy="215640"/>
          </a:xfrm>
          <a:custGeom>
            <a:avLst/>
            <a:gdLst/>
            <a:ahLst/>
            <a:rect l="l" t="t" r="r" b="b"/>
            <a:pathLst>
              <a:path w="21600" h="21600">
                <a:moveTo>
                  <a:pt x="0" y="4485"/>
                </a:moveTo>
                <a:lnTo>
                  <a:pt x="16018" y="4485"/>
                </a:lnTo>
                <a:lnTo>
                  <a:pt x="16018" y="0"/>
                </a:lnTo>
                <a:lnTo>
                  <a:pt x="21600" y="10800"/>
                </a:lnTo>
                <a:lnTo>
                  <a:pt x="16018" y="21600"/>
                </a:lnTo>
                <a:lnTo>
                  <a:pt x="16018" y="17115"/>
                </a:lnTo>
                <a:lnTo>
                  <a:pt x="0" y="17115"/>
                </a:lnTo>
                <a:close/>
              </a:path>
            </a:pathLst>
          </a:custGeom>
          <a:solidFill>
            <a:srgbClr val="808080">
              <a:alpha val="70000"/>
            </a:srgbClr>
          </a:solidFill>
          <a:ln w="0">
            <a:noFill/>
          </a:ln>
        </p:spPr>
        <p:style>
          <a:lnRef idx="0"/>
          <a:fillRef idx="0"/>
          <a:effectRef idx="0"/>
          <a:fontRef idx="minor"/>
        </p:style>
      </p:sp>
      <p:sp>
        <p:nvSpPr>
          <p:cNvPr id="674" name="右箭头 518162"/>
          <p:cNvSpPr/>
          <p:nvPr/>
        </p:nvSpPr>
        <p:spPr>
          <a:xfrm rot="12488400">
            <a:off x="7048440" y="3489120"/>
            <a:ext cx="511200" cy="268200"/>
          </a:xfrm>
          <a:custGeom>
            <a:avLst/>
            <a:gdLst/>
            <a:ahLst/>
            <a:rect l="l" t="t" r="r" b="b"/>
            <a:pathLst>
              <a:path w="21600" h="21600">
                <a:moveTo>
                  <a:pt x="0" y="4485"/>
                </a:moveTo>
                <a:lnTo>
                  <a:pt x="16018" y="4485"/>
                </a:lnTo>
                <a:lnTo>
                  <a:pt x="16018" y="0"/>
                </a:lnTo>
                <a:lnTo>
                  <a:pt x="21600" y="10800"/>
                </a:lnTo>
                <a:lnTo>
                  <a:pt x="16018" y="21600"/>
                </a:lnTo>
                <a:lnTo>
                  <a:pt x="16018" y="17115"/>
                </a:lnTo>
                <a:lnTo>
                  <a:pt x="0" y="17115"/>
                </a:lnTo>
                <a:close/>
              </a:path>
            </a:pathLst>
          </a:custGeom>
          <a:solidFill>
            <a:srgbClr val="808080">
              <a:alpha val="70000"/>
            </a:srgbClr>
          </a:solidFill>
          <a:ln w="0">
            <a:noFill/>
          </a:ln>
        </p:spPr>
        <p:style>
          <a:lnRef idx="0"/>
          <a:fillRef idx="0"/>
          <a:effectRef idx="0"/>
          <a:fontRef idx="minor"/>
        </p:style>
      </p:sp>
      <p:sp>
        <p:nvSpPr>
          <p:cNvPr id="675" name="右箭头 518163"/>
          <p:cNvSpPr/>
          <p:nvPr/>
        </p:nvSpPr>
        <p:spPr>
          <a:xfrm rot="9090600">
            <a:off x="7101000" y="2361600"/>
            <a:ext cx="503280" cy="269640"/>
          </a:xfrm>
          <a:custGeom>
            <a:avLst/>
            <a:gdLst/>
            <a:ahLst/>
            <a:rect l="l" t="t" r="r" b="b"/>
            <a:pathLst>
              <a:path w="21600" h="21600">
                <a:moveTo>
                  <a:pt x="0" y="4485"/>
                </a:moveTo>
                <a:lnTo>
                  <a:pt x="16018" y="4485"/>
                </a:lnTo>
                <a:lnTo>
                  <a:pt x="16018" y="0"/>
                </a:lnTo>
                <a:lnTo>
                  <a:pt x="21600" y="10800"/>
                </a:lnTo>
                <a:lnTo>
                  <a:pt x="16018" y="21600"/>
                </a:lnTo>
                <a:lnTo>
                  <a:pt x="16018" y="17115"/>
                </a:lnTo>
                <a:lnTo>
                  <a:pt x="0" y="17115"/>
                </a:lnTo>
                <a:close/>
              </a:path>
            </a:pathLst>
          </a:custGeom>
          <a:solidFill>
            <a:srgbClr val="808080">
              <a:alpha val="70000"/>
            </a:srgbClr>
          </a:solidFill>
          <a:ln w="0">
            <a:noFill/>
          </a:ln>
        </p:spPr>
        <p:style>
          <a:lnRef idx="0"/>
          <a:fillRef idx="0"/>
          <a:effectRef idx="0"/>
          <a:fontRef idx="minor"/>
        </p:style>
      </p:sp>
      <p:sp>
        <p:nvSpPr>
          <p:cNvPr id="676" name="右箭头 518164"/>
          <p:cNvSpPr/>
          <p:nvPr/>
        </p:nvSpPr>
        <p:spPr>
          <a:xfrm rot="5400000">
            <a:off x="6229080" y="2060280"/>
            <a:ext cx="358920" cy="216000"/>
          </a:xfrm>
          <a:custGeom>
            <a:avLst/>
            <a:gdLst/>
            <a:ahLst/>
            <a:rect l="l" t="t" r="r" b="b"/>
            <a:pathLst>
              <a:path w="21600" h="21600">
                <a:moveTo>
                  <a:pt x="0" y="4485"/>
                </a:moveTo>
                <a:lnTo>
                  <a:pt x="16018" y="4485"/>
                </a:lnTo>
                <a:lnTo>
                  <a:pt x="16018" y="0"/>
                </a:lnTo>
                <a:lnTo>
                  <a:pt x="21600" y="10800"/>
                </a:lnTo>
                <a:lnTo>
                  <a:pt x="16018" y="21600"/>
                </a:lnTo>
                <a:lnTo>
                  <a:pt x="16018" y="17115"/>
                </a:lnTo>
                <a:lnTo>
                  <a:pt x="0" y="17115"/>
                </a:lnTo>
                <a:close/>
              </a:path>
            </a:pathLst>
          </a:custGeom>
          <a:solidFill>
            <a:srgbClr val="808080">
              <a:alpha val="70000"/>
            </a:srgbClr>
          </a:solidFill>
          <a:ln w="0">
            <a:noFill/>
          </a:ln>
        </p:spPr>
        <p:style>
          <a:lnRef idx="0"/>
          <a:fillRef idx="0"/>
          <a:effectRef idx="0"/>
          <a:fontRef idx="minor"/>
        </p:style>
      </p:sp>
      <p:sp>
        <p:nvSpPr>
          <p:cNvPr id="677" name="右箭头 518165"/>
          <p:cNvSpPr/>
          <p:nvPr/>
        </p:nvSpPr>
        <p:spPr>
          <a:xfrm rot="5400000">
            <a:off x="2842920" y="2014560"/>
            <a:ext cx="431640" cy="431640"/>
          </a:xfrm>
          <a:custGeom>
            <a:avLst/>
            <a:gdLst/>
            <a:ahLst/>
            <a:rect l="l" t="t" r="r" b="b"/>
            <a:pathLst>
              <a:path w="21600" h="21600">
                <a:moveTo>
                  <a:pt x="0" y="4485"/>
                </a:moveTo>
                <a:lnTo>
                  <a:pt x="16018" y="4485"/>
                </a:lnTo>
                <a:lnTo>
                  <a:pt x="16018" y="0"/>
                </a:lnTo>
                <a:lnTo>
                  <a:pt x="21600" y="10800"/>
                </a:lnTo>
                <a:lnTo>
                  <a:pt x="16018" y="21600"/>
                </a:lnTo>
                <a:lnTo>
                  <a:pt x="16018" y="17115"/>
                </a:lnTo>
                <a:lnTo>
                  <a:pt x="0" y="17115"/>
                </a:lnTo>
                <a:close/>
              </a:path>
            </a:pathLst>
          </a:custGeom>
          <a:solidFill>
            <a:srgbClr val="808080">
              <a:alpha val="70000"/>
            </a:srgbClr>
          </a:solidFill>
          <a:ln w="0">
            <a:noFill/>
          </a:ln>
        </p:spPr>
        <p:style>
          <a:lnRef idx="0"/>
          <a:fillRef idx="0"/>
          <a:effectRef idx="0"/>
          <a:fontRef idx="minor"/>
        </p:style>
      </p:sp>
      <p:sp>
        <p:nvSpPr>
          <p:cNvPr id="678" name="右箭头 518166"/>
          <p:cNvSpPr/>
          <p:nvPr/>
        </p:nvSpPr>
        <p:spPr>
          <a:xfrm rot="16200000">
            <a:off x="2879640" y="3968640"/>
            <a:ext cx="358560" cy="431640"/>
          </a:xfrm>
          <a:custGeom>
            <a:avLst/>
            <a:gdLst/>
            <a:ahLst/>
            <a:rect l="l" t="t" r="r" b="b"/>
            <a:pathLst>
              <a:path w="21600" h="21600">
                <a:moveTo>
                  <a:pt x="0" y="4485"/>
                </a:moveTo>
                <a:lnTo>
                  <a:pt x="16018" y="4485"/>
                </a:lnTo>
                <a:lnTo>
                  <a:pt x="16018" y="0"/>
                </a:lnTo>
                <a:lnTo>
                  <a:pt x="21600" y="10800"/>
                </a:lnTo>
                <a:lnTo>
                  <a:pt x="16018" y="21600"/>
                </a:lnTo>
                <a:lnTo>
                  <a:pt x="16018" y="17115"/>
                </a:lnTo>
                <a:lnTo>
                  <a:pt x="0" y="17115"/>
                </a:lnTo>
                <a:close/>
              </a:path>
            </a:pathLst>
          </a:custGeom>
          <a:solidFill>
            <a:srgbClr val="808080">
              <a:alpha val="70000"/>
            </a:srgbClr>
          </a:solidFill>
          <a:ln w="0">
            <a:noFill/>
          </a:ln>
        </p:spPr>
        <p:style>
          <a:lnRef idx="0"/>
          <a:fillRef idx="0"/>
          <a:effectRef idx="0"/>
          <a:fontRef idx="minor"/>
        </p:style>
      </p:sp>
      <p:sp>
        <p:nvSpPr>
          <p:cNvPr id="679" name="右箭头 518167"/>
          <p:cNvSpPr/>
          <p:nvPr/>
        </p:nvSpPr>
        <p:spPr>
          <a:xfrm>
            <a:off x="2050920" y="3068640"/>
            <a:ext cx="432000" cy="431640"/>
          </a:xfrm>
          <a:custGeom>
            <a:avLst/>
            <a:gdLst/>
            <a:ahLst/>
            <a:rect l="l" t="t" r="r" b="b"/>
            <a:pathLst>
              <a:path w="21600" h="21600">
                <a:moveTo>
                  <a:pt x="0" y="4485"/>
                </a:moveTo>
                <a:lnTo>
                  <a:pt x="16018" y="4485"/>
                </a:lnTo>
                <a:lnTo>
                  <a:pt x="16018" y="0"/>
                </a:lnTo>
                <a:lnTo>
                  <a:pt x="21600" y="10800"/>
                </a:lnTo>
                <a:lnTo>
                  <a:pt x="16018" y="21600"/>
                </a:lnTo>
                <a:lnTo>
                  <a:pt x="16018" y="17115"/>
                </a:lnTo>
                <a:lnTo>
                  <a:pt x="0" y="17115"/>
                </a:lnTo>
                <a:close/>
              </a:path>
            </a:pathLst>
          </a:custGeom>
          <a:solidFill>
            <a:srgbClr val="808080">
              <a:alpha val="70000"/>
            </a:srgbClr>
          </a:solidFill>
          <a:ln w="0">
            <a:noFill/>
          </a:ln>
        </p:spPr>
        <p:style>
          <a:lnRef idx="0"/>
          <a:fillRef idx="0"/>
          <a:effectRef idx="0"/>
          <a:fontRef idx="minor"/>
        </p:style>
      </p:sp>
      <p:sp>
        <p:nvSpPr>
          <p:cNvPr id="680" name="右箭头 518168"/>
          <p:cNvSpPr/>
          <p:nvPr/>
        </p:nvSpPr>
        <p:spPr>
          <a:xfrm>
            <a:off x="2050920" y="3645000"/>
            <a:ext cx="432000" cy="431640"/>
          </a:xfrm>
          <a:custGeom>
            <a:avLst/>
            <a:gdLst/>
            <a:ahLst/>
            <a:rect l="l" t="t" r="r" b="b"/>
            <a:pathLst>
              <a:path w="21600" h="21600">
                <a:moveTo>
                  <a:pt x="0" y="4485"/>
                </a:moveTo>
                <a:lnTo>
                  <a:pt x="16018" y="4485"/>
                </a:lnTo>
                <a:lnTo>
                  <a:pt x="16018" y="0"/>
                </a:lnTo>
                <a:lnTo>
                  <a:pt x="21600" y="10800"/>
                </a:lnTo>
                <a:lnTo>
                  <a:pt x="16018" y="21600"/>
                </a:lnTo>
                <a:lnTo>
                  <a:pt x="16018" y="17115"/>
                </a:lnTo>
                <a:lnTo>
                  <a:pt x="0" y="17115"/>
                </a:lnTo>
                <a:close/>
              </a:path>
            </a:pathLst>
          </a:custGeom>
          <a:solidFill>
            <a:srgbClr val="808080">
              <a:alpha val="70000"/>
            </a:srgbClr>
          </a:solidFill>
          <a:ln w="0">
            <a:noFill/>
          </a:ln>
        </p:spPr>
        <p:style>
          <a:lnRef idx="0"/>
          <a:fillRef idx="0"/>
          <a:effectRef idx="0"/>
          <a:fontRef idx="minor"/>
        </p:style>
      </p:sp>
      <p:sp>
        <p:nvSpPr>
          <p:cNvPr id="681" name="右箭头 518169"/>
          <p:cNvSpPr/>
          <p:nvPr/>
        </p:nvSpPr>
        <p:spPr>
          <a:xfrm>
            <a:off x="2050920" y="2421000"/>
            <a:ext cx="432000" cy="431640"/>
          </a:xfrm>
          <a:custGeom>
            <a:avLst/>
            <a:gdLst/>
            <a:ahLst/>
            <a:rect l="l" t="t" r="r" b="b"/>
            <a:pathLst>
              <a:path w="21600" h="21600">
                <a:moveTo>
                  <a:pt x="0" y="4485"/>
                </a:moveTo>
                <a:lnTo>
                  <a:pt x="16018" y="4485"/>
                </a:lnTo>
                <a:lnTo>
                  <a:pt x="16018" y="0"/>
                </a:lnTo>
                <a:lnTo>
                  <a:pt x="21600" y="10800"/>
                </a:lnTo>
                <a:lnTo>
                  <a:pt x="16018" y="21600"/>
                </a:lnTo>
                <a:lnTo>
                  <a:pt x="16018" y="17115"/>
                </a:lnTo>
                <a:lnTo>
                  <a:pt x="0" y="17115"/>
                </a:lnTo>
                <a:close/>
              </a:path>
            </a:pathLst>
          </a:custGeom>
          <a:solidFill>
            <a:srgbClr val="808080">
              <a:alpha val="70000"/>
            </a:srgbClr>
          </a:solidFill>
          <a:ln w="0">
            <a:noFill/>
          </a:ln>
        </p:spPr>
        <p:style>
          <a:lnRef idx="0"/>
          <a:fillRef idx="0"/>
          <a:effectRef idx="0"/>
          <a:fontRef idx="minor"/>
        </p:style>
      </p:sp>
    </p:spTree>
  </p:cSld>
</p:sld>
</file>

<file path=ppt/slides/slide2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2" name="PlaceHolder 1"/>
          <p:cNvSpPr>
            <a:spLocks noGrp="1"/>
          </p:cNvSpPr>
          <p:nvPr>
            <p:ph type="title"/>
          </p:nvPr>
        </p:nvSpPr>
        <p:spPr>
          <a:xfrm>
            <a:off x="1294920" y="544680"/>
            <a:ext cx="5410440" cy="113328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00"/>
                </a:solidFill>
                <a:latin typeface="华文新魏"/>
                <a:ea typeface="华文新魏"/>
              </a:rPr>
              <a:t>常用止痛法</a:t>
            </a:r>
            <a:endParaRPr b="0" lang="en-US" sz="4400" spc="-1" strike="noStrike">
              <a:solidFill>
                <a:srgbClr val="000000"/>
              </a:solidFill>
              <a:latin typeface="Arial"/>
            </a:endParaRPr>
          </a:p>
        </p:txBody>
      </p:sp>
      <p:grpSp>
        <p:nvGrpSpPr>
          <p:cNvPr id="683" name="组合 519170"/>
          <p:cNvGrpSpPr/>
          <p:nvPr/>
        </p:nvGrpSpPr>
        <p:grpSpPr>
          <a:xfrm>
            <a:off x="2195640" y="1628640"/>
            <a:ext cx="3313080" cy="1219320"/>
            <a:chOff x="2195640" y="1628640"/>
            <a:chExt cx="3313080" cy="1219320"/>
          </a:xfrm>
        </p:grpSpPr>
        <p:grpSp>
          <p:nvGrpSpPr>
            <p:cNvPr id="684" name="组合 519171"/>
            <p:cNvGrpSpPr/>
            <p:nvPr/>
          </p:nvGrpSpPr>
          <p:grpSpPr>
            <a:xfrm>
              <a:off x="2195640" y="1628640"/>
              <a:ext cx="3313080" cy="1219320"/>
              <a:chOff x="2195640" y="1628640"/>
              <a:chExt cx="3313080" cy="1219320"/>
            </a:xfrm>
          </p:grpSpPr>
          <p:sp>
            <p:nvSpPr>
              <p:cNvPr id="685" name="圆角矩形 519172"/>
              <p:cNvSpPr/>
              <p:nvPr/>
            </p:nvSpPr>
            <p:spPr>
              <a:xfrm>
                <a:off x="2195640" y="1780920"/>
                <a:ext cx="3313080" cy="1067040"/>
              </a:xfrm>
              <a:custGeom>
                <a:avLst/>
                <a:gdLst/>
                <a:ahLst/>
                <a:rect l="l" t="t" r="r" b="b"/>
                <a:pathLst>
                  <a:path w="67051" h="21600">
                    <a:moveTo>
                      <a:pt x="3600" y="0"/>
                    </a:moveTo>
                    <a:arcTo wR="3600" hR="3600" stAng="16200000" swAng="-5400000"/>
                    <a:lnTo>
                      <a:pt x="0" y="18000"/>
                    </a:lnTo>
                    <a:arcTo wR="3600" hR="3600" stAng="10800000" swAng="-5400000"/>
                    <a:lnTo>
                      <a:pt x="63451" y="21600"/>
                    </a:lnTo>
                    <a:arcTo wR="41851" hR="3600" stAng="5400000" swAng="5400000"/>
                    <a:lnTo>
                      <a:pt x="21600" y="3600"/>
                    </a:lnTo>
                    <a:arcTo wR="41851" hR="3600" stAng="10800000" swAng="5400000"/>
                    <a:close/>
                  </a:path>
                </a:pathLst>
              </a:custGeom>
              <a:gradFill rotWithShape="0">
                <a:gsLst>
                  <a:gs pos="0">
                    <a:srgbClr val="cccce6"/>
                  </a:gs>
                  <a:gs pos="100000">
                    <a:srgbClr val="e5e5f2"/>
                  </a:gs>
                </a:gsLst>
                <a:lin ang="5400000"/>
              </a:gradFill>
              <a:ln w="0">
                <a:noFill/>
              </a:ln>
            </p:spPr>
            <p:style>
              <a:lnRef idx="0"/>
              <a:fillRef idx="0"/>
              <a:effectRef idx="0"/>
              <a:fontRef idx="minor"/>
            </p:style>
          </p:sp>
          <p:sp>
            <p:nvSpPr>
              <p:cNvPr id="686" name="圆角矩形 519173"/>
              <p:cNvSpPr/>
              <p:nvPr/>
            </p:nvSpPr>
            <p:spPr>
              <a:xfrm>
                <a:off x="2195640" y="1628640"/>
                <a:ext cx="3313080" cy="824040"/>
              </a:xfrm>
              <a:custGeom>
                <a:avLst/>
                <a:gdLst/>
                <a:ahLst/>
                <a:rect l="l" t="t" r="r" b="b"/>
                <a:pathLst>
                  <a:path w="86815" h="21600">
                    <a:moveTo>
                      <a:pt x="3600" y="0"/>
                    </a:moveTo>
                    <a:arcTo wR="3600" hR="3600" stAng="16200000" swAng="-5400000"/>
                    <a:lnTo>
                      <a:pt x="0" y="18000"/>
                    </a:lnTo>
                    <a:arcTo wR="3600" hR="3600" stAng="10800000" swAng="-5400000"/>
                    <a:lnTo>
                      <a:pt x="83215" y="21600"/>
                    </a:lnTo>
                    <a:arcTo wR="61615" hR="3600" stAng="5400000" swAng="5400000"/>
                    <a:lnTo>
                      <a:pt x="21600" y="3600"/>
                    </a:lnTo>
                    <a:arcTo wR="61615" hR="3600" stAng="10800000" swAng="5400000"/>
                    <a:close/>
                  </a:path>
                </a:pathLst>
              </a:custGeom>
              <a:solidFill>
                <a:srgbClr val="cccce6"/>
              </a:solidFill>
              <a:ln w="0">
                <a:noFill/>
              </a:ln>
            </p:spPr>
            <p:style>
              <a:lnRef idx="0"/>
              <a:fillRef idx="0"/>
              <a:effectRef idx="0"/>
              <a:fontRef idx="minor"/>
            </p:style>
          </p:sp>
          <p:sp>
            <p:nvSpPr>
              <p:cNvPr id="687" name="圆角矩形 519174"/>
              <p:cNvSpPr/>
              <p:nvPr/>
            </p:nvSpPr>
            <p:spPr>
              <a:xfrm flipV="1">
                <a:off x="2195640" y="2161800"/>
                <a:ext cx="3310560" cy="380880"/>
              </a:xfrm>
              <a:custGeom>
                <a:avLst/>
                <a:gdLst/>
                <a:ahLst/>
                <a:rect l="l" t="t" r="r" b="b"/>
                <a:pathLst>
                  <a:path w="187588" h="21600">
                    <a:moveTo>
                      <a:pt x="5130" y="0"/>
                    </a:moveTo>
                    <a:arcTo wR="5130" hR="5130" stAng="16200000" swAng="-5400000"/>
                    <a:lnTo>
                      <a:pt x="0" y="16470"/>
                    </a:lnTo>
                    <a:arcTo wR="5130" hR="5130" stAng="10800000" swAng="-5400000"/>
                    <a:lnTo>
                      <a:pt x="182458" y="21600"/>
                    </a:lnTo>
                    <a:arcTo wR="160858" hR="5130" stAng="5400000" swAng="5400000"/>
                    <a:lnTo>
                      <a:pt x="21600" y="5130"/>
                    </a:lnTo>
                    <a:arcTo wR="160858" hR="5130" stAng="10800000" swAng="5400000"/>
                    <a:close/>
                  </a:path>
                </a:pathLst>
              </a:custGeom>
              <a:gradFill rotWithShape="0">
                <a:gsLst>
                  <a:gs pos="0">
                    <a:srgbClr val="ffffff"/>
                  </a:gs>
                  <a:gs pos="100000">
                    <a:srgbClr val="cccce6"/>
                  </a:gs>
                </a:gsLst>
                <a:lin ang="5400000"/>
              </a:gradFill>
              <a:ln w="0">
                <a:noFill/>
              </a:ln>
            </p:spPr>
            <p:style>
              <a:lnRef idx="0"/>
              <a:fillRef idx="0"/>
              <a:effectRef idx="0"/>
              <a:fontRef idx="minor"/>
            </p:style>
          </p:sp>
        </p:grpSp>
        <p:sp>
          <p:nvSpPr>
            <p:cNvPr id="688" name="矩形 519175"/>
            <p:cNvSpPr/>
            <p:nvPr/>
          </p:nvSpPr>
          <p:spPr>
            <a:xfrm>
              <a:off x="2918160" y="1773360"/>
              <a:ext cx="2009520" cy="64260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对因止痛</a:t>
              </a:r>
              <a:endParaRPr b="0" lang="en-US" sz="3600" spc="-1" strike="noStrike">
                <a:solidFill>
                  <a:srgbClr val="000000"/>
                </a:solidFill>
                <a:latin typeface="Arial"/>
              </a:endParaRPr>
            </a:p>
          </p:txBody>
        </p:sp>
      </p:grpSp>
      <p:grpSp>
        <p:nvGrpSpPr>
          <p:cNvPr id="689" name="组合 519176"/>
          <p:cNvGrpSpPr/>
          <p:nvPr/>
        </p:nvGrpSpPr>
        <p:grpSpPr>
          <a:xfrm>
            <a:off x="2124000" y="3141720"/>
            <a:ext cx="3365280" cy="1219320"/>
            <a:chOff x="2124000" y="3141720"/>
            <a:chExt cx="3365280" cy="1219320"/>
          </a:xfrm>
        </p:grpSpPr>
        <p:grpSp>
          <p:nvGrpSpPr>
            <p:cNvPr id="690" name="组合 519177"/>
            <p:cNvGrpSpPr/>
            <p:nvPr/>
          </p:nvGrpSpPr>
          <p:grpSpPr>
            <a:xfrm>
              <a:off x="2124000" y="3141720"/>
              <a:ext cx="3365280" cy="1219320"/>
              <a:chOff x="2124000" y="3141720"/>
              <a:chExt cx="3365280" cy="1219320"/>
            </a:xfrm>
          </p:grpSpPr>
          <p:sp>
            <p:nvSpPr>
              <p:cNvPr id="691" name="圆角矩形 519178"/>
              <p:cNvSpPr/>
              <p:nvPr/>
            </p:nvSpPr>
            <p:spPr>
              <a:xfrm>
                <a:off x="2124000" y="3294360"/>
                <a:ext cx="3365280" cy="1066680"/>
              </a:xfrm>
              <a:custGeom>
                <a:avLst/>
                <a:gdLst/>
                <a:ahLst/>
                <a:rect l="l" t="t" r="r" b="b"/>
                <a:pathLst>
                  <a:path w="68130" h="21600">
                    <a:moveTo>
                      <a:pt x="3600" y="0"/>
                    </a:moveTo>
                    <a:arcTo wR="3600" hR="3600" stAng="16200000" swAng="-5400000"/>
                    <a:lnTo>
                      <a:pt x="0" y="18000"/>
                    </a:lnTo>
                    <a:arcTo wR="3600" hR="3600" stAng="10800000" swAng="-5400000"/>
                    <a:lnTo>
                      <a:pt x="64530" y="21600"/>
                    </a:lnTo>
                    <a:arcTo wR="42930" hR="3600" stAng="5400000" swAng="5400000"/>
                    <a:lnTo>
                      <a:pt x="21600" y="3600"/>
                    </a:lnTo>
                    <a:arcTo wR="42930" hR="3600" stAng="10800000" swAng="5400000"/>
                    <a:close/>
                  </a:path>
                </a:pathLst>
              </a:custGeom>
              <a:gradFill rotWithShape="0">
                <a:gsLst>
                  <a:gs pos="0">
                    <a:srgbClr val="9999ff"/>
                  </a:gs>
                  <a:gs pos="100000">
                    <a:srgbClr val="cbcbff"/>
                  </a:gs>
                </a:gsLst>
                <a:lin ang="5400000"/>
              </a:gradFill>
              <a:ln w="0">
                <a:noFill/>
              </a:ln>
            </p:spPr>
            <p:style>
              <a:lnRef idx="0"/>
              <a:fillRef idx="0"/>
              <a:effectRef idx="0"/>
              <a:fontRef idx="minor"/>
            </p:style>
          </p:sp>
          <p:sp>
            <p:nvSpPr>
              <p:cNvPr id="692" name="圆角矩形 519179"/>
              <p:cNvSpPr/>
              <p:nvPr/>
            </p:nvSpPr>
            <p:spPr>
              <a:xfrm>
                <a:off x="2124000" y="3141720"/>
                <a:ext cx="3365280" cy="824040"/>
              </a:xfrm>
              <a:custGeom>
                <a:avLst/>
                <a:gdLst/>
                <a:ahLst/>
                <a:rect l="l" t="t" r="r" b="b"/>
                <a:pathLst>
                  <a:path w="88183" h="21600">
                    <a:moveTo>
                      <a:pt x="3600" y="0"/>
                    </a:moveTo>
                    <a:arcTo wR="3600" hR="3600" stAng="16200000" swAng="-5400000"/>
                    <a:lnTo>
                      <a:pt x="0" y="18000"/>
                    </a:lnTo>
                    <a:arcTo wR="3600" hR="3600" stAng="10800000" swAng="-5400000"/>
                    <a:lnTo>
                      <a:pt x="84583" y="21600"/>
                    </a:lnTo>
                    <a:arcTo wR="62983" hR="3600" stAng="5400000" swAng="5400000"/>
                    <a:lnTo>
                      <a:pt x="21600" y="3600"/>
                    </a:lnTo>
                    <a:arcTo wR="62983" hR="3600" stAng="10800000" swAng="5400000"/>
                    <a:close/>
                  </a:path>
                </a:pathLst>
              </a:custGeom>
              <a:solidFill>
                <a:srgbClr val="9999ff"/>
              </a:solidFill>
              <a:ln w="0">
                <a:noFill/>
              </a:ln>
            </p:spPr>
            <p:style>
              <a:lnRef idx="0"/>
              <a:fillRef idx="0"/>
              <a:effectRef idx="0"/>
              <a:fontRef idx="minor"/>
            </p:style>
          </p:sp>
          <p:sp>
            <p:nvSpPr>
              <p:cNvPr id="693" name="圆角矩形 519180"/>
              <p:cNvSpPr/>
              <p:nvPr/>
            </p:nvSpPr>
            <p:spPr>
              <a:xfrm flipV="1">
                <a:off x="2124000" y="3675240"/>
                <a:ext cx="3362760" cy="380880"/>
              </a:xfrm>
              <a:custGeom>
                <a:avLst/>
                <a:gdLst/>
                <a:ahLst/>
                <a:rect l="l" t="t" r="r" b="b"/>
                <a:pathLst>
                  <a:path w="190545" h="21600">
                    <a:moveTo>
                      <a:pt x="5130" y="0"/>
                    </a:moveTo>
                    <a:arcTo wR="5130" hR="5130" stAng="16200000" swAng="-5400000"/>
                    <a:lnTo>
                      <a:pt x="0" y="16470"/>
                    </a:lnTo>
                    <a:arcTo wR="5130" hR="5130" stAng="10800000" swAng="-5400000"/>
                    <a:lnTo>
                      <a:pt x="185415" y="21600"/>
                    </a:lnTo>
                    <a:arcTo wR="163815" hR="5130" stAng="5400000" swAng="5400000"/>
                    <a:lnTo>
                      <a:pt x="21600" y="5130"/>
                    </a:lnTo>
                    <a:arcTo wR="163815" hR="5130" stAng="10800000" swAng="5400000"/>
                    <a:close/>
                  </a:path>
                </a:pathLst>
              </a:custGeom>
              <a:gradFill rotWithShape="0">
                <a:gsLst>
                  <a:gs pos="0">
                    <a:srgbClr val="ffffff"/>
                  </a:gs>
                  <a:gs pos="100000">
                    <a:srgbClr val="9999ff"/>
                  </a:gs>
                </a:gsLst>
                <a:lin ang="5400000"/>
              </a:gradFill>
              <a:ln w="0">
                <a:noFill/>
              </a:ln>
            </p:spPr>
            <p:style>
              <a:lnRef idx="0"/>
              <a:fillRef idx="0"/>
              <a:effectRef idx="0"/>
              <a:fontRef idx="minor"/>
            </p:style>
          </p:sp>
        </p:grpSp>
        <p:sp>
          <p:nvSpPr>
            <p:cNvPr id="694" name="矩形 519181"/>
            <p:cNvSpPr/>
            <p:nvPr/>
          </p:nvSpPr>
          <p:spPr>
            <a:xfrm>
              <a:off x="2827080" y="3208320"/>
              <a:ext cx="2009520" cy="64260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对症止痛</a:t>
              </a:r>
              <a:endParaRPr b="0" lang="en-US" sz="3600" spc="-1" strike="noStrike">
                <a:solidFill>
                  <a:srgbClr val="000000"/>
                </a:solidFill>
                <a:latin typeface="Arial"/>
              </a:endParaRPr>
            </a:p>
          </p:txBody>
        </p:sp>
      </p:grpSp>
      <p:grpSp>
        <p:nvGrpSpPr>
          <p:cNvPr id="695" name="组合 519182"/>
          <p:cNvGrpSpPr/>
          <p:nvPr/>
        </p:nvGrpSpPr>
        <p:grpSpPr>
          <a:xfrm>
            <a:off x="2124000" y="4724280"/>
            <a:ext cx="3365280" cy="1218600"/>
            <a:chOff x="2124000" y="4724280"/>
            <a:chExt cx="3365280" cy="1218600"/>
          </a:xfrm>
        </p:grpSpPr>
        <p:grpSp>
          <p:nvGrpSpPr>
            <p:cNvPr id="696" name="组合 519183"/>
            <p:cNvGrpSpPr/>
            <p:nvPr/>
          </p:nvGrpSpPr>
          <p:grpSpPr>
            <a:xfrm>
              <a:off x="2124000" y="4724280"/>
              <a:ext cx="3365280" cy="1218600"/>
              <a:chOff x="2124000" y="4724280"/>
              <a:chExt cx="3365280" cy="1218600"/>
            </a:xfrm>
          </p:grpSpPr>
          <p:sp>
            <p:nvSpPr>
              <p:cNvPr id="697" name="圆角矩形 519184"/>
              <p:cNvSpPr/>
              <p:nvPr/>
            </p:nvSpPr>
            <p:spPr>
              <a:xfrm>
                <a:off x="2124000" y="4876200"/>
                <a:ext cx="3365280" cy="1066680"/>
              </a:xfrm>
              <a:custGeom>
                <a:avLst/>
                <a:gdLst/>
                <a:ahLst/>
                <a:rect l="l" t="t" r="r" b="b"/>
                <a:pathLst>
                  <a:path w="68130" h="21600">
                    <a:moveTo>
                      <a:pt x="3600" y="0"/>
                    </a:moveTo>
                    <a:arcTo wR="3600" hR="3600" stAng="16200000" swAng="-5400000"/>
                    <a:lnTo>
                      <a:pt x="0" y="18000"/>
                    </a:lnTo>
                    <a:arcTo wR="3600" hR="3600" stAng="10800000" swAng="-5400000"/>
                    <a:lnTo>
                      <a:pt x="64530" y="21600"/>
                    </a:lnTo>
                    <a:arcTo wR="42930" hR="3600" stAng="5400000" swAng="5400000"/>
                    <a:lnTo>
                      <a:pt x="21600" y="3600"/>
                    </a:lnTo>
                    <a:arcTo wR="42930" hR="3600" stAng="10800000" swAng="5400000"/>
                    <a:close/>
                  </a:path>
                </a:pathLst>
              </a:custGeom>
              <a:gradFill rotWithShape="0">
                <a:gsLst>
                  <a:gs pos="0">
                    <a:srgbClr val="9999cc"/>
                  </a:gs>
                  <a:gs pos="100000">
                    <a:srgbClr val="cbcbe5"/>
                  </a:gs>
                </a:gsLst>
                <a:lin ang="5400000"/>
              </a:gradFill>
              <a:ln w="0">
                <a:noFill/>
              </a:ln>
            </p:spPr>
            <p:style>
              <a:lnRef idx="0"/>
              <a:fillRef idx="0"/>
              <a:effectRef idx="0"/>
              <a:fontRef idx="minor"/>
            </p:style>
          </p:sp>
          <p:sp>
            <p:nvSpPr>
              <p:cNvPr id="698" name="圆角矩形 519185"/>
              <p:cNvSpPr/>
              <p:nvPr/>
            </p:nvSpPr>
            <p:spPr>
              <a:xfrm>
                <a:off x="2124000" y="4724280"/>
                <a:ext cx="3365280" cy="823680"/>
              </a:xfrm>
              <a:custGeom>
                <a:avLst/>
                <a:gdLst/>
                <a:ahLst/>
                <a:rect l="l" t="t" r="r" b="b"/>
                <a:pathLst>
                  <a:path w="88221" h="21600">
                    <a:moveTo>
                      <a:pt x="3600" y="0"/>
                    </a:moveTo>
                    <a:arcTo wR="3600" hR="3600" stAng="16200000" swAng="-5400000"/>
                    <a:lnTo>
                      <a:pt x="0" y="18000"/>
                    </a:lnTo>
                    <a:arcTo wR="3600" hR="3600" stAng="10800000" swAng="-5400000"/>
                    <a:lnTo>
                      <a:pt x="84621" y="21600"/>
                    </a:lnTo>
                    <a:arcTo wR="63021" hR="3600" stAng="5400000" swAng="5400000"/>
                    <a:lnTo>
                      <a:pt x="21600" y="3600"/>
                    </a:lnTo>
                    <a:arcTo wR="63021" hR="3600" stAng="10800000" swAng="5400000"/>
                    <a:close/>
                  </a:path>
                </a:pathLst>
              </a:custGeom>
              <a:solidFill>
                <a:srgbClr val="9999cc"/>
              </a:solidFill>
              <a:ln w="0">
                <a:noFill/>
              </a:ln>
            </p:spPr>
            <p:style>
              <a:lnRef idx="0"/>
              <a:fillRef idx="0"/>
              <a:effectRef idx="0"/>
              <a:fontRef idx="minor"/>
            </p:style>
          </p:sp>
          <p:sp>
            <p:nvSpPr>
              <p:cNvPr id="699" name="圆角矩形 519186"/>
              <p:cNvSpPr/>
              <p:nvPr/>
            </p:nvSpPr>
            <p:spPr>
              <a:xfrm flipV="1">
                <a:off x="2124000" y="5256720"/>
                <a:ext cx="3362760" cy="380520"/>
              </a:xfrm>
              <a:custGeom>
                <a:avLst/>
                <a:gdLst/>
                <a:ahLst/>
                <a:rect l="l" t="t" r="r" b="b"/>
                <a:pathLst>
                  <a:path w="190725" h="21600">
                    <a:moveTo>
                      <a:pt x="5130" y="0"/>
                    </a:moveTo>
                    <a:arcTo wR="5130" hR="5130" stAng="16200000" swAng="-5400000"/>
                    <a:lnTo>
                      <a:pt x="0" y="16470"/>
                    </a:lnTo>
                    <a:arcTo wR="5130" hR="5130" stAng="10800000" swAng="-5400000"/>
                    <a:lnTo>
                      <a:pt x="185595" y="21600"/>
                    </a:lnTo>
                    <a:arcTo wR="163995" hR="5130" stAng="5400000" swAng="5400000"/>
                    <a:lnTo>
                      <a:pt x="21600" y="5130"/>
                    </a:lnTo>
                    <a:arcTo wR="163995" hR="5130" stAng="10800000" swAng="5400000"/>
                    <a:close/>
                  </a:path>
                </a:pathLst>
              </a:custGeom>
              <a:gradFill rotWithShape="0">
                <a:gsLst>
                  <a:gs pos="0">
                    <a:srgbClr val="ffffff"/>
                  </a:gs>
                  <a:gs pos="100000">
                    <a:srgbClr val="9999cc"/>
                  </a:gs>
                </a:gsLst>
                <a:lin ang="5400000"/>
              </a:gradFill>
              <a:ln w="0">
                <a:noFill/>
              </a:ln>
            </p:spPr>
            <p:style>
              <a:lnRef idx="0"/>
              <a:fillRef idx="0"/>
              <a:effectRef idx="0"/>
              <a:fontRef idx="minor"/>
            </p:style>
          </p:sp>
        </p:grpSp>
        <p:sp>
          <p:nvSpPr>
            <p:cNvPr id="700" name="矩形 519187"/>
            <p:cNvSpPr/>
            <p:nvPr/>
          </p:nvSpPr>
          <p:spPr>
            <a:xfrm>
              <a:off x="2827080" y="4800240"/>
              <a:ext cx="2009520" cy="64260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补虚止痛</a:t>
              </a:r>
              <a:endParaRPr b="0" lang="en-US" sz="3600" spc="-1" strike="noStrike">
                <a:solidFill>
                  <a:srgbClr val="000000"/>
                </a:solidFill>
                <a:latin typeface="Arial"/>
              </a:endParaRPr>
            </a:p>
          </p:txBody>
        </p:sp>
      </p:grpSp>
    </p:spTree>
  </p:cSld>
  <p:timing>
    <p:tnLst>
      <p:par>
        <p:cTn id="344" dur="indefinite" restart="never" nodeType="tmRoot">
          <p:childTnLst>
            <p:seq>
              <p:cTn id="345" dur="indefinite" nodeType="mainSeq">
                <p:childTnLst>
                  <p:par>
                    <p:cTn id="346" nodeType="clickEffect" fill="hold">
                      <p:stCondLst>
                        <p:cond delay="0"/>
                      </p:stCondLst>
                      <p:childTnLst>
                        <p:par>
                          <p:cTn id="347" nodeType="withEffect" fill="hold">
                            <p:stCondLst>
                              <p:cond delay="0"/>
                            </p:stCondLst>
                            <p:childTnLst>
                              <p:par>
                                <p:cTn id="348" nodeType="withEffect" fill="hold" presetClass="entr" presetID="4" presetSubtype="16">
                                  <p:stCondLst>
                                    <p:cond delay="0"/>
                                  </p:stCondLst>
                                  <p:childTnLst>
                                    <p:set>
                                      <p:cBhvr>
                                        <p:cTn id="349" dur="1" fill="hold">
                                          <p:stCondLst>
                                            <p:cond delay="0"/>
                                          </p:stCondLst>
                                        </p:cTn>
                                        <p:tgtEl>
                                          <p:spTgt spid="683"/>
                                        </p:tgtEl>
                                        <p:attrNameLst>
                                          <p:attrName>style.visibility</p:attrName>
                                        </p:attrNameLst>
                                      </p:cBhvr>
                                      <p:to>
                                        <p:strVal val="visible"/>
                                      </p:to>
                                    </p:set>
                                    <p:animEffect filter="box(in)" transition="in">
                                      <p:cBhvr additive="repl">
                                        <p:cTn id="350" dur="1000"/>
                                        <p:tgtEl>
                                          <p:spTgt spid="683"/>
                                        </p:tgtEl>
                                      </p:cBhvr>
                                    </p:animEffect>
                                  </p:childTnLst>
                                </p:cTn>
                              </p:par>
                            </p:childTnLst>
                          </p:cTn>
                        </p:par>
                        <p:par>
                          <p:cTn id="351" nodeType="afterEffect" fill="hold">
                            <p:stCondLst>
                              <p:cond delay="1000"/>
                            </p:stCondLst>
                            <p:childTnLst>
                              <p:par>
                                <p:cTn id="352" nodeType="afterEffect" fill="hold" presetClass="entr" presetID="4" presetSubtype="16">
                                  <p:stCondLst>
                                    <p:cond delay="0"/>
                                  </p:stCondLst>
                                  <p:childTnLst>
                                    <p:set>
                                      <p:cBhvr>
                                        <p:cTn id="353" dur="1" fill="hold">
                                          <p:stCondLst>
                                            <p:cond delay="0"/>
                                          </p:stCondLst>
                                        </p:cTn>
                                        <p:tgtEl>
                                          <p:spTgt spid="689"/>
                                        </p:tgtEl>
                                        <p:attrNameLst>
                                          <p:attrName>style.visibility</p:attrName>
                                        </p:attrNameLst>
                                      </p:cBhvr>
                                      <p:to>
                                        <p:strVal val="visible"/>
                                      </p:to>
                                    </p:set>
                                    <p:animEffect filter="box(in)" transition="in">
                                      <p:cBhvr additive="repl">
                                        <p:cTn id="354" dur="1000"/>
                                        <p:tgtEl>
                                          <p:spTgt spid="689"/>
                                        </p:tgtEl>
                                      </p:cBhvr>
                                    </p:animEffect>
                                  </p:childTnLst>
                                </p:cTn>
                              </p:par>
                            </p:childTnLst>
                          </p:cTn>
                        </p:par>
                        <p:par>
                          <p:cTn id="355" nodeType="afterEffect" fill="hold">
                            <p:stCondLst>
                              <p:cond delay="2000"/>
                            </p:stCondLst>
                            <p:childTnLst>
                              <p:par>
                                <p:cTn id="356" nodeType="afterEffect" fill="hold" presetClass="entr" presetID="4" presetSubtype="16">
                                  <p:stCondLst>
                                    <p:cond delay="0"/>
                                  </p:stCondLst>
                                  <p:childTnLst>
                                    <p:set>
                                      <p:cBhvr>
                                        <p:cTn id="357" dur="1" fill="hold">
                                          <p:stCondLst>
                                            <p:cond delay="0"/>
                                          </p:stCondLst>
                                        </p:cTn>
                                        <p:tgtEl>
                                          <p:spTgt spid="695"/>
                                        </p:tgtEl>
                                        <p:attrNameLst>
                                          <p:attrName>style.visibility</p:attrName>
                                        </p:attrNameLst>
                                      </p:cBhvr>
                                      <p:to>
                                        <p:strVal val="visible"/>
                                      </p:to>
                                    </p:set>
                                    <p:animEffect filter="box(in)" transition="in">
                                      <p:cBhvr additive="repl">
                                        <p:cTn id="358" dur="1000"/>
                                        <p:tgtEl>
                                          <p:spTgt spid="6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1" name="PlaceHolder 1"/>
          <p:cNvSpPr>
            <a:spLocks noGrp="1"/>
          </p:cNvSpPr>
          <p:nvPr>
            <p:ph type="title"/>
          </p:nvPr>
        </p:nvSpPr>
        <p:spPr>
          <a:xfrm>
            <a:off x="304920" y="304560"/>
            <a:ext cx="8540640" cy="114300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000000"/>
                </a:solidFill>
                <a:latin typeface="华文新魏"/>
                <a:ea typeface="华文新魏"/>
              </a:rPr>
              <a:t>对因止痛</a:t>
            </a:r>
            <a:r>
              <a:rPr b="0" lang="zh-CN" sz="4000" spc="-1" strike="noStrike">
                <a:solidFill>
                  <a:srgbClr val="000000"/>
                </a:solidFill>
                <a:latin typeface="宋体"/>
              </a:rPr>
              <a:t>（一）</a:t>
            </a:r>
            <a:endParaRPr b="0" lang="en-US" sz="4000" spc="-1" strike="noStrike">
              <a:solidFill>
                <a:srgbClr val="000000"/>
              </a:solidFill>
              <a:latin typeface="Arial"/>
            </a:endParaRPr>
          </a:p>
        </p:txBody>
      </p:sp>
      <p:sp>
        <p:nvSpPr>
          <p:cNvPr id="702" name="PlaceHolder 2"/>
          <p:cNvSpPr>
            <a:spLocks noGrp="1"/>
          </p:cNvSpPr>
          <p:nvPr>
            <p:ph/>
          </p:nvPr>
        </p:nvSpPr>
        <p:spPr>
          <a:xfrm>
            <a:off x="380520" y="1295280"/>
            <a:ext cx="8280360" cy="4840560"/>
          </a:xfrm>
          <a:prstGeom prst="rect">
            <a:avLst/>
          </a:prstGeom>
          <a:noFill/>
          <a:ln w="0">
            <a:noFill/>
          </a:ln>
        </p:spPr>
        <p:txBody>
          <a:bodyPr anchor="t">
            <a:normAutofit/>
          </a:bodyPr>
          <a:p>
            <a:pPr marL="343080" indent="-343080">
              <a:lnSpc>
                <a:spcPct val="9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祛风止痛：防风、藁本、白芷、蔓荆子、天麻</a:t>
            </a:r>
            <a:endParaRPr b="0" lang="en-US" sz="2800" spc="-1" strike="noStrike">
              <a:solidFill>
                <a:srgbClr val="000000"/>
              </a:solidFill>
              <a:latin typeface="Arial"/>
            </a:endParaRPr>
          </a:p>
          <a:p>
            <a:pPr marL="343080" indent="-343080">
              <a:lnSpc>
                <a:spcPct val="9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清热止痛：石膏、败酱草、茜草、红藤、夏枯草</a:t>
            </a:r>
            <a:endParaRPr b="0" lang="en-US" sz="2800" spc="-1" strike="noStrike">
              <a:solidFill>
                <a:srgbClr val="000000"/>
              </a:solidFill>
              <a:latin typeface="Arial"/>
            </a:endParaRPr>
          </a:p>
          <a:p>
            <a:pPr marL="343080" indent="-343080">
              <a:lnSpc>
                <a:spcPct val="9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散寒止痛：细辛、肉桂、羌活、吴茱萸、附子、干姜、高良姜、乌头、丁香、茴香、花椒</a:t>
            </a:r>
            <a:endParaRPr b="0" lang="en-US" sz="2800" spc="-1" strike="noStrike">
              <a:solidFill>
                <a:srgbClr val="000000"/>
              </a:solidFill>
              <a:latin typeface="Arial"/>
            </a:endParaRPr>
          </a:p>
          <a:p>
            <a:pPr marL="343080" indent="-343080">
              <a:lnSpc>
                <a:spcPct val="9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解毒止痛：土茯苓、羚羊角</a:t>
            </a:r>
            <a:endParaRPr b="0" lang="en-US" sz="2800" spc="-1" strike="noStrike">
              <a:solidFill>
                <a:srgbClr val="000000"/>
              </a:solidFill>
              <a:latin typeface="Arial"/>
            </a:endParaRPr>
          </a:p>
          <a:p>
            <a:pPr marL="343080" indent="-343080">
              <a:lnSpc>
                <a:spcPct val="9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除湿止痛：秦艽、独活、萆薢、五加皮、桑寄生、狗脊、乌头</a:t>
            </a:r>
            <a:endParaRPr b="0" lang="en-US" sz="2800" spc="-1" strike="noStrike">
              <a:solidFill>
                <a:srgbClr val="000000"/>
              </a:solidFill>
              <a:latin typeface="Arial"/>
            </a:endParaRPr>
          </a:p>
          <a:p>
            <a:pPr marL="343080" indent="-343080">
              <a:lnSpc>
                <a:spcPct val="9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活血止痛：川芎、丹参、姜黄、延胡索、乳香、没药、三棱、莪术、三七、蒲黄、鸡血藤、当归、益母草、牛膝、桃仁、红花</a:t>
            </a:r>
            <a:endParaRPr b="0" lang="en-US" sz="2800" spc="-1" strike="noStrike">
              <a:solidFill>
                <a:srgbClr val="000000"/>
              </a:solidFill>
              <a:latin typeface="Arial"/>
            </a:endParaRPr>
          </a:p>
        </p:txBody>
      </p:sp>
    </p:spTree>
  </p:cSld>
</p:sld>
</file>

<file path=ppt/slides/slide2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3" name="PlaceHolder 1"/>
          <p:cNvSpPr>
            <a:spLocks noGrp="1"/>
          </p:cNvSpPr>
          <p:nvPr>
            <p:ph type="title"/>
          </p:nvPr>
        </p:nvSpPr>
        <p:spPr>
          <a:xfrm>
            <a:off x="228600" y="304560"/>
            <a:ext cx="8540640" cy="114300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000000"/>
                </a:solidFill>
                <a:latin typeface="华文新魏"/>
                <a:ea typeface="华文新魏"/>
              </a:rPr>
              <a:t>对因止痛</a:t>
            </a:r>
            <a:r>
              <a:rPr b="0" lang="zh-CN" sz="4000" spc="-1" strike="noStrike">
                <a:solidFill>
                  <a:srgbClr val="000000"/>
                </a:solidFill>
                <a:latin typeface="宋体"/>
              </a:rPr>
              <a:t>（二）</a:t>
            </a:r>
            <a:endParaRPr b="0" lang="en-US" sz="4000" spc="-1" strike="noStrike">
              <a:solidFill>
                <a:srgbClr val="000000"/>
              </a:solidFill>
              <a:latin typeface="Arial"/>
            </a:endParaRPr>
          </a:p>
        </p:txBody>
      </p:sp>
      <p:sp>
        <p:nvSpPr>
          <p:cNvPr id="704" name="PlaceHolder 2"/>
          <p:cNvSpPr>
            <a:spLocks noGrp="1"/>
          </p:cNvSpPr>
          <p:nvPr>
            <p:ph/>
          </p:nvPr>
        </p:nvSpPr>
        <p:spPr>
          <a:xfrm>
            <a:off x="457200" y="1219320"/>
            <a:ext cx="8267760" cy="4767120"/>
          </a:xfrm>
          <a:prstGeom prst="rect">
            <a:avLst/>
          </a:prstGeom>
          <a:noFill/>
          <a:ln w="0">
            <a:noFill/>
          </a:ln>
        </p:spPr>
        <p:txBody>
          <a:bodyPr anchor="t">
            <a:normAutofit/>
          </a:bodyPr>
          <a:p>
            <a:pPr marL="343080" indent="-343080">
              <a:lnSpc>
                <a:spcPct val="11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化痰止痛：半夏、南星、白附子、白芥子</a:t>
            </a:r>
            <a:endParaRPr b="0" lang="en-US" sz="2800" spc="-1" strike="noStrike">
              <a:solidFill>
                <a:srgbClr val="000000"/>
              </a:solidFill>
              <a:latin typeface="Arial"/>
            </a:endParaRPr>
          </a:p>
          <a:p>
            <a:pPr marL="343080" indent="-343080">
              <a:lnSpc>
                <a:spcPct val="11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消食止痛：山楂、鸡内金</a:t>
            </a:r>
            <a:endParaRPr b="0" lang="en-US" sz="2800" spc="-1" strike="noStrike">
              <a:solidFill>
                <a:srgbClr val="000000"/>
              </a:solidFill>
              <a:latin typeface="Arial"/>
            </a:endParaRPr>
          </a:p>
          <a:p>
            <a:pPr marL="343080" indent="-343080">
              <a:lnSpc>
                <a:spcPct val="11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化石止痛：金钱草、滑石、鸡内金</a:t>
            </a:r>
            <a:endParaRPr b="0" lang="en-US" sz="2800" spc="-1" strike="noStrike">
              <a:solidFill>
                <a:srgbClr val="000000"/>
              </a:solidFill>
              <a:latin typeface="Arial"/>
            </a:endParaRPr>
          </a:p>
          <a:p>
            <a:pPr marL="343080" indent="-343080">
              <a:lnSpc>
                <a:spcPct val="11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温经止痛：桂枝、艾叶</a:t>
            </a:r>
            <a:endParaRPr b="0" lang="en-US" sz="2800" spc="-1" strike="noStrike">
              <a:solidFill>
                <a:srgbClr val="000000"/>
              </a:solidFill>
              <a:latin typeface="Arial"/>
            </a:endParaRPr>
          </a:p>
          <a:p>
            <a:pPr marL="343080" indent="-343080">
              <a:lnSpc>
                <a:spcPct val="11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通络止痛：威灵仙、白花蛇、马钱子、木瓜、蜈蚣、全蝎、僵蚕、穿山甲、麝香、丝瓜络</a:t>
            </a:r>
            <a:endParaRPr b="0" lang="en-US" sz="2800" spc="-1" strike="noStrike">
              <a:solidFill>
                <a:srgbClr val="000000"/>
              </a:solidFill>
              <a:latin typeface="Arial"/>
            </a:endParaRPr>
          </a:p>
          <a:p>
            <a:pPr marL="343080" indent="-343080">
              <a:lnSpc>
                <a:spcPct val="11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行气止痛：木香、香附、川楝子、乌药、沉香</a:t>
            </a:r>
            <a:endParaRPr b="0" lang="en-US" sz="2800" spc="-1" strike="noStrike">
              <a:solidFill>
                <a:srgbClr val="000000"/>
              </a:solidFill>
              <a:latin typeface="Arial"/>
            </a:endParaRPr>
          </a:p>
          <a:p>
            <a:pPr marL="343080" indent="-343080">
              <a:lnSpc>
                <a:spcPct val="11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驱虫止痛：槟榔、使君子、乌梅、贯众</a:t>
            </a:r>
            <a:endParaRPr b="0" lang="en-US" sz="2800" spc="-1" strike="noStrike">
              <a:solidFill>
                <a:srgbClr val="000000"/>
              </a:solidFill>
              <a:latin typeface="Arial"/>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文本框 17411"/>
          <p:cNvSpPr/>
          <p:nvPr/>
        </p:nvSpPr>
        <p:spPr>
          <a:xfrm>
            <a:off x="457200" y="990720"/>
            <a:ext cx="8001000" cy="43556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 </a:t>
            </a:r>
            <a:r>
              <a:rPr b="1" lang="en-US" sz="2800" spc="-1" strike="noStrike">
                <a:solidFill>
                  <a:srgbClr val="000000"/>
                </a:solidFill>
                <a:latin typeface="Arial"/>
              </a:rPr>
              <a:t>《</a:t>
            </a:r>
            <a:r>
              <a:rPr b="1" lang="zh-CN" sz="2800" spc="-1" strike="noStrike">
                <a:solidFill>
                  <a:srgbClr val="000000"/>
                </a:solidFill>
                <a:latin typeface="Arial"/>
              </a:rPr>
              <a:t>本草纲目</a:t>
            </a:r>
            <a:r>
              <a:rPr b="1" lang="en-US" sz="2800" spc="-1" strike="noStrike">
                <a:solidFill>
                  <a:srgbClr val="000000"/>
                </a:solidFill>
                <a:latin typeface="Arial"/>
              </a:rPr>
              <a:t>》</a:t>
            </a:r>
            <a:r>
              <a:rPr b="1" lang="zh-CN" sz="2800" spc="-1" strike="noStrike">
                <a:solidFill>
                  <a:srgbClr val="000000"/>
                </a:solidFill>
                <a:latin typeface="Arial"/>
              </a:rPr>
              <a:t>的主要贡献</a:t>
            </a:r>
            <a:r>
              <a:rPr b="1" lang="en-US" sz="2400" spc="-1" strike="noStrike">
                <a:solidFill>
                  <a:srgbClr val="000000"/>
                </a:solidFill>
                <a:latin typeface="Arial"/>
              </a:rPr>
              <a:t>:</a:t>
            </a:r>
            <a:endParaRPr b="0" lang="en-US" sz="2400" spc="-1" strike="noStrike">
              <a:solidFill>
                <a:srgbClr val="000000"/>
              </a:solidFill>
              <a:latin typeface="Arial"/>
            </a:endParaRPr>
          </a:p>
          <a:p>
            <a:pPr>
              <a:lnSpc>
                <a:spcPct val="130000"/>
              </a:lnSpc>
              <a:spcBef>
                <a:spcPts val="1500"/>
              </a:spcBef>
              <a:buClr>
                <a:srgbClr val="ffccff"/>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a:t>
            </a:r>
            <a:r>
              <a:rPr b="0" lang="zh-CN" sz="2400" spc="-1" strike="noStrike">
                <a:solidFill>
                  <a:srgbClr val="000000"/>
                </a:solidFill>
                <a:latin typeface="Arial"/>
              </a:rPr>
              <a:t>本草纲目</a:t>
            </a:r>
            <a:r>
              <a:rPr b="0" lang="en-US" sz="2400" spc="-1" strike="noStrike">
                <a:solidFill>
                  <a:srgbClr val="000000"/>
                </a:solidFill>
                <a:latin typeface="Arial"/>
              </a:rPr>
              <a:t>》</a:t>
            </a:r>
            <a:r>
              <a:rPr b="0" lang="zh-CN" sz="2400" spc="-1" strike="noStrike">
                <a:solidFill>
                  <a:srgbClr val="000000"/>
                </a:solidFill>
                <a:latin typeface="Arial"/>
              </a:rPr>
              <a:t>共有</a:t>
            </a:r>
            <a:r>
              <a:rPr b="0" lang="en-US" sz="2400" spc="-1" strike="noStrike">
                <a:solidFill>
                  <a:srgbClr val="000000"/>
                </a:solidFill>
                <a:latin typeface="Arial"/>
              </a:rPr>
              <a:t>52</a:t>
            </a:r>
            <a:r>
              <a:rPr b="0" lang="zh-CN" sz="2400" spc="-1" strike="noStrike">
                <a:solidFill>
                  <a:srgbClr val="000000"/>
                </a:solidFill>
                <a:latin typeface="Arial"/>
              </a:rPr>
              <a:t>卷，载有药物</a:t>
            </a:r>
            <a:r>
              <a:rPr b="0" lang="en-US" sz="2400" spc="-1" strike="noStrike">
                <a:solidFill>
                  <a:srgbClr val="000000"/>
                </a:solidFill>
                <a:latin typeface="Arial"/>
              </a:rPr>
              <a:t>1892</a:t>
            </a:r>
            <a:r>
              <a:rPr b="0" lang="zh-CN" sz="2400" spc="-1" strike="noStrike">
                <a:solidFill>
                  <a:srgbClr val="000000"/>
                </a:solidFill>
                <a:latin typeface="Arial"/>
              </a:rPr>
              <a:t>种，其中载有新药</a:t>
            </a:r>
            <a:r>
              <a:rPr b="0" lang="en-US" sz="2400" spc="-1" strike="noStrike">
                <a:solidFill>
                  <a:srgbClr val="000000"/>
                </a:solidFill>
                <a:latin typeface="Arial"/>
              </a:rPr>
              <a:t>374</a:t>
            </a:r>
            <a:r>
              <a:rPr b="0" lang="zh-CN" sz="2400" spc="-1" strike="noStrike">
                <a:solidFill>
                  <a:srgbClr val="000000"/>
                </a:solidFill>
                <a:latin typeface="Arial"/>
              </a:rPr>
              <a:t>种，收集医方</a:t>
            </a:r>
            <a:r>
              <a:rPr b="0" lang="en-US" sz="2400" spc="-1" strike="noStrike">
                <a:solidFill>
                  <a:srgbClr val="000000"/>
                </a:solidFill>
                <a:latin typeface="Arial"/>
              </a:rPr>
              <a:t>11096</a:t>
            </a:r>
            <a:r>
              <a:rPr b="0" lang="zh-CN" sz="2400" spc="-1" strike="noStrike">
                <a:solidFill>
                  <a:srgbClr val="000000"/>
                </a:solidFill>
                <a:latin typeface="Arial"/>
              </a:rPr>
              <a:t>个，书中还绘制了</a:t>
            </a:r>
            <a:r>
              <a:rPr b="0" lang="en-US" sz="2400" spc="-1" strike="noStrike">
                <a:solidFill>
                  <a:srgbClr val="000000"/>
                </a:solidFill>
                <a:latin typeface="Arial"/>
              </a:rPr>
              <a:t>1100</a:t>
            </a:r>
            <a:r>
              <a:rPr b="0" lang="zh-CN" sz="2400" spc="-1" strike="noStrike">
                <a:solidFill>
                  <a:srgbClr val="000000"/>
                </a:solidFill>
                <a:latin typeface="Arial"/>
              </a:rPr>
              <a:t>余幅精美的插图。</a:t>
            </a:r>
            <a:r>
              <a:rPr b="1" lang="zh-CN" sz="2400" spc="-1" strike="noStrike">
                <a:solidFill>
                  <a:srgbClr val="000000"/>
                </a:solidFill>
                <a:latin typeface="Arial"/>
              </a:rPr>
              <a:t>此书的问世标志着古代中医药学的高度发展，是我国科技史上极其丰硕的成果。</a:t>
            </a:r>
            <a:endParaRPr b="0" lang="en-US" sz="2400" spc="-1" strike="noStrike">
              <a:solidFill>
                <a:srgbClr val="000000"/>
              </a:solidFill>
              <a:latin typeface="Arial"/>
            </a:endParaRPr>
          </a:p>
          <a:p>
            <a:pPr>
              <a:lnSpc>
                <a:spcPct val="130000"/>
              </a:lnSpc>
              <a:spcBef>
                <a:spcPts val="1500"/>
              </a:spcBef>
              <a:buClr>
                <a:srgbClr val="ff99ff"/>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在药物分类上改变了原有上、中、下三品分类法，</a:t>
            </a:r>
            <a:r>
              <a:rPr b="1" lang="zh-CN" sz="2400" spc="-1" strike="noStrike">
                <a:solidFill>
                  <a:srgbClr val="000000"/>
                </a:solidFill>
                <a:latin typeface="Arial"/>
              </a:rPr>
              <a:t>采取了“析族区类，振纲分目”的科学分类。</a:t>
            </a:r>
            <a:r>
              <a:rPr b="0" lang="zh-CN" sz="2400" spc="-1" strike="noStrike">
                <a:solidFill>
                  <a:srgbClr val="000000"/>
                </a:solidFill>
                <a:latin typeface="Arial"/>
              </a:rPr>
              <a:t>它把药物分矿物药、植物药、动物药。</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5" name="圆角矩形 522241"/>
          <p:cNvSpPr/>
          <p:nvPr/>
        </p:nvSpPr>
        <p:spPr>
          <a:xfrm>
            <a:off x="250920" y="1628640"/>
            <a:ext cx="8569080" cy="4238640"/>
          </a:xfrm>
          <a:custGeom>
            <a:avLst/>
            <a:gdLst/>
            <a:ahLst/>
            <a:rect l="l" t="t" r="r" b="b"/>
            <a:pathLst>
              <a:path w="43666" h="21600">
                <a:moveTo>
                  <a:pt x="1967" y="0"/>
                </a:moveTo>
                <a:arcTo wR="1967" hR="1967" stAng="16200000" swAng="-5400000"/>
                <a:lnTo>
                  <a:pt x="0" y="19633"/>
                </a:lnTo>
                <a:arcTo wR="1967" hR="1967" stAng="10800000" swAng="-5400000"/>
                <a:lnTo>
                  <a:pt x="41699" y="21600"/>
                </a:lnTo>
                <a:arcTo wR="20099" hR="1967" stAng="5400000" swAng="5400000"/>
                <a:lnTo>
                  <a:pt x="21600" y="1967"/>
                </a:lnTo>
                <a:arcTo wR="20099" hR="1967" stAng="10800000" swAng="5400000"/>
                <a:close/>
              </a:path>
            </a:pathLst>
          </a:custGeom>
          <a:gradFill rotWithShape="0">
            <a:gsLst>
              <a:gs pos="0">
                <a:srgbClr val="666699"/>
              </a:gs>
              <a:gs pos="100000">
                <a:srgbClr val="9494b8"/>
              </a:gs>
            </a:gsLst>
            <a:lin ang="5400000"/>
          </a:gradFill>
          <a:ln w="25560">
            <a:solidFill>
              <a:srgbClr val="ffffff"/>
            </a:solidFill>
            <a:miter/>
          </a:ln>
        </p:spPr>
        <p:style>
          <a:lnRef idx="0"/>
          <a:fillRef idx="0"/>
          <a:effectRef idx="0"/>
          <a:fontRef idx="minor"/>
        </p:style>
      </p:sp>
      <p:sp>
        <p:nvSpPr>
          <p:cNvPr id="706" name="PlaceHolder 1"/>
          <p:cNvSpPr>
            <a:spLocks noGrp="1"/>
          </p:cNvSpPr>
          <p:nvPr>
            <p:ph type="title"/>
          </p:nvPr>
        </p:nvSpPr>
        <p:spPr>
          <a:xfrm>
            <a:off x="304920" y="456840"/>
            <a:ext cx="8540640" cy="114300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800" spc="-1" strike="noStrike">
                <a:solidFill>
                  <a:srgbClr val="000000"/>
                </a:solidFill>
                <a:latin typeface="华文新魏"/>
                <a:ea typeface="华文新魏"/>
              </a:rPr>
              <a:t>对症止痛</a:t>
            </a:r>
            <a:endParaRPr b="0" lang="en-US" sz="4800" spc="-1" strike="noStrike">
              <a:solidFill>
                <a:srgbClr val="000000"/>
              </a:solidFill>
              <a:latin typeface="Arial"/>
            </a:endParaRPr>
          </a:p>
        </p:txBody>
      </p:sp>
      <p:sp>
        <p:nvSpPr>
          <p:cNvPr id="707" name="PlaceHolder 2"/>
          <p:cNvSpPr>
            <a:spLocks noGrp="1"/>
          </p:cNvSpPr>
          <p:nvPr>
            <p:ph/>
          </p:nvPr>
        </p:nvSpPr>
        <p:spPr>
          <a:xfrm>
            <a:off x="250560" y="1844280"/>
            <a:ext cx="8497800" cy="3024360"/>
          </a:xfrm>
          <a:prstGeom prst="rect">
            <a:avLst/>
          </a:prstGeom>
          <a:noFill/>
          <a:ln w="0">
            <a:noFill/>
          </a:ln>
        </p:spPr>
        <p:txBody>
          <a:bodyPr anchor="t">
            <a:normAutofit fontScale="85000"/>
          </a:bodyPr>
          <a:p>
            <a:pPr marL="343080" indent="-343080">
              <a:spcBef>
                <a:spcPts val="10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ffff00"/>
                </a:solidFill>
                <a:latin typeface="Arial"/>
                <a:ea typeface="隶书"/>
              </a:rPr>
              <a:t>缓急止痛：甘草、白芍、薏苡仁</a:t>
            </a:r>
            <a:endParaRPr b="0" lang="en-US" sz="4000" spc="-1" strike="noStrike">
              <a:solidFill>
                <a:srgbClr val="000000"/>
              </a:solidFill>
              <a:latin typeface="Arial"/>
            </a:endParaRPr>
          </a:p>
          <a:p>
            <a:pPr marL="343080" indent="-343080">
              <a:spcBef>
                <a:spcPts val="10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ffff00"/>
                </a:solidFill>
                <a:latin typeface="Arial"/>
                <a:ea typeface="隶书"/>
              </a:rPr>
              <a:t>制酸止痛：牡蛎、乌贼骨、海蛤壳、瓦楞子</a:t>
            </a:r>
            <a:endParaRPr b="0" lang="en-US" sz="4000" spc="-1" strike="noStrike">
              <a:solidFill>
                <a:srgbClr val="000000"/>
              </a:solidFill>
              <a:latin typeface="Arial"/>
            </a:endParaRPr>
          </a:p>
          <a:p>
            <a:pPr marL="343080" indent="-343080">
              <a:spcBef>
                <a:spcPts val="10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ffff00"/>
                </a:solidFill>
                <a:latin typeface="Arial"/>
                <a:ea typeface="隶书"/>
              </a:rPr>
              <a:t>通淋止痛：海金砂</a:t>
            </a:r>
            <a:endParaRPr b="0" lang="en-US" sz="4000" spc="-1" strike="noStrike">
              <a:solidFill>
                <a:srgbClr val="000000"/>
              </a:solidFill>
              <a:latin typeface="Arial"/>
            </a:endParaRPr>
          </a:p>
          <a:p>
            <a:pPr marL="343080" indent="-343080">
              <a:spcBef>
                <a:spcPts val="10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ffff00"/>
                </a:solidFill>
                <a:latin typeface="Arial"/>
                <a:ea typeface="隶书"/>
              </a:rPr>
              <a:t>麻醉止痛：罂粟壳、乌头、细辛、洋金花</a:t>
            </a:r>
            <a:endParaRPr b="0" lang="en-US" sz="4000" spc="-1" strike="noStrike">
              <a:solidFill>
                <a:srgbClr val="000000"/>
              </a:solidFill>
              <a:latin typeface="Arial"/>
            </a:endParaRPr>
          </a:p>
        </p:txBody>
      </p:sp>
    </p:spTree>
  </p:cSld>
</p:sld>
</file>

<file path=ppt/slides/slide2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8" name="圆角矩形 523265"/>
          <p:cNvSpPr/>
          <p:nvPr/>
        </p:nvSpPr>
        <p:spPr>
          <a:xfrm rot="5400000">
            <a:off x="2182320" y="-887400"/>
            <a:ext cx="4419720" cy="8785080"/>
          </a:xfrm>
          <a:custGeom>
            <a:avLst/>
            <a:gdLst/>
            <a:ahLst/>
            <a:rect l="l" t="t" r="r" b="b"/>
            <a:pathLst>
              <a:path w="21600" h="42933">
                <a:moveTo>
                  <a:pt x="4297" y="0"/>
                </a:moveTo>
                <a:arcTo wR="4297" hR="4297" stAng="16200000" swAng="-5400000"/>
                <a:lnTo>
                  <a:pt x="0" y="38636"/>
                </a:lnTo>
                <a:arcTo wR="4297" hR="17036" stAng="10800000" swAng="5400000"/>
                <a:lnTo>
                  <a:pt x="17303" y="21600"/>
                </a:lnTo>
                <a:arcTo wR="4297" hR="17036" stAng="16200000" swAng="5400000"/>
                <a:lnTo>
                  <a:pt x="21600" y="4297"/>
                </a:lnTo>
                <a:arcTo wR="4297" hR="4297" stAng="0" swAng="-5400000"/>
                <a:close/>
              </a:path>
            </a:pathLst>
          </a:custGeom>
          <a:gradFill rotWithShape="0">
            <a:gsLst>
              <a:gs pos="0">
                <a:srgbClr val="ffffff"/>
              </a:gs>
              <a:gs pos="100000">
                <a:srgbClr val="afafaf">
                  <a:alpha val="98039"/>
                </a:srgbClr>
              </a:gs>
            </a:gsLst>
            <a:lin ang="18900000"/>
          </a:gradFill>
          <a:ln w="38160">
            <a:solidFill>
              <a:srgbClr val="dddddd"/>
            </a:solidFill>
            <a:miter/>
          </a:ln>
        </p:spPr>
        <p:style>
          <a:lnRef idx="0"/>
          <a:fillRef idx="0"/>
          <a:effectRef idx="0"/>
          <a:fontRef idx="minor"/>
        </p:style>
      </p:sp>
      <p:sp>
        <p:nvSpPr>
          <p:cNvPr id="709" name="PlaceHolder 1"/>
          <p:cNvSpPr>
            <a:spLocks noGrp="1"/>
          </p:cNvSpPr>
          <p:nvPr>
            <p:ph type="title"/>
          </p:nvPr>
        </p:nvSpPr>
        <p:spPr>
          <a:xfrm>
            <a:off x="304920" y="-360"/>
            <a:ext cx="8540640" cy="114300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800" spc="-1" strike="noStrike">
                <a:solidFill>
                  <a:srgbClr val="000000"/>
                </a:solidFill>
                <a:latin typeface="华文新魏"/>
                <a:ea typeface="华文新魏"/>
              </a:rPr>
              <a:t>补虚止痛</a:t>
            </a:r>
            <a:endParaRPr b="0" lang="en-US" sz="4800" spc="-1" strike="noStrike">
              <a:solidFill>
                <a:srgbClr val="000000"/>
              </a:solidFill>
              <a:latin typeface="Arial"/>
            </a:endParaRPr>
          </a:p>
        </p:txBody>
      </p:sp>
      <p:sp>
        <p:nvSpPr>
          <p:cNvPr id="710" name="PlaceHolder 2"/>
          <p:cNvSpPr>
            <a:spLocks noGrp="1"/>
          </p:cNvSpPr>
          <p:nvPr>
            <p:ph/>
          </p:nvPr>
        </p:nvSpPr>
        <p:spPr>
          <a:xfrm>
            <a:off x="324000" y="1599840"/>
            <a:ext cx="8820000" cy="3024360"/>
          </a:xfrm>
          <a:prstGeom prst="rect">
            <a:avLst/>
          </a:prstGeom>
          <a:noFill/>
          <a:ln w="0">
            <a:noFill/>
          </a:ln>
        </p:spPr>
        <p:txBody>
          <a:bodyPr anchor="t">
            <a:normAutofit fontScale="84000"/>
          </a:bodyPr>
          <a:p>
            <a:pPr marL="343080" indent="-343080">
              <a:spcBef>
                <a:spcPts val="10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6600cc"/>
                </a:solidFill>
                <a:latin typeface="Arial"/>
                <a:ea typeface="隶书"/>
              </a:rPr>
              <a:t>补气缓急止痛：甘草、饴糖、人参、黄芪</a:t>
            </a:r>
            <a:endParaRPr b="0" lang="en-US" sz="4000" spc="-1" strike="noStrike">
              <a:solidFill>
                <a:srgbClr val="000000"/>
              </a:solidFill>
              <a:latin typeface="Arial"/>
            </a:endParaRPr>
          </a:p>
          <a:p>
            <a:pPr marL="343080" indent="-343080">
              <a:spcBef>
                <a:spcPts val="10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6600cc"/>
                </a:solidFill>
                <a:latin typeface="Arial"/>
                <a:ea typeface="隶书"/>
              </a:rPr>
              <a:t>温阳通经止痛：仙灵脾、鹿茸、仙茅、杜仲、 补骨脂、骨碎补</a:t>
            </a:r>
            <a:endParaRPr b="0" lang="en-US" sz="4000" spc="-1" strike="noStrike">
              <a:solidFill>
                <a:srgbClr val="000000"/>
              </a:solidFill>
              <a:latin typeface="Arial"/>
            </a:endParaRPr>
          </a:p>
          <a:p>
            <a:pPr marL="343080" indent="-343080">
              <a:spcBef>
                <a:spcPts val="10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6600cc"/>
                </a:solidFill>
                <a:latin typeface="Arial"/>
                <a:ea typeface="隶书"/>
              </a:rPr>
              <a:t>补血荣筋止痛：当归、鸡血藤</a:t>
            </a:r>
            <a:endParaRPr b="0" lang="en-US" sz="4000" spc="-1" strike="noStrike">
              <a:solidFill>
                <a:srgbClr val="000000"/>
              </a:solidFill>
              <a:latin typeface="Arial"/>
            </a:endParaRPr>
          </a:p>
          <a:p>
            <a:pPr marL="343080" indent="-343080">
              <a:spcBef>
                <a:spcPts val="10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6600cc"/>
                </a:solidFill>
                <a:latin typeface="Arial"/>
                <a:ea typeface="隶书"/>
              </a:rPr>
              <a:t>养阴润缓止痛：地黄、旱莲草、女贞子</a:t>
            </a:r>
            <a:endParaRPr b="0" lang="en-US" sz="4000" spc="-1" strike="noStrike">
              <a:solidFill>
                <a:srgbClr val="000000"/>
              </a:solidFill>
              <a:latin typeface="Arial"/>
            </a:endParaRPr>
          </a:p>
        </p:txBody>
      </p:sp>
    </p:spTree>
  </p:cSld>
</p:sld>
</file>

<file path=ppt/slides/slide2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1" name="PlaceHolder 1"/>
          <p:cNvSpPr>
            <a:spLocks noGrp="1"/>
          </p:cNvSpPr>
          <p:nvPr>
            <p:ph type="title"/>
          </p:nvPr>
        </p:nvSpPr>
        <p:spPr>
          <a:xfrm>
            <a:off x="304920" y="533160"/>
            <a:ext cx="8540640" cy="114300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800" spc="-1" strike="noStrike">
                <a:solidFill>
                  <a:srgbClr val="000000"/>
                </a:solidFill>
                <a:latin typeface="华文新魏"/>
                <a:ea typeface="华文新魏"/>
              </a:rPr>
              <a:t>祛风止痛药</a:t>
            </a:r>
            <a:endParaRPr b="0" lang="en-US" sz="4800" spc="-1" strike="noStrike">
              <a:solidFill>
                <a:srgbClr val="000000"/>
              </a:solidFill>
              <a:latin typeface="Arial"/>
            </a:endParaRPr>
          </a:p>
        </p:txBody>
      </p:sp>
      <p:grpSp>
        <p:nvGrpSpPr>
          <p:cNvPr id="712" name="组合 525314"/>
          <p:cNvGrpSpPr/>
          <p:nvPr/>
        </p:nvGrpSpPr>
        <p:grpSpPr>
          <a:xfrm>
            <a:off x="395280" y="1557360"/>
            <a:ext cx="7884000" cy="718920"/>
            <a:chOff x="395280" y="1557360"/>
            <a:chExt cx="7884000" cy="718920"/>
          </a:xfrm>
        </p:grpSpPr>
        <p:grpSp>
          <p:nvGrpSpPr>
            <p:cNvPr id="713" name="组合 525315"/>
            <p:cNvGrpSpPr/>
            <p:nvPr/>
          </p:nvGrpSpPr>
          <p:grpSpPr>
            <a:xfrm>
              <a:off x="395280" y="1557360"/>
              <a:ext cx="7884000" cy="718920"/>
              <a:chOff x="395280" y="1557360"/>
              <a:chExt cx="7884000" cy="718920"/>
            </a:xfrm>
          </p:grpSpPr>
          <p:sp>
            <p:nvSpPr>
              <p:cNvPr id="714" name="圆角矩形 525316"/>
              <p:cNvSpPr/>
              <p:nvPr/>
            </p:nvSpPr>
            <p:spPr>
              <a:xfrm>
                <a:off x="395280" y="1557360"/>
                <a:ext cx="7884000" cy="718920"/>
              </a:xfrm>
              <a:custGeom>
                <a:avLst/>
                <a:gdLst/>
                <a:ahLst/>
                <a:rect l="l" t="t" r="r" b="b"/>
                <a:pathLst>
                  <a:path w="236768" h="21600">
                    <a:moveTo>
                      <a:pt x="10800" y="0"/>
                    </a:moveTo>
                    <a:arcTo wR="10800" hR="10800" stAng="16200000" swAng="-5400000"/>
                    <a:lnTo>
                      <a:pt x="0" y="10800"/>
                    </a:lnTo>
                    <a:arcTo wR="10800" hR="10800" stAng="10800000" swAng="-5400000"/>
                    <a:lnTo>
                      <a:pt x="225968" y="21600"/>
                    </a:lnTo>
                    <a:arcTo wR="204368" hR="10800" stAng="5400000" swAng="5400000"/>
                    <a:lnTo>
                      <a:pt x="21600" y="10800"/>
                    </a:lnTo>
                    <a:arcTo wR="204368" hR="10800" stAng="10800000" swAng="5400000"/>
                    <a:close/>
                  </a:path>
                </a:pathLst>
              </a:custGeom>
              <a:gradFill rotWithShape="0">
                <a:gsLst>
                  <a:gs pos="0">
                    <a:srgbClr val="545454"/>
                  </a:gs>
                  <a:gs pos="50000">
                    <a:srgbClr val="eaeaea"/>
                  </a:gs>
                  <a:gs pos="100000">
                    <a:srgbClr val="545454"/>
                  </a:gs>
                </a:gsLst>
                <a:lin ang="5400000"/>
              </a:gradFill>
              <a:ln w="0">
                <a:noFill/>
              </a:ln>
              <a:effectLst>
                <a:outerShdw dist="40186" dir="4303641" blurRad="0" rotWithShape="0">
                  <a:srgbClr val="ffffcc">
                    <a:alpha val="50000"/>
                  </a:srgbClr>
                </a:outerShdw>
              </a:effectLst>
            </p:spPr>
            <p:style>
              <a:lnRef idx="0"/>
              <a:fillRef idx="0"/>
              <a:effectRef idx="0"/>
              <a:fontRef idx="minor"/>
            </p:style>
          </p:sp>
          <p:sp>
            <p:nvSpPr>
              <p:cNvPr id="715" name="圆角矩形 525317"/>
              <p:cNvSpPr/>
              <p:nvPr/>
            </p:nvSpPr>
            <p:spPr>
              <a:xfrm>
                <a:off x="495000" y="1597680"/>
                <a:ext cx="7684200" cy="642600"/>
              </a:xfrm>
              <a:custGeom>
                <a:avLst/>
                <a:gdLst/>
                <a:ahLst/>
                <a:rect l="l" t="t" r="r" b="b"/>
                <a:pathLst>
                  <a:path w="258160" h="21600">
                    <a:moveTo>
                      <a:pt x="10800" y="0"/>
                    </a:moveTo>
                    <a:arcTo wR="10800" hR="10800" stAng="16200000" swAng="-5400000"/>
                    <a:lnTo>
                      <a:pt x="0" y="10800"/>
                    </a:lnTo>
                    <a:arcTo wR="10800" hR="10800" stAng="10800000" swAng="-5400000"/>
                    <a:lnTo>
                      <a:pt x="247360" y="21600"/>
                    </a:lnTo>
                    <a:arcTo wR="225760" hR="10800" stAng="5400000" swAng="5400000"/>
                    <a:lnTo>
                      <a:pt x="21600" y="10800"/>
                    </a:lnTo>
                    <a:arcTo wR="225760" hR="10800" stAng="10800000" swAng="5400000"/>
                    <a:close/>
                  </a:path>
                </a:pathLst>
              </a:custGeom>
              <a:gradFill rotWithShape="0">
                <a:gsLst>
                  <a:gs pos="0">
                    <a:srgbClr val="666699">
                      <a:alpha val="90196"/>
                    </a:srgbClr>
                  </a:gs>
                  <a:gs pos="50000">
                    <a:srgbClr val="cbcbdd"/>
                  </a:gs>
                  <a:gs pos="100000">
                    <a:srgbClr val="666699">
                      <a:alpha val="90196"/>
                    </a:srgbClr>
                  </a:gs>
                </a:gsLst>
                <a:lin ang="0"/>
              </a:gradFill>
              <a:ln w="0">
                <a:noFill/>
              </a:ln>
            </p:spPr>
            <p:style>
              <a:lnRef idx="0"/>
              <a:fillRef idx="0"/>
              <a:effectRef idx="0"/>
              <a:fontRef idx="minor"/>
            </p:style>
          </p:sp>
        </p:grpSp>
        <p:sp>
          <p:nvSpPr>
            <p:cNvPr id="716" name="矩形 525318"/>
            <p:cNvSpPr/>
            <p:nvPr/>
          </p:nvSpPr>
          <p:spPr>
            <a:xfrm>
              <a:off x="824760" y="1628640"/>
              <a:ext cx="6284520" cy="58140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ffff00"/>
                  </a:solidFill>
                  <a:latin typeface="隶书"/>
                  <a:ea typeface="隶书"/>
                </a:rPr>
                <a:t>防风、藁本、白芷、蔓荆子、天麻</a:t>
              </a:r>
              <a:endParaRPr b="0" lang="en-US" sz="3200" spc="-1" strike="noStrike">
                <a:solidFill>
                  <a:srgbClr val="000000"/>
                </a:solidFill>
                <a:latin typeface="Arial"/>
              </a:endParaRPr>
            </a:p>
          </p:txBody>
        </p:sp>
      </p:grpSp>
      <p:sp>
        <p:nvSpPr>
          <p:cNvPr id="717" name="棱台 525319"/>
          <p:cNvSpPr/>
          <p:nvPr/>
        </p:nvSpPr>
        <p:spPr>
          <a:xfrm>
            <a:off x="468360" y="2565360"/>
            <a:ext cx="7920000" cy="3240000"/>
          </a:xfrm>
          <a:prstGeom prst="bevel">
            <a:avLst>
              <a:gd name="adj" fmla="val 3717"/>
            </a:avLst>
          </a:prstGeom>
          <a:solidFill>
            <a:srgbClr val="666699">
              <a:alpha val="50000"/>
            </a:srgbClr>
          </a:solidFill>
          <a:ln w="0">
            <a:noFill/>
          </a:ln>
        </p:spPr>
        <p:style>
          <a:lnRef idx="0"/>
          <a:fillRef idx="0"/>
          <a:effectRef idx="0"/>
          <a:fontRef idx="minor"/>
        </p:style>
      </p:sp>
      <p:sp>
        <p:nvSpPr>
          <p:cNvPr id="718" name="矩形 525320"/>
          <p:cNvSpPr/>
          <p:nvPr/>
        </p:nvSpPr>
        <p:spPr>
          <a:xfrm>
            <a:off x="684360" y="2637000"/>
            <a:ext cx="7343640" cy="2784960"/>
          </a:xfrm>
          <a:prstGeom prst="rect">
            <a:avLst/>
          </a:prstGeom>
          <a:noFill/>
          <a:ln w="0">
            <a:noFill/>
          </a:ln>
        </p:spPr>
        <p:style>
          <a:lnRef idx="0"/>
          <a:fillRef idx="0"/>
          <a:effectRef idx="0"/>
          <a:fontRef idx="minor"/>
        </p:style>
        <p:txBody>
          <a:bodyPr lIns="90000" rIns="90000" tIns="46800" bIns="46800" anchor="t">
            <a:spAutoFit/>
          </a:bodyPr>
          <a:p>
            <a:pPr>
              <a:lnSpc>
                <a:spcPct val="100000"/>
              </a:lnSpc>
              <a:spcBef>
                <a:spcPts val="1199"/>
              </a:spcBef>
              <a:spcAft>
                <a:spcPts val="799"/>
              </a:spcAft>
              <a:buClr>
                <a:srgbClr val="ffff00"/>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ffff00"/>
                </a:solidFill>
                <a:latin typeface="隶书"/>
                <a:ea typeface="隶书"/>
              </a:rPr>
              <a:t>适应范围：因风邪或以风邪为主的痛证，包括头身痛、关节痹痛，多见于血管性头痛、风湿性关节炎等</a:t>
            </a:r>
            <a:endParaRPr b="0" lang="en-US" sz="3200" spc="-1" strike="noStrike">
              <a:solidFill>
                <a:srgbClr val="000000"/>
              </a:solidFill>
              <a:latin typeface="Arial"/>
            </a:endParaRPr>
          </a:p>
          <a:p>
            <a:pPr>
              <a:lnSpc>
                <a:spcPct val="100000"/>
              </a:lnSpc>
              <a:spcBef>
                <a:spcPts val="1199"/>
              </a:spcBef>
              <a:spcAft>
                <a:spcPts val="799"/>
              </a:spcAft>
              <a:buClr>
                <a:srgbClr val="000000"/>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ffff00"/>
                </a:solidFill>
                <a:latin typeface="隶书"/>
                <a:ea typeface="隶书"/>
              </a:rPr>
              <a:t>疼痛特点：痛无定处，呈现游走性疼   痛，多与受风有关</a:t>
            </a:r>
            <a:endParaRPr b="0" lang="en-US" sz="3200" spc="-1" strike="noStrike">
              <a:solidFill>
                <a:srgbClr val="000000"/>
              </a:solidFill>
              <a:latin typeface="Arial"/>
            </a:endParaRPr>
          </a:p>
        </p:txBody>
      </p:sp>
    </p:spTree>
  </p:cSld>
</p:sld>
</file>

<file path=ppt/slides/slide2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9" name="PlaceHolder 1"/>
          <p:cNvSpPr>
            <a:spLocks noGrp="1"/>
          </p:cNvSpPr>
          <p:nvPr>
            <p:ph type="title"/>
          </p:nvPr>
        </p:nvSpPr>
        <p:spPr>
          <a:xfrm>
            <a:off x="900000" y="782280"/>
            <a:ext cx="6019920" cy="48276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0000"/>
                </a:solidFill>
                <a:latin typeface="华文新魏"/>
                <a:ea typeface="华文新魏"/>
              </a:rPr>
              <a:t>防 风</a:t>
            </a:r>
            <a:endParaRPr b="0" lang="en-US" sz="5400" spc="-1" strike="noStrike">
              <a:solidFill>
                <a:srgbClr val="000000"/>
              </a:solidFill>
              <a:latin typeface="Arial"/>
            </a:endParaRPr>
          </a:p>
        </p:txBody>
      </p:sp>
      <p:grpSp>
        <p:nvGrpSpPr>
          <p:cNvPr id="720" name="组合 526338"/>
          <p:cNvGrpSpPr/>
          <p:nvPr/>
        </p:nvGrpSpPr>
        <p:grpSpPr>
          <a:xfrm>
            <a:off x="611280" y="1916280"/>
            <a:ext cx="7548480" cy="1858680"/>
            <a:chOff x="611280" y="1916280"/>
            <a:chExt cx="7548480" cy="1858680"/>
          </a:xfrm>
        </p:grpSpPr>
        <p:sp>
          <p:nvSpPr>
            <p:cNvPr id="721" name="圆角矩形 526339"/>
            <p:cNvSpPr/>
            <p:nvPr/>
          </p:nvSpPr>
          <p:spPr>
            <a:xfrm>
              <a:off x="611280" y="1916280"/>
              <a:ext cx="7548480" cy="1858680"/>
            </a:xfrm>
            <a:custGeom>
              <a:avLst/>
              <a:gdLst/>
              <a:ahLst/>
              <a:rect l="l" t="t" r="r" b="b"/>
              <a:pathLst>
                <a:path w="87709" h="21600">
                  <a:moveTo>
                    <a:pt x="3600" y="0"/>
                  </a:moveTo>
                  <a:arcTo wR="3600" hR="3600" stAng="16200000" swAng="-5400000"/>
                  <a:lnTo>
                    <a:pt x="0" y="18000"/>
                  </a:lnTo>
                  <a:arcTo wR="3600" hR="3600" stAng="10800000" swAng="-5400000"/>
                  <a:lnTo>
                    <a:pt x="84109" y="21600"/>
                  </a:lnTo>
                  <a:arcTo wR="62509" hR="3600" stAng="5400000" swAng="5400000"/>
                  <a:lnTo>
                    <a:pt x="21600" y="3600"/>
                  </a:lnTo>
                  <a:arcTo wR="62509" hR="3600" stAng="10800000" swAng="5400000"/>
                  <a:close/>
                </a:path>
              </a:pathLst>
            </a:custGeom>
            <a:solidFill>
              <a:srgbClr val="9999ff"/>
            </a:solidFill>
            <a:ln w="38160">
              <a:solidFill>
                <a:srgbClr val="ffffff"/>
              </a:solidFill>
              <a:miter/>
            </a:ln>
            <a:effectLst>
              <a:outerShdw dist="107932" dir="2700000" blurRad="0" rotWithShape="0">
                <a:srgbClr val="808080">
                  <a:alpha val="50000"/>
                </a:srgbClr>
              </a:outerShdw>
            </a:effectLst>
          </p:spPr>
          <p:style>
            <a:lnRef idx="0"/>
            <a:fillRef idx="0"/>
            <a:effectRef idx="0"/>
            <a:fontRef idx="minor"/>
          </p:style>
        </p:sp>
        <p:sp>
          <p:nvSpPr>
            <p:cNvPr id="722" name="圆角矩形 526340"/>
            <p:cNvSpPr/>
            <p:nvPr/>
          </p:nvSpPr>
          <p:spPr>
            <a:xfrm>
              <a:off x="924480" y="1937520"/>
              <a:ext cx="6929280" cy="256680"/>
            </a:xfrm>
            <a:custGeom>
              <a:avLst/>
              <a:gdLst/>
              <a:ahLst/>
              <a:rect l="l" t="t" r="r" b="b"/>
              <a:pathLst>
                <a:path w="582323" h="21600">
                  <a:moveTo>
                    <a:pt x="10800" y="0"/>
                  </a:moveTo>
                  <a:arcTo wR="10800" hR="10800" stAng="16200000" swAng="-5400000"/>
                  <a:lnTo>
                    <a:pt x="0" y="10800"/>
                  </a:lnTo>
                  <a:arcTo wR="10800" hR="10800" stAng="10800000" swAng="-5400000"/>
                  <a:lnTo>
                    <a:pt x="571523" y="21600"/>
                  </a:lnTo>
                  <a:arcTo wR="549923" hR="10800" stAng="5400000" swAng="5400000"/>
                  <a:lnTo>
                    <a:pt x="21600" y="10800"/>
                  </a:lnTo>
                  <a:arcTo wR="549923" hR="10800" stAng="10800000" swAng="5400000"/>
                  <a:close/>
                </a:path>
              </a:pathLst>
            </a:custGeom>
            <a:gradFill rotWithShape="0">
              <a:gsLst>
                <a:gs pos="0">
                  <a:srgbClr val="ffffff"/>
                </a:gs>
                <a:gs pos="100000">
                  <a:srgbClr val="9999ff"/>
                </a:gs>
              </a:gsLst>
              <a:lin ang="5400000"/>
            </a:gradFill>
            <a:ln w="0">
              <a:noFill/>
            </a:ln>
          </p:spPr>
          <p:style>
            <a:lnRef idx="0"/>
            <a:fillRef idx="0"/>
            <a:effectRef idx="0"/>
            <a:fontRef idx="minor"/>
          </p:style>
        </p:sp>
      </p:grpSp>
      <p:sp>
        <p:nvSpPr>
          <p:cNvPr id="723" name="矩形 526341"/>
          <p:cNvSpPr/>
          <p:nvPr/>
        </p:nvSpPr>
        <p:spPr>
          <a:xfrm>
            <a:off x="755640" y="2205000"/>
            <a:ext cx="7201080" cy="1191240"/>
          </a:xfrm>
          <a:prstGeom prst="rect">
            <a:avLst/>
          </a:prstGeom>
          <a:noFill/>
          <a:ln w="0">
            <a:noFill/>
          </a:ln>
        </p:spPr>
        <p:style>
          <a:lnRef idx="0"/>
          <a:fillRef idx="0"/>
          <a:effectRef idx="0"/>
          <a:fontRef idx="minor"/>
        </p:style>
        <p:txBody>
          <a:bodyPr lIns="90000" rIns="90000" tIns="46800" bIns="46800" anchor="t">
            <a:spAutoFit/>
          </a:bodyPr>
          <a:p>
            <a:pPr>
              <a:lnSpc>
                <a:spcPct val="100000"/>
              </a:lnSpc>
              <a:spcBef>
                <a:spcPts val="901"/>
              </a:spcBef>
              <a:buClr>
                <a:srgbClr val="6600cc"/>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主要用于头面部的痛证以及痹痛中的行痹和痛痹，也可用于身痛。</a:t>
            </a:r>
            <a:endParaRPr b="0" lang="en-US" sz="3600" spc="-1" strike="noStrike">
              <a:solidFill>
                <a:srgbClr val="000000"/>
              </a:solidFill>
              <a:latin typeface="Arial"/>
            </a:endParaRPr>
          </a:p>
        </p:txBody>
      </p:sp>
    </p:spTree>
  </p:cSld>
</p:sld>
</file>

<file path=ppt/slides/slide2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4" name="PlaceHolder 1"/>
          <p:cNvSpPr>
            <a:spLocks noGrp="1"/>
          </p:cNvSpPr>
          <p:nvPr>
            <p:ph type="title"/>
          </p:nvPr>
        </p:nvSpPr>
        <p:spPr>
          <a:xfrm>
            <a:off x="228600" y="304920"/>
            <a:ext cx="4495680" cy="1179360"/>
          </a:xfrm>
          <a:prstGeom prst="rect">
            <a:avLst/>
          </a:prstGeom>
          <a:noFill/>
          <a:ln w="0">
            <a:noFill/>
          </a:ln>
        </p:spPr>
        <p:txBody>
          <a:bodyPr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800" spc="-1" strike="noStrike">
                <a:solidFill>
                  <a:srgbClr val="006600"/>
                </a:solidFill>
                <a:latin typeface="隶书"/>
                <a:ea typeface="隶书"/>
              </a:rPr>
              <a:t>防</a:t>
            </a:r>
            <a:r>
              <a:rPr b="1" lang="en-US" sz="4800" spc="-1" strike="noStrike">
                <a:solidFill>
                  <a:srgbClr val="006600"/>
                </a:solidFill>
                <a:latin typeface="Times New Roman"/>
                <a:ea typeface="隶书"/>
              </a:rPr>
              <a:t> </a:t>
            </a:r>
            <a:r>
              <a:rPr b="1" lang="en-US" sz="4800" spc="-1" strike="noStrike">
                <a:solidFill>
                  <a:srgbClr val="006600"/>
                </a:solidFill>
                <a:latin typeface="隶书"/>
                <a:ea typeface="隶书"/>
              </a:rPr>
              <a:t> </a:t>
            </a:r>
            <a:r>
              <a:rPr b="1" lang="zh-CN" sz="4800" spc="-1" strike="noStrike">
                <a:solidFill>
                  <a:srgbClr val="006600"/>
                </a:solidFill>
                <a:latin typeface="隶书"/>
                <a:ea typeface="隶书"/>
              </a:rPr>
              <a:t>风</a:t>
            </a:r>
            <a:r>
              <a:rPr b="1" lang="zh-CN" sz="4400" spc="-1" strike="noStrike">
                <a:solidFill>
                  <a:srgbClr val="006600"/>
                </a:solidFill>
                <a:latin typeface="隶书"/>
                <a:ea typeface="隶书"/>
              </a:rPr>
              <a:t> </a:t>
            </a:r>
            <a:br>
              <a:rPr sz="4400"/>
            </a:br>
            <a:r>
              <a:rPr b="1" lang="en-US" sz="3200" spc="-1" strike="noStrike">
                <a:solidFill>
                  <a:srgbClr val="006600"/>
                </a:solidFill>
                <a:latin typeface="Times New Roman"/>
                <a:ea typeface="隶书"/>
              </a:rPr>
              <a:t>Radix Saposhnikoviae</a:t>
            </a:r>
            <a:r>
              <a:rPr b="1" lang="en-US" sz="4400" spc="-1" strike="noStrike">
                <a:solidFill>
                  <a:srgbClr val="808080"/>
                </a:solidFill>
                <a:latin typeface="Times New Roman"/>
                <a:ea typeface="隶书"/>
              </a:rPr>
              <a:t> </a:t>
            </a:r>
            <a:endParaRPr b="0" lang="en-US" sz="4400" spc="-1" strike="noStrike">
              <a:solidFill>
                <a:srgbClr val="000000"/>
              </a:solidFill>
              <a:latin typeface="Arial"/>
            </a:endParaRPr>
          </a:p>
        </p:txBody>
      </p:sp>
      <p:sp>
        <p:nvSpPr>
          <p:cNvPr id="725" name="圆角矩形 527362"/>
          <p:cNvSpPr/>
          <p:nvPr/>
        </p:nvSpPr>
        <p:spPr>
          <a:xfrm>
            <a:off x="179280" y="5222880"/>
            <a:ext cx="8675640" cy="1319400"/>
          </a:xfrm>
          <a:custGeom>
            <a:avLst/>
            <a:gdLst/>
            <a:ahLst/>
            <a:rect l="l" t="t" r="r" b="b"/>
            <a:pathLst>
              <a:path w="141997" h="21600">
                <a:moveTo>
                  <a:pt x="3600" y="0"/>
                </a:moveTo>
                <a:arcTo wR="3600" hR="3600" stAng="16200000" swAng="-5400000"/>
                <a:lnTo>
                  <a:pt x="0" y="18000"/>
                </a:lnTo>
                <a:arcTo wR="3600" hR="3600" stAng="10800000" swAng="-5400000"/>
                <a:lnTo>
                  <a:pt x="138397" y="21600"/>
                </a:lnTo>
                <a:arcTo wR="116797" hR="3600" stAng="5400000" swAng="5400000"/>
                <a:lnTo>
                  <a:pt x="21600" y="3600"/>
                </a:lnTo>
                <a:arcTo wR="116797"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601"/>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8000"/>
                </a:solidFill>
                <a:latin typeface="隶书"/>
                <a:ea typeface="隶书"/>
              </a:rPr>
              <a:t>为伞形科</a:t>
            </a:r>
            <a:r>
              <a:rPr b="1" lang="en-US" sz="2400" spc="-1" strike="noStrike">
                <a:solidFill>
                  <a:srgbClr val="008000"/>
                </a:solidFill>
                <a:latin typeface="隶书"/>
                <a:ea typeface="隶书"/>
              </a:rPr>
              <a:t>(</a:t>
            </a:r>
            <a:r>
              <a:rPr b="1" i="1" lang="en-US" sz="2400" spc="-1" strike="noStrike">
                <a:solidFill>
                  <a:srgbClr val="008000"/>
                </a:solidFill>
                <a:latin typeface="隶书"/>
                <a:ea typeface="隶书"/>
              </a:rPr>
              <a:t>Umbelliferae</a:t>
            </a:r>
            <a:r>
              <a:rPr b="1" lang="en-US" sz="2400" spc="-1" strike="noStrike">
                <a:solidFill>
                  <a:srgbClr val="008000"/>
                </a:solidFill>
                <a:latin typeface="隶书"/>
                <a:ea typeface="隶书"/>
              </a:rPr>
              <a:t>)</a:t>
            </a:r>
            <a:r>
              <a:rPr b="1" lang="zh-CN" sz="2400" spc="-1" strike="noStrike">
                <a:solidFill>
                  <a:srgbClr val="008000"/>
                </a:solidFill>
                <a:latin typeface="隶书"/>
                <a:ea typeface="隶书"/>
              </a:rPr>
              <a:t>植物防风</a:t>
            </a:r>
            <a:r>
              <a:rPr b="1" i="1" lang="en-US" sz="2400" spc="-1" strike="noStrike">
                <a:solidFill>
                  <a:srgbClr val="008000"/>
                </a:solidFill>
                <a:latin typeface="隶书"/>
                <a:ea typeface="隶书"/>
              </a:rPr>
              <a:t>Saposhnikovia divaricata</a:t>
            </a:r>
            <a:r>
              <a:rPr b="1" lang="zh-CN" sz="2400" spc="-1" strike="noStrike">
                <a:solidFill>
                  <a:srgbClr val="008000"/>
                </a:solidFill>
                <a:latin typeface="隶书"/>
                <a:ea typeface="隶书"/>
              </a:rPr>
              <a:t>（</a:t>
            </a:r>
            <a:r>
              <a:rPr b="1" lang="en-US" sz="2400" spc="-1" strike="noStrike">
                <a:solidFill>
                  <a:srgbClr val="008000"/>
                </a:solidFill>
                <a:latin typeface="隶书"/>
                <a:ea typeface="隶书"/>
              </a:rPr>
              <a:t>Turcz.) sch-ischk.</a:t>
            </a:r>
            <a:r>
              <a:rPr b="1" lang="zh-CN" sz="2400" spc="-1" strike="noStrike">
                <a:solidFill>
                  <a:srgbClr val="008000"/>
                </a:solidFill>
                <a:latin typeface="隶书"/>
                <a:ea typeface="隶书"/>
              </a:rPr>
              <a:t>干燥根。药材习称“关防风”</a:t>
            </a:r>
            <a:endParaRPr b="0" lang="en-US" sz="2400" spc="-1" strike="noStrike">
              <a:solidFill>
                <a:srgbClr val="000000"/>
              </a:solidFill>
              <a:latin typeface="Arial"/>
            </a:endParaRPr>
          </a:p>
        </p:txBody>
      </p:sp>
      <p:pic>
        <p:nvPicPr>
          <p:cNvPr id="726" name="图片 527363" descr="防风"/>
          <p:cNvPicPr/>
          <p:nvPr/>
        </p:nvPicPr>
        <p:blipFill>
          <a:blip r:embed="rId1"/>
          <a:stretch/>
        </p:blipFill>
        <p:spPr>
          <a:xfrm>
            <a:off x="1219320" y="1557360"/>
            <a:ext cx="2344680" cy="3395520"/>
          </a:xfrm>
          <a:prstGeom prst="rect">
            <a:avLst/>
          </a:prstGeom>
          <a:ln w="0">
            <a:noFill/>
          </a:ln>
        </p:spPr>
      </p:pic>
      <p:pic>
        <p:nvPicPr>
          <p:cNvPr id="727" name="图片 527364" descr="防风1"/>
          <p:cNvPicPr/>
          <p:nvPr/>
        </p:nvPicPr>
        <p:blipFill>
          <a:blip r:embed="rId2"/>
          <a:stretch/>
        </p:blipFill>
        <p:spPr>
          <a:xfrm>
            <a:off x="4643280" y="333360"/>
            <a:ext cx="3048120" cy="2612880"/>
          </a:xfrm>
          <a:prstGeom prst="rect">
            <a:avLst/>
          </a:prstGeom>
          <a:ln w="0">
            <a:noFill/>
          </a:ln>
        </p:spPr>
      </p:pic>
      <p:pic>
        <p:nvPicPr>
          <p:cNvPr id="728" name="图片 527365" descr="防风2"/>
          <p:cNvPicPr/>
          <p:nvPr/>
        </p:nvPicPr>
        <p:blipFill>
          <a:blip r:embed="rId3"/>
          <a:stretch/>
        </p:blipFill>
        <p:spPr>
          <a:xfrm>
            <a:off x="4140360" y="2997360"/>
            <a:ext cx="4000320" cy="2011320"/>
          </a:xfrm>
          <a:prstGeom prst="rect">
            <a:avLst/>
          </a:prstGeom>
          <a:ln w="0">
            <a:noFill/>
          </a:ln>
        </p:spPr>
      </p:pic>
    </p:spTree>
  </p:cSld>
</p:sld>
</file>

<file path=ppt/slides/slide2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9" name="PlaceHolder 1"/>
          <p:cNvSpPr>
            <a:spLocks noGrp="1"/>
          </p:cNvSpPr>
          <p:nvPr>
            <p:ph type="title"/>
          </p:nvPr>
        </p:nvSpPr>
        <p:spPr>
          <a:xfrm>
            <a:off x="826560" y="914400"/>
            <a:ext cx="2845080" cy="603360"/>
          </a:xfrm>
          <a:prstGeom prst="rect">
            <a:avLst/>
          </a:prstGeom>
          <a:noFill/>
          <a:ln w="0">
            <a:noFill/>
          </a:ln>
        </p:spPr>
        <p:txBody>
          <a:bodyPr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0000"/>
                </a:solidFill>
                <a:latin typeface="华文新魏"/>
                <a:ea typeface="华文新魏"/>
              </a:rPr>
              <a:t>防  风</a:t>
            </a:r>
            <a:endParaRPr b="0" lang="en-US" sz="5400" spc="-1" strike="noStrike">
              <a:solidFill>
                <a:srgbClr val="000000"/>
              </a:solidFill>
              <a:latin typeface="Arial"/>
            </a:endParaRPr>
          </a:p>
        </p:txBody>
      </p:sp>
      <p:sp>
        <p:nvSpPr>
          <p:cNvPr id="730" name="圆角矩形 528386"/>
          <p:cNvSpPr/>
          <p:nvPr/>
        </p:nvSpPr>
        <p:spPr>
          <a:xfrm>
            <a:off x="990720" y="2052720"/>
            <a:ext cx="6605640" cy="1684440"/>
          </a:xfrm>
          <a:custGeom>
            <a:avLst/>
            <a:gdLst/>
            <a:ahLst/>
            <a:rect l="l" t="t" r="r" b="b"/>
            <a:pathLst>
              <a:path w="84692" h="21600">
                <a:moveTo>
                  <a:pt x="3600" y="0"/>
                </a:moveTo>
                <a:arcTo wR="3600" hR="3600" stAng="16200000" swAng="-5400000"/>
                <a:lnTo>
                  <a:pt x="0" y="18000"/>
                </a:lnTo>
                <a:arcTo wR="3600" hR="3600" stAng="10800000" swAng="-5400000"/>
                <a:lnTo>
                  <a:pt x="81092" y="21600"/>
                </a:lnTo>
                <a:arcTo wR="59492" hR="3600" stAng="5400000" swAng="5400000"/>
                <a:lnTo>
                  <a:pt x="21600" y="3600"/>
                </a:lnTo>
                <a:arcTo wR="59492"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30000"/>
              </a:lnSpc>
              <a:spcBef>
                <a:spcPts val="901"/>
              </a:spcBef>
              <a:tabLst>
                <a:tab algn="l" pos="0"/>
                <a:tab algn="l" pos="1828800"/>
                <a:tab algn="l" pos="2743200"/>
                <a:tab algn="l" pos="3657600"/>
                <a:tab algn="l" pos="4572000"/>
                <a:tab algn="l" pos="5486400"/>
                <a:tab algn="l" pos="6400800"/>
                <a:tab algn="l" pos="7315200"/>
                <a:tab algn="l" pos="8229600"/>
                <a:tab algn="l" pos="9144000"/>
                <a:tab algn="l" pos="10058400"/>
              </a:tabLst>
            </a:pPr>
            <a:r>
              <a:rPr b="1" lang="en-US" sz="3600" spc="-1" strike="noStrike">
                <a:solidFill>
                  <a:srgbClr val="000000"/>
                </a:solidFill>
                <a:latin typeface="Tahoma"/>
                <a:ea typeface="隶书"/>
              </a:rPr>
              <a:t>《</a:t>
            </a:r>
            <a:r>
              <a:rPr b="1" lang="zh-CN" sz="3600" spc="-1" strike="noStrike">
                <a:solidFill>
                  <a:srgbClr val="000000"/>
                </a:solidFill>
                <a:latin typeface="华文新魏"/>
                <a:ea typeface="隶书"/>
              </a:rPr>
              <a:t>本草纲目</a:t>
            </a:r>
            <a:r>
              <a:rPr b="1" lang="en-US" sz="3600" spc="-1" strike="noStrike">
                <a:solidFill>
                  <a:srgbClr val="000000"/>
                </a:solidFill>
                <a:latin typeface="华文新魏"/>
                <a:ea typeface="隶书"/>
              </a:rPr>
              <a:t>》</a:t>
            </a:r>
            <a:r>
              <a:rPr b="1" lang="zh-CN" sz="3600" spc="-1" strike="noStrike">
                <a:solidFill>
                  <a:srgbClr val="000000"/>
                </a:solidFill>
                <a:latin typeface="华文新魏"/>
                <a:ea typeface="隶书"/>
              </a:rPr>
              <a:t>：</a:t>
            </a:r>
            <a:r>
              <a:rPr b="1" lang="zh-CN" sz="3600" spc="-1" strike="noStrike">
                <a:solidFill>
                  <a:srgbClr val="000000"/>
                </a:solidFill>
                <a:latin typeface="Times New Roman"/>
                <a:ea typeface="隶书"/>
              </a:rPr>
              <a:t>“</a:t>
            </a:r>
            <a:r>
              <a:rPr b="1" lang="zh-CN" sz="3600" spc="-1" strike="noStrike">
                <a:solidFill>
                  <a:srgbClr val="000000"/>
                </a:solidFill>
                <a:latin typeface="华文新魏"/>
                <a:ea typeface="隶书"/>
              </a:rPr>
              <a:t>防者，御也。其功疗风最要，故名</a:t>
            </a:r>
            <a:r>
              <a:rPr b="1" lang="zh-CN" sz="3600" spc="-1" strike="noStrike">
                <a:solidFill>
                  <a:srgbClr val="000000"/>
                </a:solidFill>
                <a:latin typeface="Times New Roman"/>
                <a:ea typeface="隶书"/>
              </a:rPr>
              <a:t>”</a:t>
            </a:r>
            <a:endParaRPr b="0" lang="en-US" sz="3600" spc="-1" strike="noStrike">
              <a:solidFill>
                <a:srgbClr val="000000"/>
              </a:solidFill>
              <a:latin typeface="Arial"/>
            </a:endParaRPr>
          </a:p>
        </p:txBody>
      </p:sp>
      <p:sp>
        <p:nvSpPr>
          <p:cNvPr id="731" name="文本框 528387"/>
          <p:cNvSpPr/>
          <p:nvPr/>
        </p:nvSpPr>
        <p:spPr>
          <a:xfrm>
            <a:off x="838080" y="3962520"/>
            <a:ext cx="7925040" cy="2022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释名</a:t>
            </a:r>
            <a:r>
              <a:rPr b="0" lang="zh-CN" sz="1800" spc="-1" strike="noStrike">
                <a:solidFill>
                  <a:srgbClr val="000000"/>
                </a:solidFill>
                <a:latin typeface="Arial"/>
              </a:rPr>
              <a:t>    </a:t>
            </a:r>
            <a:r>
              <a:rPr b="1" lang="zh-CN" sz="2800" spc="-1" strike="noStrike">
                <a:solidFill>
                  <a:srgbClr val="000000"/>
                </a:solidFill>
                <a:latin typeface="Arial"/>
              </a:rPr>
              <a:t>亦名铜芸、茴芸、茴草、屏风、 根、百枝</a:t>
            </a:r>
            <a:endParaRPr b="0" lang="en-US" sz="2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           </a:t>
            </a:r>
            <a:r>
              <a:rPr b="1" lang="zh-CN" sz="2800" spc="-1" strike="noStrike">
                <a:solidFill>
                  <a:srgbClr val="000000"/>
                </a:solidFill>
                <a:latin typeface="Arial"/>
              </a:rPr>
              <a:t>、百蜚。</a:t>
            </a:r>
            <a:endParaRPr b="0" lang="en-US" sz="2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气味</a:t>
            </a:r>
            <a:r>
              <a:rPr b="1" lang="zh-CN" sz="2800" spc="-1" strike="noStrike">
                <a:solidFill>
                  <a:srgbClr val="000000"/>
                </a:solidFill>
                <a:latin typeface="Arial"/>
              </a:rPr>
              <a:t>   </a:t>
            </a:r>
            <a:r>
              <a:rPr b="1" lang="zh-CN" sz="2800" spc="-1" strike="noStrike">
                <a:solidFill>
                  <a:srgbClr val="000000"/>
                </a:solidFill>
                <a:latin typeface="Arial"/>
              </a:rPr>
              <a:t>甘、温、无毒。</a:t>
            </a:r>
            <a:endParaRPr b="0" lang="en-US" sz="2800" spc="-1" strike="noStrike">
              <a:solidFill>
                <a:srgbClr val="000000"/>
              </a:solidFill>
              <a:latin typeface="Arial"/>
            </a:endParaRPr>
          </a:p>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p:txBody>
      </p:sp>
    </p:spTree>
  </p:cSld>
</p:sld>
</file>

<file path=ppt/slides/slide2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2" name="圆角矩形 529409"/>
          <p:cNvSpPr/>
          <p:nvPr/>
        </p:nvSpPr>
        <p:spPr>
          <a:xfrm>
            <a:off x="684360" y="1833480"/>
            <a:ext cx="6721200" cy="711720"/>
          </a:xfrm>
          <a:custGeom>
            <a:avLst/>
            <a:gdLst/>
            <a:ahLst/>
            <a:rect l="l" t="t" r="r" b="b"/>
            <a:pathLst>
              <a:path w="203890" h="21600">
                <a:moveTo>
                  <a:pt x="3600" y="0"/>
                </a:moveTo>
                <a:arcTo wR="3600" hR="3600" stAng="16200000" swAng="-5400000"/>
                <a:lnTo>
                  <a:pt x="0" y="18000"/>
                </a:lnTo>
                <a:arcTo wR="3600" hR="3600" stAng="10800000" swAng="-5400000"/>
                <a:lnTo>
                  <a:pt x="200290" y="21600"/>
                </a:lnTo>
                <a:arcTo wR="178690" hR="3600" stAng="5400000" swAng="5400000"/>
                <a:lnTo>
                  <a:pt x="21600" y="3600"/>
                </a:lnTo>
                <a:arcTo wR="178690"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901"/>
              </a:spcBef>
              <a:tabLst>
                <a:tab algn="l" pos="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华文新魏"/>
                <a:ea typeface="隶书"/>
              </a:rPr>
              <a:t>祛风解表：外感表证</a:t>
            </a:r>
            <a:endParaRPr b="0" lang="en-US" sz="3600" spc="-1" strike="noStrike">
              <a:solidFill>
                <a:srgbClr val="000000"/>
              </a:solidFill>
              <a:latin typeface="Arial"/>
            </a:endParaRPr>
          </a:p>
        </p:txBody>
      </p:sp>
      <p:sp>
        <p:nvSpPr>
          <p:cNvPr id="733" name="圆角矩形 529410"/>
          <p:cNvSpPr/>
          <p:nvPr/>
        </p:nvSpPr>
        <p:spPr>
          <a:xfrm>
            <a:off x="684360" y="3495600"/>
            <a:ext cx="6721200" cy="711720"/>
          </a:xfrm>
          <a:custGeom>
            <a:avLst/>
            <a:gdLst/>
            <a:ahLst/>
            <a:rect l="l" t="t" r="r" b="b"/>
            <a:pathLst>
              <a:path w="203890" h="21600">
                <a:moveTo>
                  <a:pt x="3600" y="0"/>
                </a:moveTo>
                <a:arcTo wR="3600" hR="3600" stAng="16200000" swAng="-5400000"/>
                <a:lnTo>
                  <a:pt x="0" y="18000"/>
                </a:lnTo>
                <a:arcTo wR="3600" hR="3600" stAng="10800000" swAng="-5400000"/>
                <a:lnTo>
                  <a:pt x="200290" y="21600"/>
                </a:lnTo>
                <a:arcTo wR="178690" hR="3600" stAng="5400000" swAng="5400000"/>
                <a:lnTo>
                  <a:pt x="21600" y="3600"/>
                </a:lnTo>
                <a:arcTo wR="178690"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901"/>
              </a:spcBef>
              <a:tabLst>
                <a:tab algn="l" pos="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华文新魏"/>
                <a:ea typeface="隶书"/>
              </a:rPr>
              <a:t>胜湿止痛：风寒湿痹证</a:t>
            </a:r>
            <a:endParaRPr b="0" lang="en-US" sz="3600" spc="-1" strike="noStrike">
              <a:solidFill>
                <a:srgbClr val="000000"/>
              </a:solidFill>
              <a:latin typeface="Arial"/>
            </a:endParaRPr>
          </a:p>
        </p:txBody>
      </p:sp>
      <p:sp>
        <p:nvSpPr>
          <p:cNvPr id="734" name="圆角矩形 529411"/>
          <p:cNvSpPr/>
          <p:nvPr/>
        </p:nvSpPr>
        <p:spPr>
          <a:xfrm>
            <a:off x="755640" y="5152680"/>
            <a:ext cx="6721560" cy="711720"/>
          </a:xfrm>
          <a:custGeom>
            <a:avLst/>
            <a:gdLst/>
            <a:ahLst/>
            <a:rect l="l" t="t" r="r" b="b"/>
            <a:pathLst>
              <a:path w="203901" h="21600">
                <a:moveTo>
                  <a:pt x="3600" y="0"/>
                </a:moveTo>
                <a:arcTo wR="3600" hR="3600" stAng="16200000" swAng="-5400000"/>
                <a:lnTo>
                  <a:pt x="0" y="18000"/>
                </a:lnTo>
                <a:arcTo wR="3600" hR="3600" stAng="10800000" swAng="-5400000"/>
                <a:lnTo>
                  <a:pt x="200301" y="21600"/>
                </a:lnTo>
                <a:arcTo wR="178701" hR="3600" stAng="5400000" swAng="5400000"/>
                <a:lnTo>
                  <a:pt x="21600" y="3600"/>
                </a:lnTo>
                <a:arcTo wR="178701"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901"/>
              </a:spcBef>
              <a:tabLst>
                <a:tab algn="l" pos="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华文新魏"/>
                <a:ea typeface="隶书"/>
              </a:rPr>
              <a:t>止痉：破伤风</a:t>
            </a:r>
            <a:endParaRPr b="0" lang="en-US" sz="3600" spc="-1" strike="noStrike">
              <a:solidFill>
                <a:srgbClr val="000000"/>
              </a:solidFill>
              <a:latin typeface="Arial"/>
            </a:endParaRPr>
          </a:p>
        </p:txBody>
      </p:sp>
      <p:sp>
        <p:nvSpPr>
          <p:cNvPr id="735" name="矩形 529412"/>
          <p:cNvSpPr/>
          <p:nvPr/>
        </p:nvSpPr>
        <p:spPr>
          <a:xfrm>
            <a:off x="380880" y="838080"/>
            <a:ext cx="2952720" cy="503280"/>
          </a:xfrm>
          <a:prstGeom prst="rect">
            <a:avLst/>
          </a:prstGeom>
          <a:noFill/>
          <a:ln w="0">
            <a:noFill/>
          </a:ln>
        </p:spPr>
        <p:style>
          <a:lnRef idx="0"/>
          <a:fillRef idx="0"/>
          <a:effectRef idx="0"/>
          <a:fontRef idx="minor"/>
        </p:style>
        <p:txBody>
          <a:bodyPr lIns="90000" rIns="90000" tIns="46800" bIns="46800"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0000"/>
                </a:solidFill>
                <a:latin typeface="华文新魏"/>
                <a:ea typeface="华文新魏"/>
              </a:rPr>
              <a:t>防  风</a:t>
            </a:r>
            <a:endParaRPr b="0" lang="en-US" sz="5400" spc="-1" strike="noStrike">
              <a:solidFill>
                <a:srgbClr val="000000"/>
              </a:solidFill>
              <a:latin typeface="Arial"/>
            </a:endParaRPr>
          </a:p>
        </p:txBody>
      </p:sp>
    </p:spTree>
  </p:cSld>
</p:sld>
</file>

<file path=ppt/slides/slide2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6" name="PlaceHolder 1"/>
          <p:cNvSpPr>
            <a:spLocks noGrp="1"/>
          </p:cNvSpPr>
          <p:nvPr>
            <p:ph type="title"/>
          </p:nvPr>
        </p:nvSpPr>
        <p:spPr>
          <a:xfrm>
            <a:off x="3520800" y="457200"/>
            <a:ext cx="5165640" cy="1371600"/>
          </a:xfrm>
          <a:prstGeom prst="rect">
            <a:avLst/>
          </a:prstGeom>
          <a:noFill/>
          <a:ln w="0">
            <a:noFill/>
          </a:ln>
        </p:spPr>
        <p:txBody>
          <a:bodyPr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800" spc="-1" strike="noStrike">
                <a:solidFill>
                  <a:srgbClr val="006600"/>
                </a:solidFill>
                <a:latin typeface="Times New Roman"/>
                <a:ea typeface="隶书"/>
              </a:rPr>
              <a:t>白</a:t>
            </a:r>
            <a:r>
              <a:rPr b="1" lang="en-US" sz="4800" spc="-1" strike="noStrike">
                <a:solidFill>
                  <a:srgbClr val="006600"/>
                </a:solidFill>
                <a:latin typeface="Times New Roman"/>
                <a:ea typeface="隶书"/>
              </a:rPr>
              <a:t>  </a:t>
            </a:r>
            <a:r>
              <a:rPr b="1" lang="zh-CN" sz="4800" spc="-1" strike="noStrike">
                <a:solidFill>
                  <a:srgbClr val="006600"/>
                </a:solidFill>
                <a:latin typeface="Times New Roman"/>
                <a:ea typeface="隶书"/>
              </a:rPr>
              <a:t>芷 </a:t>
            </a:r>
            <a:br>
              <a:rPr sz="4800"/>
            </a:br>
            <a:r>
              <a:rPr b="1" lang="en-US" sz="2800" spc="-1" strike="noStrike">
                <a:solidFill>
                  <a:srgbClr val="006600"/>
                </a:solidFill>
                <a:latin typeface="Times New Roman"/>
                <a:ea typeface="隶书"/>
              </a:rPr>
              <a:t>Radix Angelicae Dahuricae</a:t>
            </a:r>
            <a:endParaRPr b="0" lang="en-US" sz="2800" spc="-1" strike="noStrike">
              <a:solidFill>
                <a:srgbClr val="000000"/>
              </a:solidFill>
              <a:latin typeface="Arial"/>
            </a:endParaRPr>
          </a:p>
        </p:txBody>
      </p:sp>
      <p:sp>
        <p:nvSpPr>
          <p:cNvPr id="737" name="圆角矩形 533506"/>
          <p:cNvSpPr/>
          <p:nvPr/>
        </p:nvSpPr>
        <p:spPr>
          <a:xfrm>
            <a:off x="324000" y="4983120"/>
            <a:ext cx="8445240" cy="1860840"/>
          </a:xfrm>
          <a:custGeom>
            <a:avLst/>
            <a:gdLst/>
            <a:ahLst/>
            <a:rect l="l" t="t" r="r" b="b"/>
            <a:pathLst>
              <a:path w="98015" h="21600">
                <a:moveTo>
                  <a:pt x="3600" y="0"/>
                </a:moveTo>
                <a:arcTo wR="3600" hR="3600" stAng="16200000" swAng="-5400000"/>
                <a:lnTo>
                  <a:pt x="0" y="18000"/>
                </a:lnTo>
                <a:arcTo wR="3600" hR="3600" stAng="10800000" swAng="-5400000"/>
                <a:lnTo>
                  <a:pt x="94415" y="21600"/>
                </a:lnTo>
                <a:arcTo wR="72815" hR="3600" stAng="5400000" swAng="5400000"/>
                <a:lnTo>
                  <a:pt x="21600" y="3600"/>
                </a:lnTo>
                <a:arcTo wR="72815"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601"/>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8000"/>
                </a:solidFill>
                <a:latin typeface="隶书"/>
                <a:ea typeface="隶书"/>
              </a:rPr>
              <a:t>为伞形科多年生草本植物白芷</a:t>
            </a:r>
            <a:r>
              <a:rPr b="1" i="1" lang="en-US" sz="2000" spc="-1" strike="noStrike">
                <a:solidFill>
                  <a:srgbClr val="008000"/>
                </a:solidFill>
                <a:latin typeface="隶书"/>
                <a:ea typeface="隶书"/>
              </a:rPr>
              <a:t>Angelica dahurica</a:t>
            </a:r>
            <a:r>
              <a:rPr b="1" lang="zh-CN" sz="2000" spc="-1" strike="noStrike">
                <a:solidFill>
                  <a:srgbClr val="008000"/>
                </a:solidFill>
                <a:latin typeface="隶书"/>
                <a:ea typeface="隶书"/>
              </a:rPr>
              <a:t> </a:t>
            </a:r>
            <a:r>
              <a:rPr b="1" lang="en-US" sz="2000" spc="-1" strike="noStrike">
                <a:solidFill>
                  <a:srgbClr val="008000"/>
                </a:solidFill>
                <a:latin typeface="隶书"/>
                <a:ea typeface="隶书"/>
              </a:rPr>
              <a:t>(Fisch. ex Hoffm.) Benth. et Hook.f.</a:t>
            </a:r>
            <a:r>
              <a:rPr b="1" lang="zh-CN" sz="2000" spc="-1" strike="noStrike">
                <a:solidFill>
                  <a:srgbClr val="008000"/>
                </a:solidFill>
                <a:latin typeface="隶书"/>
                <a:ea typeface="隶书"/>
              </a:rPr>
              <a:t>或杭白芷</a:t>
            </a:r>
            <a:r>
              <a:rPr b="1" i="1" lang="en-US" sz="2000" spc="-1" strike="noStrike">
                <a:solidFill>
                  <a:srgbClr val="008000"/>
                </a:solidFill>
                <a:latin typeface="隶书"/>
                <a:ea typeface="隶书"/>
              </a:rPr>
              <a:t>A.dahuriea</a:t>
            </a:r>
            <a:r>
              <a:rPr b="1" lang="zh-CN" sz="2000" spc="-1" strike="noStrike">
                <a:solidFill>
                  <a:srgbClr val="008000"/>
                </a:solidFill>
                <a:latin typeface="隶书"/>
                <a:ea typeface="隶书"/>
              </a:rPr>
              <a:t> </a:t>
            </a:r>
            <a:r>
              <a:rPr b="1" lang="en-US" sz="2000" spc="-1" strike="noStrike">
                <a:solidFill>
                  <a:srgbClr val="008000"/>
                </a:solidFill>
                <a:latin typeface="隶书"/>
                <a:ea typeface="隶书"/>
              </a:rPr>
              <a:t>(Fisch. ex Hoffm.) Benth.et Hook.f.var.</a:t>
            </a:r>
            <a:r>
              <a:rPr b="1" lang="zh-CN" sz="2000" spc="-1" strike="noStrike">
                <a:solidFill>
                  <a:srgbClr val="008000"/>
                </a:solidFill>
                <a:latin typeface="隶书"/>
                <a:ea typeface="隶书"/>
              </a:rPr>
              <a:t></a:t>
            </a:r>
            <a:r>
              <a:rPr b="1" i="1" lang="en-US" sz="2000" spc="-1" strike="noStrike">
                <a:solidFill>
                  <a:srgbClr val="008000"/>
                </a:solidFill>
                <a:latin typeface="隶书"/>
                <a:ea typeface="隶书"/>
              </a:rPr>
              <a:t>formosana</a:t>
            </a:r>
            <a:r>
              <a:rPr b="1" i="1" lang="zh-CN" sz="2000" spc="-1" strike="noStrike">
                <a:solidFill>
                  <a:srgbClr val="008000"/>
                </a:solidFill>
                <a:latin typeface="隶书"/>
                <a:ea typeface="隶书"/>
              </a:rPr>
              <a:t></a:t>
            </a:r>
            <a:r>
              <a:rPr b="1" lang="zh-CN" sz="2000" spc="-1" strike="noStrike">
                <a:solidFill>
                  <a:srgbClr val="008000"/>
                </a:solidFill>
                <a:latin typeface="隶书"/>
                <a:ea typeface="隶书"/>
              </a:rPr>
              <a:t> </a:t>
            </a:r>
            <a:r>
              <a:rPr b="1" lang="en-US" sz="2000" spc="-1" strike="noStrike">
                <a:solidFill>
                  <a:srgbClr val="008000"/>
                </a:solidFill>
                <a:latin typeface="隶书"/>
                <a:ea typeface="隶书"/>
              </a:rPr>
              <a:t>(Boiss) Shan et Yuan</a:t>
            </a:r>
            <a:r>
              <a:rPr b="1" lang="zh-CN" sz="2000" spc="-1" strike="noStrike">
                <a:solidFill>
                  <a:srgbClr val="008000"/>
                </a:solidFill>
                <a:latin typeface="隶书"/>
                <a:ea typeface="隶书"/>
              </a:rPr>
              <a:t>的干燥根</a:t>
            </a:r>
            <a:r>
              <a:rPr b="1" lang="zh-CN" sz="2400" spc="-1" strike="noStrike">
                <a:solidFill>
                  <a:srgbClr val="008000"/>
                </a:solidFill>
                <a:latin typeface="隶书"/>
                <a:ea typeface="隶书"/>
              </a:rPr>
              <a:t> </a:t>
            </a:r>
            <a:endParaRPr b="0" lang="en-US" sz="2400" spc="-1" strike="noStrike">
              <a:solidFill>
                <a:srgbClr val="000000"/>
              </a:solidFill>
              <a:latin typeface="Arial"/>
            </a:endParaRPr>
          </a:p>
        </p:txBody>
      </p:sp>
      <p:pic>
        <p:nvPicPr>
          <p:cNvPr id="738" name="图片 533507" descr="白芷"/>
          <p:cNvPicPr/>
          <p:nvPr/>
        </p:nvPicPr>
        <p:blipFill>
          <a:blip r:embed="rId1"/>
          <a:stretch/>
        </p:blipFill>
        <p:spPr>
          <a:xfrm>
            <a:off x="380880" y="533520"/>
            <a:ext cx="3314880" cy="4419360"/>
          </a:xfrm>
          <a:prstGeom prst="rect">
            <a:avLst/>
          </a:prstGeom>
          <a:ln w="0">
            <a:noFill/>
          </a:ln>
        </p:spPr>
      </p:pic>
      <p:pic>
        <p:nvPicPr>
          <p:cNvPr id="739" name="图片 533508" descr="白芷1"/>
          <p:cNvPicPr/>
          <p:nvPr/>
        </p:nvPicPr>
        <p:blipFill>
          <a:blip r:embed="rId2"/>
          <a:stretch/>
        </p:blipFill>
        <p:spPr>
          <a:xfrm>
            <a:off x="4343400" y="1752480"/>
            <a:ext cx="3200400" cy="3171960"/>
          </a:xfrm>
          <a:prstGeom prst="rect">
            <a:avLst/>
          </a:prstGeom>
          <a:ln w="0">
            <a:noFill/>
          </a:ln>
        </p:spPr>
      </p:pic>
    </p:spTree>
  </p:cSld>
</p:sld>
</file>

<file path=ppt/slides/slide2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0" name="PlaceHolder 1"/>
          <p:cNvSpPr>
            <a:spLocks noGrp="1"/>
          </p:cNvSpPr>
          <p:nvPr>
            <p:ph/>
          </p:nvPr>
        </p:nvSpPr>
        <p:spPr>
          <a:xfrm>
            <a:off x="457200" y="1980720"/>
            <a:ext cx="8229600" cy="3886200"/>
          </a:xfrm>
          <a:prstGeom prst="rect">
            <a:avLst/>
          </a:prstGeom>
          <a:noFill/>
          <a:ln w="0">
            <a:noFill/>
          </a:ln>
        </p:spPr>
        <p:txBody>
          <a:bodyPr anchor="t">
            <a:normAutofit/>
          </a:bodyPr>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a:p>
            <a:pPr marL="343080" indent="-343080">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a:p>
            <a:pPr marL="343080" indent="-343080">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p:txBody>
      </p:sp>
      <p:sp>
        <p:nvSpPr>
          <p:cNvPr id="741" name="圆角矩形 534530"/>
          <p:cNvSpPr/>
          <p:nvPr/>
        </p:nvSpPr>
        <p:spPr>
          <a:xfrm>
            <a:off x="304920" y="1593360"/>
            <a:ext cx="7797600" cy="1837080"/>
          </a:xfrm>
          <a:custGeom>
            <a:avLst/>
            <a:gdLst/>
            <a:ahLst/>
            <a:rect l="l" t="t" r="r" b="b"/>
            <a:pathLst>
              <a:path w="91669" h="21600">
                <a:moveTo>
                  <a:pt x="3600" y="0"/>
                </a:moveTo>
                <a:arcTo wR="3600" hR="3600" stAng="16200000" swAng="-5400000"/>
                <a:lnTo>
                  <a:pt x="0" y="18000"/>
                </a:lnTo>
                <a:arcTo wR="3600" hR="3600" stAng="10800000" swAng="-5400000"/>
                <a:lnTo>
                  <a:pt x="88069" y="21600"/>
                </a:lnTo>
                <a:arcTo wR="66469" hR="3600" stAng="5400000" swAng="5400000"/>
                <a:lnTo>
                  <a:pt x="21600" y="3600"/>
                </a:lnTo>
                <a:arcTo wR="66469"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a:lnSpc>
                <a:spcPct val="10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隶书"/>
                <a:ea typeface="隶书"/>
              </a:rPr>
              <a:t>祛风散寒，通窍止痛－风寒感冒，鼻渊前额头痛，眉棱骨痛，齿痛</a:t>
            </a:r>
            <a:endParaRPr b="0" lang="en-US" sz="3200" spc="-1" strike="noStrike">
              <a:solidFill>
                <a:srgbClr val="000000"/>
              </a:solidFill>
              <a:latin typeface="Arial"/>
            </a:endParaRPr>
          </a:p>
          <a:p>
            <a:pPr>
              <a:lnSpc>
                <a:spcPct val="10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p:txBody>
      </p:sp>
      <p:grpSp>
        <p:nvGrpSpPr>
          <p:cNvPr id="742" name="组合 534531"/>
          <p:cNvGrpSpPr/>
          <p:nvPr/>
        </p:nvGrpSpPr>
        <p:grpSpPr>
          <a:xfrm>
            <a:off x="304920" y="3733920"/>
            <a:ext cx="8208360" cy="838080"/>
            <a:chOff x="304920" y="3733920"/>
            <a:chExt cx="8208360" cy="838080"/>
          </a:xfrm>
        </p:grpSpPr>
        <p:sp>
          <p:nvSpPr>
            <p:cNvPr id="743" name="圆角矩形 534532"/>
            <p:cNvSpPr/>
            <p:nvPr/>
          </p:nvSpPr>
          <p:spPr>
            <a:xfrm>
              <a:off x="304920" y="3733920"/>
              <a:ext cx="7768800" cy="838080"/>
            </a:xfrm>
            <a:custGeom>
              <a:avLst/>
              <a:gdLst/>
              <a:ahLst/>
              <a:rect l="l" t="t" r="r" b="b"/>
              <a:pathLst>
                <a:path w="200150" h="21600">
                  <a:moveTo>
                    <a:pt x="3600" y="0"/>
                  </a:moveTo>
                  <a:arcTo wR="3600" hR="3600" stAng="16200000" swAng="-5400000"/>
                  <a:lnTo>
                    <a:pt x="0" y="18000"/>
                  </a:lnTo>
                  <a:arcTo wR="3600" hR="3600" stAng="10800000" swAng="-5400000"/>
                  <a:lnTo>
                    <a:pt x="196550" y="21600"/>
                  </a:lnTo>
                  <a:arcTo wR="174950" hR="3600" stAng="5400000" swAng="5400000"/>
                  <a:lnTo>
                    <a:pt x="21600" y="3600"/>
                  </a:lnTo>
                  <a:arcTo wR="174950" hR="3600" stAng="10800000" swAng="5400000"/>
                  <a:close/>
                </a:path>
              </a:pathLst>
            </a:custGeom>
            <a:solidFill>
              <a:srgbClr val="ffff99"/>
            </a:solidFill>
            <a:ln w="9360">
              <a:solidFill>
                <a:srgbClr val="000000"/>
              </a:solidFill>
              <a:miter/>
            </a:ln>
            <a:effectLst>
              <a:outerShdw dist="107932" dir="18900000" blurRad="0" rotWithShape="0">
                <a:srgbClr val="00007d"/>
              </a:outerShdw>
            </a:effectLst>
          </p:spPr>
          <p:style>
            <a:lnRef idx="0"/>
            <a:fillRef idx="0"/>
            <a:effectRef idx="0"/>
            <a:fontRef idx="minor"/>
          </p:style>
        </p:sp>
        <p:sp>
          <p:nvSpPr>
            <p:cNvPr id="744" name="文本框 534533"/>
            <p:cNvSpPr/>
            <p:nvPr/>
          </p:nvSpPr>
          <p:spPr>
            <a:xfrm>
              <a:off x="823680" y="3775320"/>
              <a:ext cx="768960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ff3300"/>
                  </a:solidFill>
                  <a:latin typeface="隶书"/>
                  <a:ea typeface="隶书"/>
                </a:rPr>
                <a:t>消肿排脓－疮疡肿</a:t>
              </a:r>
              <a:r>
                <a:rPr b="1" lang="zh-CN" sz="3600" spc="-1" strike="noStrike">
                  <a:solidFill>
                    <a:srgbClr val="660066"/>
                  </a:solidFill>
                  <a:latin typeface="隶书"/>
                  <a:ea typeface="隶书"/>
                </a:rPr>
                <a:t>毒</a:t>
              </a:r>
              <a:endParaRPr b="0" lang="en-US" sz="3600" spc="-1" strike="noStrike">
                <a:solidFill>
                  <a:srgbClr val="000000"/>
                </a:solidFill>
                <a:latin typeface="Arial"/>
              </a:endParaRPr>
            </a:p>
          </p:txBody>
        </p:sp>
        <p:sp>
          <p:nvSpPr>
            <p:cNvPr id="745" name="椭圆 534534"/>
            <p:cNvSpPr/>
            <p:nvPr/>
          </p:nvSpPr>
          <p:spPr>
            <a:xfrm>
              <a:off x="524520" y="4038840"/>
              <a:ext cx="219600" cy="228600"/>
            </a:xfrm>
            <a:prstGeom prst="ellipse">
              <a:avLst/>
            </a:prstGeom>
            <a:solidFill>
              <a:srgbClr val="00ffff"/>
            </a:solidFill>
            <a:ln w="50760">
              <a:solidFill>
                <a:srgbClr val="008000"/>
              </a:solidFill>
              <a:miter/>
            </a:ln>
          </p:spPr>
          <p:style>
            <a:lnRef idx="0"/>
            <a:fillRef idx="0"/>
            <a:effectRef idx="0"/>
            <a:fontRef idx="minor"/>
          </p:style>
        </p:sp>
      </p:grpSp>
      <p:grpSp>
        <p:nvGrpSpPr>
          <p:cNvPr id="746" name="组合 534535"/>
          <p:cNvGrpSpPr/>
          <p:nvPr/>
        </p:nvGrpSpPr>
        <p:grpSpPr>
          <a:xfrm>
            <a:off x="304920" y="4876920"/>
            <a:ext cx="5486400" cy="838080"/>
            <a:chOff x="304920" y="4876920"/>
            <a:chExt cx="5486400" cy="838080"/>
          </a:xfrm>
        </p:grpSpPr>
        <p:sp>
          <p:nvSpPr>
            <p:cNvPr id="747" name="圆角矩形 534536"/>
            <p:cNvSpPr/>
            <p:nvPr/>
          </p:nvSpPr>
          <p:spPr>
            <a:xfrm>
              <a:off x="304920" y="4876920"/>
              <a:ext cx="5486400" cy="838080"/>
            </a:xfrm>
            <a:custGeom>
              <a:avLst/>
              <a:gdLst/>
              <a:ahLst/>
              <a:rect l="l" t="t" r="r" b="b"/>
              <a:pathLst>
                <a:path w="141351" h="21600">
                  <a:moveTo>
                    <a:pt x="3600" y="0"/>
                  </a:moveTo>
                  <a:arcTo wR="3600" hR="3600" stAng="16200000" swAng="-5400000"/>
                  <a:lnTo>
                    <a:pt x="0" y="18000"/>
                  </a:lnTo>
                  <a:arcTo wR="3600" hR="3600" stAng="10800000" swAng="-5400000"/>
                  <a:lnTo>
                    <a:pt x="137751" y="21600"/>
                  </a:lnTo>
                  <a:arcTo wR="116151" hR="3600" stAng="5400000" swAng="5400000"/>
                  <a:lnTo>
                    <a:pt x="21600" y="3600"/>
                  </a:lnTo>
                  <a:arcTo wR="116151" hR="3600" stAng="10800000" swAng="5400000"/>
                  <a:close/>
                </a:path>
              </a:pathLst>
            </a:custGeom>
            <a:solidFill>
              <a:srgbClr val="ffff99"/>
            </a:solidFill>
            <a:ln w="9360">
              <a:solidFill>
                <a:srgbClr val="000000"/>
              </a:solidFill>
              <a:miter/>
            </a:ln>
            <a:effectLst>
              <a:outerShdw dist="107932" dir="18900000" blurRad="0" rotWithShape="0">
                <a:srgbClr val="00007d"/>
              </a:outerShdw>
            </a:effectLst>
          </p:spPr>
          <p:style>
            <a:lnRef idx="0"/>
            <a:fillRef idx="0"/>
            <a:effectRef idx="0"/>
            <a:fontRef idx="minor"/>
          </p:style>
        </p:sp>
        <p:sp>
          <p:nvSpPr>
            <p:cNvPr id="748" name="文本框 534537"/>
            <p:cNvSpPr/>
            <p:nvPr/>
          </p:nvSpPr>
          <p:spPr>
            <a:xfrm>
              <a:off x="844920" y="4917960"/>
              <a:ext cx="4794120" cy="58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ff3300"/>
                  </a:solidFill>
                  <a:latin typeface="隶书"/>
                  <a:ea typeface="隶书"/>
                </a:rPr>
                <a:t>燥湿止带－寒湿带下</a:t>
              </a:r>
              <a:endParaRPr b="0" lang="en-US" sz="3200" spc="-1" strike="noStrike">
                <a:solidFill>
                  <a:srgbClr val="000000"/>
                </a:solidFill>
                <a:latin typeface="Arial"/>
              </a:endParaRPr>
            </a:p>
          </p:txBody>
        </p:sp>
        <p:sp>
          <p:nvSpPr>
            <p:cNvPr id="749" name="椭圆 534538"/>
            <p:cNvSpPr/>
            <p:nvPr/>
          </p:nvSpPr>
          <p:spPr>
            <a:xfrm>
              <a:off x="533520" y="5181480"/>
              <a:ext cx="228600" cy="228240"/>
            </a:xfrm>
            <a:prstGeom prst="ellipse">
              <a:avLst/>
            </a:prstGeom>
            <a:solidFill>
              <a:srgbClr val="00ffff"/>
            </a:solidFill>
            <a:ln w="50760">
              <a:solidFill>
                <a:srgbClr val="008000"/>
              </a:solidFill>
              <a:miter/>
            </a:ln>
          </p:spPr>
          <p:style>
            <a:lnRef idx="0"/>
            <a:fillRef idx="0"/>
            <a:effectRef idx="0"/>
            <a:fontRef idx="minor"/>
          </p:style>
        </p:sp>
      </p:grpSp>
      <p:sp>
        <p:nvSpPr>
          <p:cNvPr id="750" name="矩形 534539"/>
          <p:cNvSpPr/>
          <p:nvPr/>
        </p:nvSpPr>
        <p:spPr>
          <a:xfrm>
            <a:off x="1447920" y="914400"/>
            <a:ext cx="2160360" cy="487440"/>
          </a:xfrm>
          <a:prstGeom prst="rect">
            <a:avLst/>
          </a:prstGeom>
          <a:noFill/>
          <a:ln w="0">
            <a:noFill/>
          </a:ln>
        </p:spPr>
        <p:style>
          <a:lnRef idx="0"/>
          <a:fillRef idx="0"/>
          <a:effectRef idx="0"/>
          <a:fontRef idx="minor"/>
        </p:style>
        <p:txBody>
          <a:bodyPr lIns="90000" rIns="90000" tIns="46800" bIns="46800"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0000"/>
                </a:solidFill>
                <a:latin typeface="华文新魏"/>
                <a:ea typeface="华文新魏"/>
              </a:rPr>
              <a:t>白 芷</a:t>
            </a:r>
            <a:endParaRPr b="0" lang="en-US" sz="5400" spc="-1" strike="noStrike">
              <a:solidFill>
                <a:srgbClr val="000000"/>
              </a:solidFill>
              <a:latin typeface="Arial"/>
            </a:endParaRPr>
          </a:p>
        </p:txBody>
      </p:sp>
    </p:spTree>
  </p:cSld>
  <p:timing>
    <p:tnLst>
      <p:par>
        <p:cTn id="359" dur="indefinite" restart="never" nodeType="tmRoot">
          <p:childTnLst>
            <p:seq>
              <p:cTn id="360" dur="indefinite" nodeType="mainSeq">
                <p:childTnLst>
                  <p:par>
                    <p:cTn id="361" nodeType="clickEffect" fill="hold">
                      <p:stCondLst>
                        <p:cond delay="indefinite"/>
                      </p:stCondLst>
                      <p:childTnLst>
                        <p:par>
                          <p:cTn id="362" nodeType="withEffect" fill="hold">
                            <p:stCondLst>
                              <p:cond delay="0"/>
                            </p:stCondLst>
                            <p:childTnLst>
                              <p:par>
                                <p:cTn id="363" nodeType="clickEffect" fill="hold" presetClass="entr" presetID="18" presetSubtype="12">
                                  <p:stCondLst>
                                    <p:cond delay="0"/>
                                  </p:stCondLst>
                                  <p:childTnLst>
                                    <p:set>
                                      <p:cBhvr>
                                        <p:cTn id="364" dur="1" fill="hold">
                                          <p:stCondLst>
                                            <p:cond delay="0"/>
                                          </p:stCondLst>
                                        </p:cTn>
                                        <p:tgtEl>
                                          <p:spTgt spid="742"/>
                                        </p:tgtEl>
                                        <p:attrNameLst>
                                          <p:attrName>style.visibility</p:attrName>
                                        </p:attrNameLst>
                                      </p:cBhvr>
                                      <p:to>
                                        <p:strVal val="visible"/>
                                      </p:to>
                                    </p:set>
                                    <p:animEffect filter="strips(downLeft)" transition="in">
                                      <p:cBhvr additive="repl">
                                        <p:cTn id="365" dur="500"/>
                                        <p:tgtEl>
                                          <p:spTgt spid="742"/>
                                        </p:tgtEl>
                                      </p:cBhvr>
                                    </p:animEffect>
                                  </p:childTnLst>
                                </p:cTn>
                              </p:par>
                            </p:childTnLst>
                          </p:cTn>
                        </p:par>
                      </p:childTnLst>
                    </p:cTn>
                  </p:par>
                  <p:par>
                    <p:cTn id="366" nodeType="clickEffect" fill="hold">
                      <p:stCondLst>
                        <p:cond delay="indefinite"/>
                      </p:stCondLst>
                      <p:childTnLst>
                        <p:par>
                          <p:cTn id="367" nodeType="withEffect" fill="hold">
                            <p:stCondLst>
                              <p:cond delay="0"/>
                            </p:stCondLst>
                            <p:childTnLst>
                              <p:par>
                                <p:cTn id="368" nodeType="clickEffect" fill="hold" presetClass="entr" presetID="2" presetSubtype="8">
                                  <p:stCondLst>
                                    <p:cond delay="0"/>
                                  </p:stCondLst>
                                  <p:childTnLst>
                                    <p:set>
                                      <p:cBhvr>
                                        <p:cTn id="369" dur="1" fill="hold">
                                          <p:stCondLst>
                                            <p:cond delay="0"/>
                                          </p:stCondLst>
                                        </p:cTn>
                                        <p:tgtEl>
                                          <p:spTgt spid="746"/>
                                        </p:tgtEl>
                                        <p:attrNameLst>
                                          <p:attrName>style.visibility</p:attrName>
                                        </p:attrNameLst>
                                      </p:cBhvr>
                                      <p:to>
                                        <p:strVal val="visible"/>
                                      </p:to>
                                    </p:set>
                                    <p:anim calcmode="lin" valueType="num">
                                      <p:cBhvr additive="base">
                                        <p:cTn id="370" dur="500" fill="hold"/>
                                        <p:tgtEl>
                                          <p:spTgt spid="746"/>
                                        </p:tgtEl>
                                        <p:attrNameLst>
                                          <p:attrName>ppt_x</p:attrName>
                                        </p:attrNameLst>
                                      </p:cBhvr>
                                      <p:tavLst>
                                        <p:tav tm="0">
                                          <p:val>
                                            <p:strVal val="0-#ppt_w/2"/>
                                          </p:val>
                                        </p:tav>
                                        <p:tav tm="100000">
                                          <p:val>
                                            <p:strVal val="#ppt_x"/>
                                          </p:val>
                                        </p:tav>
                                      </p:tavLst>
                                    </p:anim>
                                    <p:anim calcmode="lin" valueType="num">
                                      <p:cBhvr additive="base">
                                        <p:cTn id="371" dur="500" fill="hold"/>
                                        <p:tgtEl>
                                          <p:spTgt spid="7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1" name="PlaceHolder 1"/>
          <p:cNvSpPr>
            <a:spLocks noGrp="1"/>
          </p:cNvSpPr>
          <p:nvPr>
            <p:ph type="title"/>
          </p:nvPr>
        </p:nvSpPr>
        <p:spPr>
          <a:xfrm>
            <a:off x="2133720" y="771120"/>
            <a:ext cx="1866960" cy="484200"/>
          </a:xfrm>
          <a:prstGeom prst="rect">
            <a:avLst/>
          </a:prstGeom>
          <a:noFill/>
          <a:ln w="0">
            <a:noFill/>
          </a:ln>
        </p:spPr>
        <p:txBody>
          <a:bodyPr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0000"/>
                </a:solidFill>
                <a:latin typeface="华文新魏"/>
                <a:ea typeface="华文新魏"/>
              </a:rPr>
              <a:t>天  麻</a:t>
            </a:r>
            <a:endParaRPr b="0" lang="en-US" sz="5400" spc="-1" strike="noStrike">
              <a:solidFill>
                <a:srgbClr val="000000"/>
              </a:solidFill>
              <a:latin typeface="Arial"/>
            </a:endParaRPr>
          </a:p>
        </p:txBody>
      </p:sp>
      <p:grpSp>
        <p:nvGrpSpPr>
          <p:cNvPr id="752" name="组合 538626"/>
          <p:cNvGrpSpPr/>
          <p:nvPr/>
        </p:nvGrpSpPr>
        <p:grpSpPr>
          <a:xfrm>
            <a:off x="324000" y="2205000"/>
            <a:ext cx="7486920" cy="936360"/>
            <a:chOff x="324000" y="2205000"/>
            <a:chExt cx="7486920" cy="936360"/>
          </a:xfrm>
        </p:grpSpPr>
        <p:sp>
          <p:nvSpPr>
            <p:cNvPr id="753" name="圆角矩形 538627"/>
            <p:cNvSpPr/>
            <p:nvPr/>
          </p:nvSpPr>
          <p:spPr>
            <a:xfrm>
              <a:off x="324000" y="2205000"/>
              <a:ext cx="7486920" cy="936360"/>
            </a:xfrm>
            <a:custGeom>
              <a:avLst/>
              <a:gdLst/>
              <a:ahLst/>
              <a:rect l="l" t="t" r="r" b="b"/>
              <a:pathLst>
                <a:path w="172651" h="21600">
                  <a:moveTo>
                    <a:pt x="10800" y="0"/>
                  </a:moveTo>
                  <a:arcTo wR="10800" hR="10800" stAng="16200000" swAng="-5400000"/>
                  <a:lnTo>
                    <a:pt x="0" y="10800"/>
                  </a:lnTo>
                  <a:arcTo wR="10800" hR="10800" stAng="10800000" swAng="-5400000"/>
                  <a:lnTo>
                    <a:pt x="161851" y="21600"/>
                  </a:lnTo>
                  <a:arcTo wR="140251" hR="10800" stAng="5400000" swAng="5400000"/>
                  <a:lnTo>
                    <a:pt x="21600" y="10800"/>
                  </a:lnTo>
                  <a:arcTo wR="140251" hR="10800" stAng="10800000" swAng="5400000"/>
                  <a:close/>
                </a:path>
              </a:pathLst>
            </a:custGeom>
            <a:gradFill rotWithShape="0">
              <a:gsLst>
                <a:gs pos="0">
                  <a:srgbClr val="545454"/>
                </a:gs>
                <a:gs pos="50000">
                  <a:srgbClr val="eaeaea"/>
                </a:gs>
                <a:gs pos="100000">
                  <a:srgbClr val="545454"/>
                </a:gs>
              </a:gsLst>
              <a:lin ang="5400000"/>
            </a:gradFill>
            <a:ln w="0">
              <a:noFill/>
            </a:ln>
            <a:effectLst>
              <a:outerShdw dist="40186" dir="4303641" blurRad="0" rotWithShape="0">
                <a:srgbClr val="ffffcc">
                  <a:alpha val="50000"/>
                </a:srgbClr>
              </a:outerShdw>
            </a:effectLst>
          </p:spPr>
          <p:style>
            <a:lnRef idx="0"/>
            <a:fillRef idx="0"/>
            <a:effectRef idx="0"/>
            <a:fontRef idx="minor"/>
          </p:style>
        </p:sp>
        <p:sp>
          <p:nvSpPr>
            <p:cNvPr id="754" name="圆角矩形 538628"/>
            <p:cNvSpPr/>
            <p:nvPr/>
          </p:nvSpPr>
          <p:spPr>
            <a:xfrm>
              <a:off x="418680" y="2257560"/>
              <a:ext cx="7297200" cy="836640"/>
            </a:xfrm>
            <a:custGeom>
              <a:avLst/>
              <a:gdLst/>
              <a:ahLst/>
              <a:rect l="l" t="t" r="r" b="b"/>
              <a:pathLst>
                <a:path w="188324" h="21600">
                  <a:moveTo>
                    <a:pt x="10800" y="0"/>
                  </a:moveTo>
                  <a:arcTo wR="10800" hR="10800" stAng="16200000" swAng="-5400000"/>
                  <a:lnTo>
                    <a:pt x="0" y="10800"/>
                  </a:lnTo>
                  <a:arcTo wR="10800" hR="10800" stAng="10800000" swAng="-5400000"/>
                  <a:lnTo>
                    <a:pt x="177524" y="21600"/>
                  </a:lnTo>
                  <a:arcTo wR="155924" hR="10800" stAng="5400000" swAng="5400000"/>
                  <a:lnTo>
                    <a:pt x="21600" y="10800"/>
                  </a:lnTo>
                  <a:arcTo wR="155924" hR="10800" stAng="10800000" swAng="5400000"/>
                  <a:close/>
                </a:path>
              </a:pathLst>
            </a:custGeom>
            <a:gradFill rotWithShape="0">
              <a:gsLst>
                <a:gs pos="0">
                  <a:srgbClr val="666699">
                    <a:alpha val="90196"/>
                  </a:srgbClr>
                </a:gs>
                <a:gs pos="50000">
                  <a:srgbClr val="cbcbdd"/>
                </a:gs>
                <a:gs pos="100000">
                  <a:srgbClr val="666699">
                    <a:alpha val="90196"/>
                  </a:srgbClr>
                </a:gs>
              </a:gsLst>
              <a:lin ang="0"/>
            </a:gradFill>
            <a:ln w="0">
              <a:noFill/>
            </a:ln>
          </p:spPr>
          <p:style>
            <a:lnRef idx="0"/>
            <a:fillRef idx="0"/>
            <a:effectRef idx="0"/>
            <a:fontRef idx="minor"/>
          </p:style>
        </p:sp>
      </p:grpSp>
      <p:sp>
        <p:nvSpPr>
          <p:cNvPr id="755" name="矩形 538629"/>
          <p:cNvSpPr/>
          <p:nvPr/>
        </p:nvSpPr>
        <p:spPr>
          <a:xfrm>
            <a:off x="1909800" y="2349360"/>
            <a:ext cx="4295520" cy="64260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络脉不和的多种痛证</a:t>
            </a:r>
            <a:endParaRPr b="0" lang="en-US" sz="3600" spc="-1" strike="noStrike">
              <a:solidFill>
                <a:srgbClr val="000000"/>
              </a:solidFill>
              <a:latin typeface="Arial"/>
            </a:endParaRPr>
          </a:p>
        </p:txBody>
      </p:sp>
      <p:sp>
        <p:nvSpPr>
          <p:cNvPr id="756" name="等腰三角形 538630"/>
          <p:cNvSpPr/>
          <p:nvPr/>
        </p:nvSpPr>
        <p:spPr>
          <a:xfrm flipV="1">
            <a:off x="2050920" y="3212280"/>
            <a:ext cx="4033800" cy="647640"/>
          </a:xfrm>
          <a:custGeom>
            <a:avLst/>
            <a:gdLst/>
            <a:ahLst/>
            <a:rect l="l" t="t" r="r" b="b"/>
            <a:pathLst>
              <a:path w="21600" h="21600">
                <a:moveTo>
                  <a:pt x="10800" y="0"/>
                </a:moveTo>
                <a:lnTo>
                  <a:pt x="21600" y="21600"/>
                </a:lnTo>
                <a:lnTo>
                  <a:pt x="0" y="21600"/>
                </a:lnTo>
                <a:close/>
              </a:path>
            </a:pathLst>
          </a:custGeom>
          <a:gradFill rotWithShape="0">
            <a:gsLst>
              <a:gs pos="0">
                <a:srgbClr val="666699"/>
              </a:gs>
              <a:gs pos="100000">
                <a:srgbClr val="ffffff"/>
              </a:gs>
            </a:gsLst>
            <a:lin ang="5400000"/>
          </a:gradFill>
          <a:ln w="0">
            <a:noFill/>
          </a:ln>
        </p:spPr>
        <p:style>
          <a:lnRef idx="0"/>
          <a:fillRef idx="0"/>
          <a:effectRef idx="0"/>
          <a:fontRef idx="minor"/>
        </p:style>
      </p:sp>
      <p:grpSp>
        <p:nvGrpSpPr>
          <p:cNvPr id="757" name="组合 538631"/>
          <p:cNvGrpSpPr/>
          <p:nvPr/>
        </p:nvGrpSpPr>
        <p:grpSpPr>
          <a:xfrm>
            <a:off x="1116000" y="3933720"/>
            <a:ext cx="5615640" cy="1249560"/>
            <a:chOff x="1116000" y="3933720"/>
            <a:chExt cx="5615640" cy="1249560"/>
          </a:xfrm>
        </p:grpSpPr>
        <p:grpSp>
          <p:nvGrpSpPr>
            <p:cNvPr id="758" name="圆角矩形 538632"/>
            <p:cNvGrpSpPr/>
            <p:nvPr/>
          </p:nvGrpSpPr>
          <p:grpSpPr>
            <a:xfrm>
              <a:off x="1120680" y="3933720"/>
              <a:ext cx="5610960" cy="1249560"/>
              <a:chOff x="1120680" y="3933720"/>
              <a:chExt cx="5610960" cy="1249560"/>
            </a:xfrm>
          </p:grpSpPr>
          <p:pic>
            <p:nvPicPr>
              <p:cNvPr id="759" name="圆角矩形 538632" descr=""/>
              <p:cNvPicPr/>
              <p:nvPr/>
            </p:nvPicPr>
            <p:blipFill>
              <a:blip r:embed="rId1"/>
              <a:stretch/>
            </p:blipFill>
            <p:spPr>
              <a:xfrm>
                <a:off x="1120680" y="3933720"/>
                <a:ext cx="5610960" cy="1249560"/>
              </a:xfrm>
              <a:prstGeom prst="rect">
                <a:avLst/>
              </a:prstGeom>
              <a:ln w="0">
                <a:noFill/>
              </a:ln>
            </p:spPr>
          </p:pic>
          <p:sp>
            <p:nvSpPr>
              <p:cNvPr id="760" name=""/>
              <p:cNvSpPr/>
              <p:nvPr/>
            </p:nvSpPr>
            <p:spPr>
              <a:xfrm rot="5400000">
                <a:off x="3390480" y="1844280"/>
                <a:ext cx="1071000" cy="54298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grpSp>
        <p:sp>
          <p:nvSpPr>
            <p:cNvPr id="761" name="任意多边形 538633"/>
            <p:cNvSpPr/>
            <p:nvPr/>
          </p:nvSpPr>
          <p:spPr>
            <a:xfrm>
              <a:off x="1142640" y="3952800"/>
              <a:ext cx="5519880" cy="267840"/>
            </a:xfrm>
            <a:custGeom>
              <a:avLst/>
              <a:gdLst/>
              <a:ahLst/>
              <a:rect l="l" t="t" r="r" b="b"/>
              <a:pathLst>
                <a:path w="1259" h="298">
                  <a:moveTo>
                    <a:pt x="0" y="298"/>
                  </a:moveTo>
                  <a:lnTo>
                    <a:pt x="7" y="171"/>
                  </a:lnTo>
                  <a:cubicBezTo>
                    <a:pt x="35" y="124"/>
                    <a:pt x="108" y="40"/>
                    <a:pt x="166" y="14"/>
                  </a:cubicBezTo>
                  <a:lnTo>
                    <a:pt x="356" y="13"/>
                  </a:lnTo>
                  <a:cubicBezTo>
                    <a:pt x="482" y="12"/>
                    <a:pt x="805" y="10"/>
                    <a:pt x="922" y="10"/>
                  </a:cubicBezTo>
                  <a:cubicBezTo>
                    <a:pt x="1039" y="10"/>
                    <a:pt x="988" y="0"/>
                    <a:pt x="1060" y="12"/>
                  </a:cubicBezTo>
                  <a:cubicBezTo>
                    <a:pt x="1132" y="24"/>
                    <a:pt x="1204" y="81"/>
                    <a:pt x="1249" y="186"/>
                  </a:cubicBezTo>
                  <a:cubicBezTo>
                    <a:pt x="1259" y="258"/>
                    <a:pt x="1255" y="297"/>
                    <a:pt x="1255" y="297"/>
                  </a:cubicBezTo>
                  <a:lnTo>
                    <a:pt x="0" y="298"/>
                  </a:lnTo>
                  <a:close/>
                </a:path>
              </a:pathLst>
            </a:custGeom>
            <a:solidFill>
              <a:srgbClr val="666699">
                <a:alpha val="50000"/>
              </a:srgbClr>
            </a:solidFill>
            <a:ln w="0">
              <a:noFill/>
            </a:ln>
          </p:spPr>
          <p:style>
            <a:lnRef idx="0"/>
            <a:fillRef idx="0"/>
            <a:effectRef idx="0"/>
            <a:fontRef idx="minor"/>
          </p:style>
        </p:sp>
        <p:sp>
          <p:nvSpPr>
            <p:cNvPr id="762" name="文本框 538634"/>
            <p:cNvSpPr/>
            <p:nvPr/>
          </p:nvSpPr>
          <p:spPr>
            <a:xfrm>
              <a:off x="1116000" y="4327560"/>
              <a:ext cx="5528880" cy="2818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grpSp>
      <p:sp>
        <p:nvSpPr>
          <p:cNvPr id="763" name="矩形 538635"/>
          <p:cNvSpPr/>
          <p:nvPr/>
        </p:nvSpPr>
        <p:spPr>
          <a:xfrm>
            <a:off x="1909800" y="4292640"/>
            <a:ext cx="3838320" cy="64260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头痛、痹痛和身痛</a:t>
            </a:r>
            <a:endParaRPr b="0" lang="en-US" sz="3600" spc="-1" strike="noStrike">
              <a:solidFill>
                <a:srgbClr val="000000"/>
              </a:solidFill>
              <a:latin typeface="Arial"/>
            </a:endParaRPr>
          </a:p>
        </p:txBody>
      </p:sp>
    </p:spTree>
  </p:cSld>
  <p:timing>
    <p:tnLst>
      <p:par>
        <p:cTn id="372" dur="indefinite" restart="never" nodeType="tmRoot">
          <p:childTnLst>
            <p:seq>
              <p:cTn id="373" dur="indefinite" nodeType="mainSeq">
                <p:childTnLst>
                  <p:par>
                    <p:cTn id="374" nodeType="clickEffect" fill="hold">
                      <p:stCondLst>
                        <p:cond delay="0"/>
                      </p:stCondLst>
                      <p:childTnLst>
                        <p:par>
                          <p:cTn id="375" nodeType="withEffect" fill="hold">
                            <p:stCondLst>
                              <p:cond delay="0"/>
                            </p:stCondLst>
                            <p:childTnLst>
                              <p:par>
                                <p:cTn id="376" nodeType="withEffect" fill="hold" presetClass="entr" presetID="10">
                                  <p:stCondLst>
                                    <p:cond delay="0"/>
                                  </p:stCondLst>
                                  <p:childTnLst>
                                    <p:set>
                                      <p:cBhvr>
                                        <p:cTn id="377" dur="1" fill="hold">
                                          <p:stCondLst>
                                            <p:cond delay="0"/>
                                          </p:stCondLst>
                                        </p:cTn>
                                        <p:tgtEl>
                                          <p:spTgt spid="756"/>
                                        </p:tgtEl>
                                        <p:attrNameLst>
                                          <p:attrName>style.visibility</p:attrName>
                                        </p:attrNameLst>
                                      </p:cBhvr>
                                      <p:to>
                                        <p:strVal val="visible"/>
                                      </p:to>
                                    </p:set>
                                    <p:animEffect filter="fade" transition="in">
                                      <p:cBhvr additive="repl">
                                        <p:cTn id="378" dur="500"/>
                                        <p:tgtEl>
                                          <p:spTgt spid="7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文本框 49155"/>
          <p:cNvSpPr/>
          <p:nvPr/>
        </p:nvSpPr>
        <p:spPr>
          <a:xfrm>
            <a:off x="457200" y="609480"/>
            <a:ext cx="8153280" cy="5330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又将矿物药分为</a:t>
            </a:r>
            <a:r>
              <a:rPr b="0" lang="zh-CN" sz="2400" spc="-1" strike="noStrike" u="sng">
                <a:solidFill>
                  <a:srgbClr val="000000"/>
                </a:solidFill>
                <a:uFillTx/>
                <a:latin typeface="Arial"/>
              </a:rPr>
              <a:t>金部、玉部、石部、卤部</a:t>
            </a:r>
            <a:r>
              <a:rPr b="0" lang="en-US" sz="2400" spc="-1" strike="noStrike">
                <a:solidFill>
                  <a:srgbClr val="000000"/>
                </a:solidFill>
                <a:latin typeface="Arial"/>
              </a:rPr>
              <a:t>4</a:t>
            </a:r>
            <a:r>
              <a:rPr b="0" lang="zh-CN" sz="2400" spc="-1" strike="noStrike">
                <a:solidFill>
                  <a:srgbClr val="000000"/>
                </a:solidFill>
                <a:latin typeface="Arial"/>
              </a:rPr>
              <a:t>部。植物药一类，根据植物的性能、形态、及其生长的环境，区别为</a:t>
            </a:r>
            <a:r>
              <a:rPr b="0" lang="zh-CN" sz="2400" spc="-1" strike="noStrike" u="sng">
                <a:solidFill>
                  <a:srgbClr val="000000"/>
                </a:solidFill>
                <a:uFillTx/>
                <a:latin typeface="Arial"/>
              </a:rPr>
              <a:t>草部、谷部、菜部、果部、木部</a:t>
            </a:r>
            <a:r>
              <a:rPr b="0" lang="zh-CN" sz="2400" spc="-1" strike="noStrike">
                <a:solidFill>
                  <a:srgbClr val="000000"/>
                </a:solidFill>
                <a:latin typeface="Arial"/>
              </a:rPr>
              <a:t>等</a:t>
            </a:r>
            <a:r>
              <a:rPr b="0" lang="en-US" sz="2400" spc="-1" strike="noStrike">
                <a:solidFill>
                  <a:srgbClr val="000000"/>
                </a:solidFill>
                <a:latin typeface="Arial"/>
              </a:rPr>
              <a:t>5</a:t>
            </a:r>
            <a:r>
              <a:rPr b="0" lang="zh-CN" sz="2400" spc="-1" strike="noStrike">
                <a:solidFill>
                  <a:srgbClr val="000000"/>
                </a:solidFill>
                <a:latin typeface="Arial"/>
              </a:rPr>
              <a:t>部；草部又分为山草、芳草、毒草、水草、蔓草、石草等小类。动物一类，按低级向高级进化的顺序排列为</a:t>
            </a:r>
            <a:r>
              <a:rPr b="0" lang="zh-CN" sz="2400" spc="-1" strike="noStrike" u="sng">
                <a:solidFill>
                  <a:srgbClr val="000000"/>
                </a:solidFill>
                <a:uFillTx/>
                <a:latin typeface="Arial"/>
              </a:rPr>
              <a:t>虫部、鳞部、介部、禽部、兽部、人部</a:t>
            </a:r>
            <a:r>
              <a:rPr b="0" lang="zh-CN" sz="2400" spc="-1" strike="noStrike">
                <a:solidFill>
                  <a:srgbClr val="000000"/>
                </a:solidFill>
                <a:latin typeface="Arial"/>
              </a:rPr>
              <a:t>等</a:t>
            </a:r>
            <a:r>
              <a:rPr b="0" lang="en-US" sz="2400" spc="-1" strike="noStrike">
                <a:solidFill>
                  <a:srgbClr val="000000"/>
                </a:solidFill>
                <a:latin typeface="Arial"/>
              </a:rPr>
              <a:t>6</a:t>
            </a:r>
            <a:r>
              <a:rPr b="0" lang="zh-CN" sz="2400" spc="-1" strike="noStrike">
                <a:solidFill>
                  <a:srgbClr val="000000"/>
                </a:solidFill>
                <a:latin typeface="Arial"/>
              </a:rPr>
              <a:t>部。还有</a:t>
            </a:r>
            <a:r>
              <a:rPr b="0" lang="zh-CN" sz="2400" spc="-1" strike="noStrike" u="sng">
                <a:solidFill>
                  <a:srgbClr val="000000"/>
                </a:solidFill>
                <a:uFillTx/>
                <a:latin typeface="Arial"/>
              </a:rPr>
              <a:t>服器部</a:t>
            </a:r>
            <a:r>
              <a:rPr b="0" lang="zh-CN" sz="2400" spc="-1" strike="noStrike">
                <a:solidFill>
                  <a:srgbClr val="000000"/>
                </a:solidFill>
                <a:latin typeface="Arial"/>
              </a:rPr>
              <a:t>。</a:t>
            </a:r>
            <a:endParaRPr b="0" lang="en-US" sz="2400" spc="-1" strike="noStrike">
              <a:solidFill>
                <a:srgbClr val="000000"/>
              </a:solidFill>
              <a:latin typeface="Arial"/>
            </a:endParaRPr>
          </a:p>
          <a:p>
            <a:pPr>
              <a:lnSpc>
                <a:spcPct val="15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a:t>
            </a:r>
            <a:r>
              <a:rPr b="0" lang="zh-CN" sz="2400" spc="-1" strike="noStrike">
                <a:solidFill>
                  <a:srgbClr val="000000"/>
                </a:solidFill>
                <a:latin typeface="Arial"/>
              </a:rPr>
              <a:t>本草纲目</a:t>
            </a:r>
            <a:r>
              <a:rPr b="0" lang="en-US" sz="2400" spc="-1" strike="noStrike">
                <a:solidFill>
                  <a:srgbClr val="000000"/>
                </a:solidFill>
                <a:latin typeface="Arial"/>
              </a:rPr>
              <a:t>》</a:t>
            </a:r>
            <a:r>
              <a:rPr b="0" lang="zh-CN" sz="2400" spc="-1" strike="noStrike">
                <a:solidFill>
                  <a:srgbClr val="000000"/>
                </a:solidFill>
                <a:latin typeface="Arial"/>
              </a:rPr>
              <a:t>共分为</a:t>
            </a:r>
            <a:r>
              <a:rPr b="1" lang="en-US" sz="2400" spc="-1" strike="noStrike">
                <a:solidFill>
                  <a:srgbClr val="000000"/>
                </a:solidFill>
                <a:latin typeface="Arial"/>
              </a:rPr>
              <a:t>16</a:t>
            </a:r>
            <a:r>
              <a:rPr b="1" lang="zh-CN" sz="2400" spc="-1" strike="noStrike">
                <a:solidFill>
                  <a:srgbClr val="000000"/>
                </a:solidFill>
                <a:latin typeface="Arial"/>
              </a:rPr>
              <a:t>部</a:t>
            </a:r>
            <a:r>
              <a:rPr b="1" lang="en-US" sz="2400" spc="-1" strike="noStrike">
                <a:solidFill>
                  <a:srgbClr val="000000"/>
                </a:solidFill>
                <a:latin typeface="Arial"/>
              </a:rPr>
              <a:t>62</a:t>
            </a:r>
            <a:r>
              <a:rPr b="1" lang="zh-CN" sz="2400" spc="-1" strike="noStrike">
                <a:solidFill>
                  <a:srgbClr val="000000"/>
                </a:solidFill>
                <a:latin typeface="Arial"/>
              </a:rPr>
              <a:t>类</a:t>
            </a:r>
            <a:r>
              <a:rPr b="0" lang="zh-CN" sz="2400" spc="-1" strike="noStrike">
                <a:solidFill>
                  <a:srgbClr val="000000"/>
                </a:solidFill>
                <a:latin typeface="Arial"/>
              </a:rPr>
              <a:t>。这种分类法，已经过渡到按自然演化的系统来进行了。</a:t>
            </a:r>
            <a:r>
              <a:rPr b="1" lang="zh-CN" sz="2400" spc="-1" strike="noStrike">
                <a:solidFill>
                  <a:srgbClr val="000000"/>
                </a:solidFill>
                <a:latin typeface="Arial"/>
              </a:rPr>
              <a:t>从无机到有机，从简单到复杂，从低级到高级，</a:t>
            </a:r>
            <a:r>
              <a:rPr b="0" lang="zh-CN" sz="2400" spc="-1" strike="noStrike">
                <a:solidFill>
                  <a:srgbClr val="000000"/>
                </a:solidFill>
                <a:latin typeface="Arial"/>
              </a:rPr>
              <a:t>这种分类法在当时是十分先进的。尤其对植物的科学分类，要比瑞典的分类学家林奈早二百年。</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4" name="PlaceHolder 1"/>
          <p:cNvSpPr>
            <a:spLocks noGrp="1"/>
          </p:cNvSpPr>
          <p:nvPr>
            <p:ph type="title"/>
          </p:nvPr>
        </p:nvSpPr>
        <p:spPr>
          <a:xfrm>
            <a:off x="-360" y="304560"/>
            <a:ext cx="4343400" cy="1143000"/>
          </a:xfrm>
          <a:prstGeom prst="rect">
            <a:avLst/>
          </a:prstGeom>
          <a:noFill/>
          <a:ln w="0">
            <a:noFill/>
          </a:ln>
        </p:spPr>
        <p:txBody>
          <a:bodyPr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800" spc="-1" strike="noStrike">
                <a:solidFill>
                  <a:srgbClr val="006600"/>
                </a:solidFill>
                <a:latin typeface="Times New Roman"/>
                <a:ea typeface="隶书"/>
              </a:rPr>
              <a:t>天</a:t>
            </a:r>
            <a:r>
              <a:rPr b="1" lang="en-US" sz="4800" spc="-1" strike="noStrike">
                <a:solidFill>
                  <a:srgbClr val="006600"/>
                </a:solidFill>
                <a:latin typeface="Times New Roman"/>
                <a:ea typeface="隶书"/>
              </a:rPr>
              <a:t>  </a:t>
            </a:r>
            <a:r>
              <a:rPr b="1" lang="zh-CN" sz="4800" spc="-1" strike="noStrike">
                <a:solidFill>
                  <a:srgbClr val="006600"/>
                </a:solidFill>
                <a:latin typeface="Times New Roman"/>
                <a:ea typeface="隶书"/>
              </a:rPr>
              <a:t>麻</a:t>
            </a:r>
            <a:br>
              <a:rPr sz="4800"/>
            </a:br>
            <a:r>
              <a:rPr b="1" lang="en-US" sz="3200" spc="-1" strike="noStrike">
                <a:solidFill>
                  <a:srgbClr val="006600"/>
                </a:solidFill>
                <a:latin typeface="Times New Roman"/>
                <a:ea typeface="隶书"/>
              </a:rPr>
              <a:t>Rhizoma Gastrodiae</a:t>
            </a:r>
            <a:endParaRPr b="0" lang="en-US" sz="3200" spc="-1" strike="noStrike">
              <a:solidFill>
                <a:srgbClr val="000000"/>
              </a:solidFill>
              <a:latin typeface="Arial"/>
            </a:endParaRPr>
          </a:p>
        </p:txBody>
      </p:sp>
      <p:sp>
        <p:nvSpPr>
          <p:cNvPr id="765" name="圆角矩形 539650"/>
          <p:cNvSpPr/>
          <p:nvPr/>
        </p:nvSpPr>
        <p:spPr>
          <a:xfrm>
            <a:off x="1066680" y="5246640"/>
            <a:ext cx="6575400" cy="1522080"/>
          </a:xfrm>
          <a:custGeom>
            <a:avLst/>
            <a:gdLst/>
            <a:ahLst/>
            <a:rect l="l" t="t" r="r" b="b"/>
            <a:pathLst>
              <a:path w="93295" h="21600">
                <a:moveTo>
                  <a:pt x="3600" y="0"/>
                </a:moveTo>
                <a:arcTo wR="3600" hR="3600" stAng="16200000" swAng="-5400000"/>
                <a:lnTo>
                  <a:pt x="0" y="18000"/>
                </a:lnTo>
                <a:arcTo wR="3600" hR="3600" stAng="10800000" swAng="-5400000"/>
                <a:lnTo>
                  <a:pt x="89695" y="21600"/>
                </a:lnTo>
                <a:arcTo wR="68095" hR="3600" stAng="5400000" swAng="5400000"/>
                <a:lnTo>
                  <a:pt x="21600" y="3600"/>
                </a:lnTo>
                <a:arcTo wR="68095"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700"/>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8000"/>
                </a:solidFill>
                <a:latin typeface="隶书"/>
                <a:ea typeface="隶书"/>
              </a:rPr>
              <a:t>为兰科多年生寄生草本植物天麻</a:t>
            </a:r>
            <a:r>
              <a:rPr b="1" i="1" lang="en-US" sz="2800" spc="-1" strike="noStrike">
                <a:solidFill>
                  <a:srgbClr val="008000"/>
                </a:solidFill>
                <a:latin typeface="隶书"/>
                <a:ea typeface="隶书"/>
              </a:rPr>
              <a:t>Gastrodia elata</a:t>
            </a:r>
            <a:r>
              <a:rPr b="1" lang="zh-CN" sz="2800" spc="-1" strike="noStrike">
                <a:solidFill>
                  <a:srgbClr val="008000"/>
                </a:solidFill>
                <a:latin typeface="隶书"/>
                <a:ea typeface="隶书"/>
              </a:rPr>
              <a:t> </a:t>
            </a:r>
            <a:r>
              <a:rPr b="1" lang="en-US" sz="2800" spc="-1" strike="noStrike">
                <a:solidFill>
                  <a:srgbClr val="008000"/>
                </a:solidFill>
                <a:latin typeface="隶书"/>
                <a:ea typeface="隶书"/>
              </a:rPr>
              <a:t>Bl.</a:t>
            </a:r>
            <a:r>
              <a:rPr b="1" lang="zh-CN" sz="2800" spc="-1" strike="noStrike">
                <a:solidFill>
                  <a:srgbClr val="008000"/>
                </a:solidFill>
                <a:latin typeface="隶书"/>
                <a:ea typeface="隶书"/>
              </a:rPr>
              <a:t>的块茎</a:t>
            </a:r>
            <a:endParaRPr b="0" lang="en-US" sz="2800" spc="-1" strike="noStrike">
              <a:solidFill>
                <a:srgbClr val="000000"/>
              </a:solidFill>
              <a:latin typeface="Arial"/>
            </a:endParaRPr>
          </a:p>
        </p:txBody>
      </p:sp>
      <p:pic>
        <p:nvPicPr>
          <p:cNvPr id="766" name="图片 539651" descr="天麻1"/>
          <p:cNvPicPr/>
          <p:nvPr/>
        </p:nvPicPr>
        <p:blipFill>
          <a:blip r:embed="rId1"/>
          <a:stretch/>
        </p:blipFill>
        <p:spPr>
          <a:xfrm>
            <a:off x="990720" y="1600200"/>
            <a:ext cx="2806560" cy="3733920"/>
          </a:xfrm>
          <a:prstGeom prst="rect">
            <a:avLst/>
          </a:prstGeom>
          <a:ln w="0">
            <a:noFill/>
          </a:ln>
        </p:spPr>
      </p:pic>
      <p:pic>
        <p:nvPicPr>
          <p:cNvPr id="767" name="图片 539652" descr="天麻2"/>
          <p:cNvPicPr/>
          <p:nvPr/>
        </p:nvPicPr>
        <p:blipFill>
          <a:blip r:embed="rId2"/>
          <a:stretch/>
        </p:blipFill>
        <p:spPr>
          <a:xfrm>
            <a:off x="4191120" y="228600"/>
            <a:ext cx="3200400" cy="2165400"/>
          </a:xfrm>
          <a:prstGeom prst="rect">
            <a:avLst/>
          </a:prstGeom>
          <a:ln w="0">
            <a:noFill/>
          </a:ln>
        </p:spPr>
      </p:pic>
      <p:pic>
        <p:nvPicPr>
          <p:cNvPr id="768" name="图片 539653" descr="天麻3"/>
          <p:cNvPicPr/>
          <p:nvPr/>
        </p:nvPicPr>
        <p:blipFill>
          <a:blip r:embed="rId3"/>
          <a:stretch/>
        </p:blipFill>
        <p:spPr>
          <a:xfrm>
            <a:off x="4191120" y="2514600"/>
            <a:ext cx="3352680" cy="2786040"/>
          </a:xfrm>
          <a:prstGeom prst="rect">
            <a:avLst/>
          </a:prstGeom>
          <a:ln w="0">
            <a:noFill/>
          </a:ln>
        </p:spPr>
      </p:pic>
    </p:spTree>
  </p:cSld>
</p:sld>
</file>

<file path=ppt/slides/slide2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769" name="圆角矩形 543745"/>
          <p:cNvGrpSpPr/>
          <p:nvPr/>
        </p:nvGrpSpPr>
        <p:grpSpPr>
          <a:xfrm>
            <a:off x="1060560" y="2200320"/>
            <a:ext cx="7181640" cy="2305080"/>
            <a:chOff x="1060560" y="2200320"/>
            <a:chExt cx="7181640" cy="2305080"/>
          </a:xfrm>
        </p:grpSpPr>
        <p:pic>
          <p:nvPicPr>
            <p:cNvPr id="770" name="圆角矩形 543745" descr=""/>
            <p:cNvPicPr/>
            <p:nvPr/>
          </p:nvPicPr>
          <p:blipFill>
            <a:blip r:embed="rId1"/>
            <a:stretch/>
          </p:blipFill>
          <p:spPr>
            <a:xfrm>
              <a:off x="1060560" y="2200320"/>
              <a:ext cx="7181640" cy="2305080"/>
            </a:xfrm>
            <a:prstGeom prst="rect">
              <a:avLst/>
            </a:prstGeom>
            <a:ln w="0">
              <a:noFill/>
            </a:ln>
          </p:spPr>
        </p:pic>
        <p:sp>
          <p:nvSpPr>
            <p:cNvPr id="771" name=""/>
            <p:cNvSpPr/>
            <p:nvPr/>
          </p:nvSpPr>
          <p:spPr>
            <a:xfrm>
              <a:off x="1174680" y="2394000"/>
              <a:ext cx="6870600" cy="19936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grpSp>
      <p:sp>
        <p:nvSpPr>
          <p:cNvPr id="772" name="文本框 543746"/>
          <p:cNvSpPr/>
          <p:nvPr/>
        </p:nvSpPr>
        <p:spPr>
          <a:xfrm>
            <a:off x="1371600" y="2362320"/>
            <a:ext cx="6781680" cy="1922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000" spc="-1" strike="noStrike">
                <a:solidFill>
                  <a:srgbClr val="000000"/>
                </a:solidFill>
                <a:latin typeface="Times New Roman"/>
                <a:ea typeface="隶书"/>
              </a:rPr>
              <a:t>“</a:t>
            </a:r>
            <a:r>
              <a:rPr b="1" lang="zh-CN" sz="4000" spc="-1" strike="noStrike">
                <a:solidFill>
                  <a:srgbClr val="000000"/>
                </a:solidFill>
                <a:latin typeface="隶书"/>
                <a:ea typeface="隶书"/>
              </a:rPr>
              <a:t>定风神药</a:t>
            </a:r>
            <a:r>
              <a:rPr b="1" lang="zh-CN" sz="4000" spc="-1" strike="noStrike">
                <a:solidFill>
                  <a:srgbClr val="000000"/>
                </a:solidFill>
                <a:latin typeface="Times New Roman"/>
                <a:ea typeface="隶书"/>
              </a:rPr>
              <a:t>”</a:t>
            </a:r>
            <a:r>
              <a:rPr b="1" lang="zh-CN" sz="4000" spc="-1" strike="noStrike">
                <a:solidFill>
                  <a:srgbClr val="000000"/>
                </a:solidFill>
                <a:latin typeface="隶书"/>
                <a:ea typeface="隶书"/>
              </a:rPr>
              <a:t> ，</a:t>
            </a:r>
            <a:r>
              <a:rPr b="1" lang="zh-CN" sz="4000" spc="-1" strike="noStrike">
                <a:solidFill>
                  <a:srgbClr val="000000"/>
                </a:solidFill>
                <a:latin typeface="Times New Roman"/>
                <a:ea typeface="隶书"/>
              </a:rPr>
              <a:t>“</a:t>
            </a:r>
            <a:r>
              <a:rPr b="1" lang="zh-CN" sz="4000" spc="-1" strike="noStrike">
                <a:solidFill>
                  <a:srgbClr val="000000"/>
                </a:solidFill>
                <a:latin typeface="隶书"/>
                <a:ea typeface="隶书"/>
              </a:rPr>
              <a:t>治风神药</a:t>
            </a:r>
            <a:r>
              <a:rPr b="1" lang="zh-CN" sz="4000" spc="-1" strike="noStrike">
                <a:solidFill>
                  <a:srgbClr val="000000"/>
                </a:solidFill>
                <a:latin typeface="Times New Roman"/>
                <a:ea typeface="隶书"/>
              </a:rPr>
              <a:t>”</a:t>
            </a:r>
            <a:r>
              <a:rPr b="1" lang="zh-CN" sz="4000" spc="-1" strike="noStrike">
                <a:solidFill>
                  <a:srgbClr val="000000"/>
                </a:solidFill>
                <a:latin typeface="隶书"/>
                <a:ea typeface="隶书"/>
              </a:rPr>
              <a:t>、</a:t>
            </a:r>
            <a:r>
              <a:rPr b="1" lang="zh-CN" sz="4000" spc="-1" strike="noStrike">
                <a:solidFill>
                  <a:srgbClr val="000000"/>
                </a:solidFill>
                <a:latin typeface="Times New Roman"/>
                <a:ea typeface="隶书"/>
              </a:rPr>
              <a:t>“</a:t>
            </a:r>
            <a:r>
              <a:rPr b="1" lang="zh-CN" sz="4000" spc="-1" strike="noStrike">
                <a:solidFill>
                  <a:srgbClr val="000000"/>
                </a:solidFill>
                <a:latin typeface="隶书"/>
                <a:ea typeface="隶书"/>
              </a:rPr>
              <a:t>定风草</a:t>
            </a:r>
            <a:r>
              <a:rPr b="1" lang="zh-CN" sz="4000" spc="-1" strike="noStrike">
                <a:solidFill>
                  <a:srgbClr val="000000"/>
                </a:solidFill>
                <a:latin typeface="Times New Roman"/>
                <a:ea typeface="隶书"/>
              </a:rPr>
              <a:t>”</a:t>
            </a:r>
            <a:r>
              <a:rPr b="1" lang="zh-CN" sz="4000" spc="-1" strike="noStrike">
                <a:solidFill>
                  <a:srgbClr val="000000"/>
                </a:solidFill>
                <a:latin typeface="隶书"/>
                <a:ea typeface="隶书"/>
              </a:rPr>
              <a:t>。善息内风，善祛外风。</a:t>
            </a:r>
            <a:r>
              <a:rPr b="1" lang="zh-CN" sz="4000" spc="-1" strike="noStrike">
                <a:solidFill>
                  <a:srgbClr val="000000"/>
                </a:solidFill>
                <a:latin typeface="Times New Roman"/>
                <a:ea typeface="隶书"/>
              </a:rPr>
              <a:t>“</a:t>
            </a:r>
            <a:r>
              <a:rPr b="1" lang="zh-CN" sz="4000" spc="-1" strike="noStrike">
                <a:solidFill>
                  <a:srgbClr val="000000"/>
                </a:solidFill>
                <a:latin typeface="隶书"/>
                <a:ea typeface="隶书"/>
              </a:rPr>
              <a:t>息风、祛风</a:t>
            </a:r>
            <a:r>
              <a:rPr b="1" lang="zh-CN" sz="4000" spc="-1" strike="noStrike">
                <a:solidFill>
                  <a:srgbClr val="000000"/>
                </a:solidFill>
                <a:latin typeface="Times New Roman"/>
                <a:ea typeface="隶书"/>
              </a:rPr>
              <a:t>”</a:t>
            </a:r>
            <a:r>
              <a:rPr b="1" lang="zh-CN" sz="4000" spc="-1" strike="noStrike">
                <a:solidFill>
                  <a:srgbClr val="000000"/>
                </a:solidFill>
                <a:latin typeface="隶书"/>
                <a:ea typeface="隶书"/>
              </a:rPr>
              <a:t>具备</a:t>
            </a:r>
            <a:endParaRPr b="0" lang="en-US" sz="4000" spc="-1" strike="noStrike">
              <a:solidFill>
                <a:srgbClr val="000000"/>
              </a:solidFill>
              <a:latin typeface="Arial"/>
            </a:endParaRPr>
          </a:p>
        </p:txBody>
      </p:sp>
      <p:sp>
        <p:nvSpPr>
          <p:cNvPr id="773" name="矩形 543747"/>
          <p:cNvSpPr/>
          <p:nvPr/>
        </p:nvSpPr>
        <p:spPr>
          <a:xfrm>
            <a:off x="2743200" y="685800"/>
            <a:ext cx="1873080" cy="487440"/>
          </a:xfrm>
          <a:prstGeom prst="rect">
            <a:avLst/>
          </a:prstGeom>
          <a:noFill/>
          <a:ln w="0">
            <a:noFill/>
          </a:ln>
        </p:spPr>
        <p:style>
          <a:lnRef idx="0"/>
          <a:fillRef idx="0"/>
          <a:effectRef idx="0"/>
          <a:fontRef idx="minor"/>
        </p:style>
        <p:txBody>
          <a:bodyPr lIns="90000" rIns="90000" tIns="46800" bIns="46800"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0000"/>
                </a:solidFill>
                <a:latin typeface="华文新魏"/>
                <a:ea typeface="华文新魏"/>
              </a:rPr>
              <a:t>天  麻</a:t>
            </a:r>
            <a:endParaRPr b="0" lang="en-US" sz="5400" spc="-1" strike="noStrike">
              <a:solidFill>
                <a:srgbClr val="000000"/>
              </a:solidFill>
              <a:latin typeface="Arial"/>
            </a:endParaRPr>
          </a:p>
        </p:txBody>
      </p:sp>
    </p:spTree>
  </p:cSld>
</p:sld>
</file>

<file path=ppt/slides/slide2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4" name="PlaceHolder 1"/>
          <p:cNvSpPr>
            <a:spLocks noGrp="1"/>
          </p:cNvSpPr>
          <p:nvPr>
            <p:ph type="title"/>
          </p:nvPr>
        </p:nvSpPr>
        <p:spPr>
          <a:xfrm>
            <a:off x="1187280" y="782280"/>
            <a:ext cx="6019920" cy="48276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00"/>
                </a:solidFill>
                <a:latin typeface="Arial"/>
                <a:ea typeface="华文新魏"/>
              </a:rPr>
              <a:t>清热（消肿）止痛</a:t>
            </a:r>
            <a:endParaRPr b="0" lang="en-US" sz="4400" spc="-1" strike="noStrike">
              <a:solidFill>
                <a:srgbClr val="000000"/>
              </a:solidFill>
              <a:latin typeface="Arial"/>
            </a:endParaRPr>
          </a:p>
        </p:txBody>
      </p:sp>
      <p:sp>
        <p:nvSpPr>
          <p:cNvPr id="775" name="PlaceHolder 2"/>
          <p:cNvSpPr>
            <a:spLocks noGrp="1"/>
          </p:cNvSpPr>
          <p:nvPr>
            <p:ph/>
          </p:nvPr>
        </p:nvSpPr>
        <p:spPr>
          <a:xfrm>
            <a:off x="971280" y="2362320"/>
            <a:ext cx="7381800" cy="2347920"/>
          </a:xfrm>
          <a:prstGeom prst="rect">
            <a:avLst/>
          </a:prstGeom>
          <a:noFill/>
          <a:ln w="0">
            <a:noFill/>
          </a:ln>
        </p:spPr>
        <p:txBody>
          <a:bodyPr anchor="t">
            <a:normAutofit fontScale="84000"/>
          </a:bodyPr>
          <a:p>
            <a:pPr marL="343080" indent="-343080">
              <a:spcBef>
                <a:spcPts val="1049"/>
              </a:spcBef>
              <a:spcAft>
                <a:spcPts val="700"/>
              </a:spcAft>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ea typeface="隶书"/>
              </a:rPr>
              <a:t>适应范围：因火热之邪引起的头痛、牙痛、咽痛、眼痛、脘腹痛、疝痛、痛经、关节痹痛、淋痛、胸痛等，常见于关节炎的急性发作，多种炎性痛证</a:t>
            </a:r>
            <a:endParaRPr b="0" lang="en-US" sz="2800" spc="-1" strike="noStrike">
              <a:solidFill>
                <a:srgbClr val="000000"/>
              </a:solidFill>
              <a:latin typeface="Arial"/>
            </a:endParaRPr>
          </a:p>
          <a:p>
            <a:pPr marL="343080" indent="-343080">
              <a:spcBef>
                <a:spcPts val="1049"/>
              </a:spcBef>
              <a:spcAft>
                <a:spcPts val="700"/>
              </a:spcAft>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ea typeface="隶书"/>
              </a:rPr>
              <a:t>疼痛特点：局部红肿热痛，疼痛较为剧烈，常伴发热。</a:t>
            </a:r>
            <a:endParaRPr b="0" lang="en-US" sz="2800" spc="-1" strike="noStrike">
              <a:solidFill>
                <a:srgbClr val="000000"/>
              </a:solidFill>
              <a:latin typeface="Arial"/>
            </a:endParaRPr>
          </a:p>
          <a:p>
            <a:pPr marL="343080" indent="-343080">
              <a:spcBef>
                <a:spcPts val="1049"/>
              </a:spcBef>
              <a:spcAft>
                <a:spcPts val="700"/>
              </a:spcAft>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ea typeface="隶书"/>
              </a:rPr>
              <a:t>作用特点：清热泻火、消肿止痛</a:t>
            </a:r>
            <a:endParaRPr b="0" lang="en-US" sz="2800" spc="-1" strike="noStrike">
              <a:solidFill>
                <a:srgbClr val="000000"/>
              </a:solidFill>
              <a:latin typeface="Arial"/>
            </a:endParaRPr>
          </a:p>
        </p:txBody>
      </p:sp>
      <p:grpSp>
        <p:nvGrpSpPr>
          <p:cNvPr id="776" name="组合 546819"/>
          <p:cNvGrpSpPr/>
          <p:nvPr/>
        </p:nvGrpSpPr>
        <p:grpSpPr>
          <a:xfrm>
            <a:off x="685800" y="1447920"/>
            <a:ext cx="7884000" cy="718560"/>
            <a:chOff x="685800" y="1447920"/>
            <a:chExt cx="7884000" cy="718560"/>
          </a:xfrm>
        </p:grpSpPr>
        <p:grpSp>
          <p:nvGrpSpPr>
            <p:cNvPr id="777" name="组合 546820"/>
            <p:cNvGrpSpPr/>
            <p:nvPr/>
          </p:nvGrpSpPr>
          <p:grpSpPr>
            <a:xfrm>
              <a:off x="685800" y="1447920"/>
              <a:ext cx="7884000" cy="718560"/>
              <a:chOff x="685800" y="1447920"/>
              <a:chExt cx="7884000" cy="718560"/>
            </a:xfrm>
          </p:grpSpPr>
          <p:sp>
            <p:nvSpPr>
              <p:cNvPr id="778" name="圆角矩形 546821"/>
              <p:cNvSpPr/>
              <p:nvPr/>
            </p:nvSpPr>
            <p:spPr>
              <a:xfrm>
                <a:off x="685800" y="1447920"/>
                <a:ext cx="7884000" cy="718560"/>
              </a:xfrm>
              <a:custGeom>
                <a:avLst/>
                <a:gdLst/>
                <a:ahLst/>
                <a:rect l="l" t="t" r="r" b="b"/>
                <a:pathLst>
                  <a:path w="236886" h="21600">
                    <a:moveTo>
                      <a:pt x="10800" y="0"/>
                    </a:moveTo>
                    <a:arcTo wR="10800" hR="10800" stAng="16200000" swAng="-5400000"/>
                    <a:lnTo>
                      <a:pt x="0" y="10800"/>
                    </a:lnTo>
                    <a:arcTo wR="10800" hR="10800" stAng="10800000" swAng="-5400000"/>
                    <a:lnTo>
                      <a:pt x="226086" y="21600"/>
                    </a:lnTo>
                    <a:arcTo wR="204486" hR="10800" stAng="5400000" swAng="5400000"/>
                    <a:lnTo>
                      <a:pt x="21600" y="10800"/>
                    </a:lnTo>
                    <a:arcTo wR="204486" hR="10800" stAng="10800000" swAng="5400000"/>
                    <a:close/>
                  </a:path>
                </a:pathLst>
              </a:custGeom>
              <a:gradFill rotWithShape="0">
                <a:gsLst>
                  <a:gs pos="0">
                    <a:srgbClr val="545454"/>
                  </a:gs>
                  <a:gs pos="50000">
                    <a:srgbClr val="eaeaea"/>
                  </a:gs>
                  <a:gs pos="100000">
                    <a:srgbClr val="545454"/>
                  </a:gs>
                </a:gsLst>
                <a:lin ang="5400000"/>
              </a:gradFill>
              <a:ln w="0">
                <a:noFill/>
              </a:ln>
              <a:effectLst>
                <a:outerShdw dist="40186" dir="4303641" blurRad="0" rotWithShape="0">
                  <a:srgbClr val="ffffcc">
                    <a:alpha val="50000"/>
                  </a:srgbClr>
                </a:outerShdw>
              </a:effectLst>
            </p:spPr>
            <p:style>
              <a:lnRef idx="0"/>
              <a:fillRef idx="0"/>
              <a:effectRef idx="0"/>
              <a:fontRef idx="minor"/>
            </p:style>
          </p:sp>
          <p:sp>
            <p:nvSpPr>
              <p:cNvPr id="779" name="圆角矩形 546822"/>
              <p:cNvSpPr/>
              <p:nvPr/>
            </p:nvSpPr>
            <p:spPr>
              <a:xfrm>
                <a:off x="785520" y="1488240"/>
                <a:ext cx="7684200" cy="642240"/>
              </a:xfrm>
              <a:custGeom>
                <a:avLst/>
                <a:gdLst/>
                <a:ahLst/>
                <a:rect l="l" t="t" r="r" b="b"/>
                <a:pathLst>
                  <a:path w="258305" h="21600">
                    <a:moveTo>
                      <a:pt x="10800" y="0"/>
                    </a:moveTo>
                    <a:arcTo wR="10800" hR="10800" stAng="16200000" swAng="-5400000"/>
                    <a:lnTo>
                      <a:pt x="0" y="10800"/>
                    </a:lnTo>
                    <a:arcTo wR="10800" hR="10800" stAng="10800000" swAng="-5400000"/>
                    <a:lnTo>
                      <a:pt x="247505" y="21600"/>
                    </a:lnTo>
                    <a:arcTo wR="225905" hR="10800" stAng="5400000" swAng="5400000"/>
                    <a:lnTo>
                      <a:pt x="21600" y="10800"/>
                    </a:lnTo>
                    <a:arcTo wR="225905" hR="10800" stAng="10800000" swAng="5400000"/>
                    <a:close/>
                  </a:path>
                </a:pathLst>
              </a:custGeom>
              <a:gradFill rotWithShape="0">
                <a:gsLst>
                  <a:gs pos="0">
                    <a:srgbClr val="666699">
                      <a:alpha val="90196"/>
                    </a:srgbClr>
                  </a:gs>
                  <a:gs pos="50000">
                    <a:srgbClr val="cbcbdd"/>
                  </a:gs>
                  <a:gs pos="100000">
                    <a:srgbClr val="666699">
                      <a:alpha val="90196"/>
                    </a:srgbClr>
                  </a:gs>
                </a:gsLst>
                <a:lin ang="0"/>
              </a:gradFill>
              <a:ln w="0">
                <a:noFill/>
              </a:ln>
            </p:spPr>
            <p:style>
              <a:lnRef idx="0"/>
              <a:fillRef idx="0"/>
              <a:effectRef idx="0"/>
              <a:fontRef idx="minor"/>
            </p:style>
          </p:sp>
        </p:grpSp>
        <p:sp>
          <p:nvSpPr>
            <p:cNvPr id="780" name="矩形 546823"/>
            <p:cNvSpPr/>
            <p:nvPr/>
          </p:nvSpPr>
          <p:spPr>
            <a:xfrm>
              <a:off x="1115280" y="1518840"/>
              <a:ext cx="6691320" cy="58140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隶书"/>
                  <a:ea typeface="隶书"/>
                </a:rPr>
                <a:t>石膏、败酱草、茜草、红藤、夏枯草</a:t>
              </a:r>
              <a:endParaRPr b="0" lang="en-US" sz="3200" spc="-1" strike="noStrike">
                <a:solidFill>
                  <a:srgbClr val="000000"/>
                </a:solidFill>
                <a:latin typeface="Arial"/>
              </a:endParaRPr>
            </a:p>
          </p:txBody>
        </p:sp>
      </p:grpSp>
    </p:spTree>
  </p:cSld>
</p:sld>
</file>

<file path=ppt/slides/slide2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1" name="PlaceHolder 1"/>
          <p:cNvSpPr>
            <a:spLocks noGrp="1"/>
          </p:cNvSpPr>
          <p:nvPr>
            <p:ph type="title"/>
          </p:nvPr>
        </p:nvSpPr>
        <p:spPr>
          <a:xfrm>
            <a:off x="1692000" y="782280"/>
            <a:ext cx="6019560" cy="48276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00"/>
                </a:solidFill>
                <a:latin typeface="Arial"/>
                <a:ea typeface="华文新魏"/>
              </a:rPr>
              <a:t>散寒止痛</a:t>
            </a:r>
            <a:endParaRPr b="0" lang="en-US" sz="4400" spc="-1" strike="noStrike">
              <a:solidFill>
                <a:srgbClr val="000000"/>
              </a:solidFill>
              <a:latin typeface="Arial"/>
            </a:endParaRPr>
          </a:p>
        </p:txBody>
      </p:sp>
      <p:sp>
        <p:nvSpPr>
          <p:cNvPr id="782" name="矩形 548866"/>
          <p:cNvSpPr/>
          <p:nvPr/>
        </p:nvSpPr>
        <p:spPr>
          <a:xfrm>
            <a:off x="914400" y="2514600"/>
            <a:ext cx="7696080" cy="3456000"/>
          </a:xfrm>
          <a:prstGeom prst="rect">
            <a:avLst/>
          </a:prstGeom>
          <a:noFill/>
          <a:ln w="0">
            <a:noFill/>
          </a:ln>
        </p:spPr>
        <p:style>
          <a:lnRef idx="0"/>
          <a:fillRef idx="0"/>
          <a:effectRef idx="0"/>
          <a:fontRef idx="minor"/>
        </p:style>
        <p:txBody>
          <a:bodyPr lIns="90000" rIns="90000" tIns="46800" bIns="46800" anchor="t">
            <a:noAutofit/>
          </a:bodyPr>
          <a:p>
            <a:pPr marL="343080" indent="-343080">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ea typeface="隶书"/>
              </a:rPr>
              <a:t>作用特点：温散寒邪，温通经脉</a:t>
            </a:r>
            <a:endParaRPr b="0" lang="en-US" sz="3200" spc="-1" strike="noStrike">
              <a:solidFill>
                <a:srgbClr val="000000"/>
              </a:solidFill>
              <a:latin typeface="Arial"/>
            </a:endParaRPr>
          </a:p>
          <a:p>
            <a:pPr marL="343080" indent="-343080">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ea typeface="隶书"/>
              </a:rPr>
              <a:t>适应范围：因寒所致痛。包括关节炎、痛风性关节炎、多种慢性炎性痛证。</a:t>
            </a:r>
            <a:endParaRPr b="0" lang="en-US" sz="3200" spc="-1" strike="noStrike">
              <a:solidFill>
                <a:srgbClr val="000000"/>
              </a:solidFill>
              <a:latin typeface="Arial"/>
            </a:endParaRPr>
          </a:p>
          <a:p>
            <a:pPr marL="343080" indent="-343080">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ea typeface="隶书"/>
              </a:rPr>
              <a:t>疼痛特点：紧痛，裹痛，疼痛较为剧烈，固定不移，得温则痛减，遇冷则痛剧。</a:t>
            </a:r>
            <a:endParaRPr b="0" lang="en-US" sz="3200" spc="-1" strike="noStrike">
              <a:solidFill>
                <a:srgbClr val="000000"/>
              </a:solidFill>
              <a:latin typeface="Arial"/>
            </a:endParaRPr>
          </a:p>
        </p:txBody>
      </p:sp>
      <p:grpSp>
        <p:nvGrpSpPr>
          <p:cNvPr id="783" name="组合 548867"/>
          <p:cNvGrpSpPr/>
          <p:nvPr/>
        </p:nvGrpSpPr>
        <p:grpSpPr>
          <a:xfrm>
            <a:off x="611280" y="1341360"/>
            <a:ext cx="7847280" cy="1007640"/>
            <a:chOff x="611280" y="1341360"/>
            <a:chExt cx="7847280" cy="1007640"/>
          </a:xfrm>
        </p:grpSpPr>
        <p:sp>
          <p:nvSpPr>
            <p:cNvPr id="784" name="圆角矩形 548868"/>
            <p:cNvSpPr/>
            <p:nvPr/>
          </p:nvSpPr>
          <p:spPr>
            <a:xfrm>
              <a:off x="611280" y="1341360"/>
              <a:ext cx="7847280" cy="1007640"/>
            </a:xfrm>
            <a:custGeom>
              <a:avLst/>
              <a:gdLst/>
              <a:ahLst/>
              <a:rect l="l" t="t" r="r" b="b"/>
              <a:pathLst>
                <a:path w="168164" h="21600">
                  <a:moveTo>
                    <a:pt x="10800" y="0"/>
                  </a:moveTo>
                  <a:arcTo wR="10800" hR="10800" stAng="16200000" swAng="-5400000"/>
                  <a:lnTo>
                    <a:pt x="0" y="10800"/>
                  </a:lnTo>
                  <a:arcTo wR="10800" hR="10800" stAng="10800000" swAng="-5400000"/>
                  <a:lnTo>
                    <a:pt x="157364" y="21600"/>
                  </a:lnTo>
                  <a:arcTo wR="135764" hR="10800" stAng="5400000" swAng="5400000"/>
                  <a:lnTo>
                    <a:pt x="21600" y="10800"/>
                  </a:lnTo>
                  <a:arcTo wR="135764" hR="10800" stAng="10800000" swAng="5400000"/>
                  <a:close/>
                </a:path>
              </a:pathLst>
            </a:custGeom>
            <a:gradFill rotWithShape="0">
              <a:gsLst>
                <a:gs pos="0">
                  <a:srgbClr val="545454"/>
                </a:gs>
                <a:gs pos="50000">
                  <a:srgbClr val="eaeaea"/>
                </a:gs>
                <a:gs pos="100000">
                  <a:srgbClr val="545454"/>
                </a:gs>
              </a:gsLst>
              <a:lin ang="5400000"/>
            </a:gradFill>
            <a:ln w="0">
              <a:noFill/>
            </a:ln>
            <a:effectLst>
              <a:outerShdw dist="40186" dir="4303641" blurRad="0" rotWithShape="0">
                <a:srgbClr val="ffffcc">
                  <a:alpha val="50000"/>
                </a:srgbClr>
              </a:outerShdw>
            </a:effectLst>
          </p:spPr>
          <p:style>
            <a:lnRef idx="0"/>
            <a:fillRef idx="0"/>
            <a:effectRef idx="0"/>
            <a:fontRef idx="minor"/>
          </p:style>
        </p:sp>
        <p:sp>
          <p:nvSpPr>
            <p:cNvPr id="785" name="圆角矩形 548869"/>
            <p:cNvSpPr/>
            <p:nvPr/>
          </p:nvSpPr>
          <p:spPr>
            <a:xfrm>
              <a:off x="710640" y="1397880"/>
              <a:ext cx="7648200" cy="900360"/>
            </a:xfrm>
            <a:custGeom>
              <a:avLst/>
              <a:gdLst/>
              <a:ahLst/>
              <a:rect l="l" t="t" r="r" b="b"/>
              <a:pathLst>
                <a:path w="183419" h="21600">
                  <a:moveTo>
                    <a:pt x="10800" y="0"/>
                  </a:moveTo>
                  <a:arcTo wR="10800" hR="10800" stAng="16200000" swAng="-5400000"/>
                  <a:lnTo>
                    <a:pt x="0" y="10800"/>
                  </a:lnTo>
                  <a:arcTo wR="10800" hR="10800" stAng="10800000" swAng="-5400000"/>
                  <a:lnTo>
                    <a:pt x="172619" y="21600"/>
                  </a:lnTo>
                  <a:arcTo wR="151019" hR="10800" stAng="5400000" swAng="5400000"/>
                  <a:lnTo>
                    <a:pt x="21600" y="10800"/>
                  </a:lnTo>
                  <a:arcTo wR="151019" hR="10800" stAng="10800000" swAng="5400000"/>
                  <a:close/>
                </a:path>
              </a:pathLst>
            </a:custGeom>
            <a:gradFill rotWithShape="0">
              <a:gsLst>
                <a:gs pos="0">
                  <a:srgbClr val="666699">
                    <a:alpha val="90196"/>
                  </a:srgbClr>
                </a:gs>
                <a:gs pos="50000">
                  <a:srgbClr val="cbcbdd"/>
                </a:gs>
                <a:gs pos="100000">
                  <a:srgbClr val="666699">
                    <a:alpha val="90196"/>
                  </a:srgbClr>
                </a:gs>
              </a:gsLst>
              <a:lin ang="0"/>
            </a:gradFill>
            <a:ln w="0">
              <a:noFill/>
            </a:ln>
          </p:spPr>
          <p:style>
            <a:lnRef idx="0"/>
            <a:fillRef idx="0"/>
            <a:effectRef idx="0"/>
            <a:fontRef idx="minor"/>
          </p:style>
        </p:sp>
      </p:grpSp>
      <p:sp>
        <p:nvSpPr>
          <p:cNvPr id="786" name="矩形 548870"/>
          <p:cNvSpPr/>
          <p:nvPr/>
        </p:nvSpPr>
        <p:spPr>
          <a:xfrm>
            <a:off x="1042920" y="1341360"/>
            <a:ext cx="6940440" cy="947160"/>
          </a:xfrm>
          <a:prstGeom prst="rect">
            <a:avLst/>
          </a:pr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细辛、肉桂、羌活、吴茱萸、附子、干姜、</a:t>
            </a:r>
            <a:endParaRPr b="0" lang="en-US" sz="28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高良姜、丁香、茴香、花椒</a:t>
            </a:r>
            <a:endParaRPr b="0" lang="en-US" sz="2800" spc="-1" strike="noStrike">
              <a:solidFill>
                <a:srgbClr val="000000"/>
              </a:solidFill>
              <a:latin typeface="Arial"/>
            </a:endParaRPr>
          </a:p>
        </p:txBody>
      </p:sp>
    </p:spTree>
  </p:cSld>
</p:sld>
</file>

<file path=ppt/slides/slide2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7" name="文本框 549889"/>
          <p:cNvSpPr/>
          <p:nvPr/>
        </p:nvSpPr>
        <p:spPr>
          <a:xfrm>
            <a:off x="1371600" y="609480"/>
            <a:ext cx="3124080" cy="703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2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Arial"/>
              </a:rPr>
              <a:t>羌活</a:t>
            </a:r>
            <a:endParaRPr b="0" lang="en-US" sz="4000" spc="-1" strike="noStrike">
              <a:solidFill>
                <a:srgbClr val="000000"/>
              </a:solidFill>
              <a:latin typeface="Arial"/>
            </a:endParaRPr>
          </a:p>
        </p:txBody>
      </p:sp>
      <p:pic>
        <p:nvPicPr>
          <p:cNvPr id="788" name="图片 549890" descr="fs1qha"/>
          <p:cNvPicPr/>
          <p:nvPr/>
        </p:nvPicPr>
        <p:blipFill>
          <a:blip r:embed="rId1"/>
          <a:stretch/>
        </p:blipFill>
        <p:spPr>
          <a:xfrm>
            <a:off x="5334120" y="1219320"/>
            <a:ext cx="3324240" cy="4762440"/>
          </a:xfrm>
          <a:prstGeom prst="rect">
            <a:avLst/>
          </a:prstGeom>
          <a:ln w="0">
            <a:noFill/>
          </a:ln>
        </p:spPr>
      </p:pic>
      <p:pic>
        <p:nvPicPr>
          <p:cNvPr id="789" name="图片 549891" descr="fs1qhb1"/>
          <p:cNvPicPr/>
          <p:nvPr/>
        </p:nvPicPr>
        <p:blipFill>
          <a:blip r:embed="rId2"/>
          <a:stretch/>
        </p:blipFill>
        <p:spPr>
          <a:xfrm>
            <a:off x="533520" y="1523880"/>
            <a:ext cx="4762440" cy="4381560"/>
          </a:xfrm>
          <a:prstGeom prst="rect">
            <a:avLst/>
          </a:prstGeom>
          <a:ln w="0">
            <a:noFill/>
          </a:ln>
        </p:spPr>
      </p:pic>
    </p:spTree>
  </p:cSld>
  <mc:AlternateContent>
    <mc:Choice Requires="p14">
      <p:transition spd="slow" p14:dur="2000"/>
    </mc:Choice>
    <mc:Fallback>
      <p:transition spd="slow"/>
    </mc:Fallback>
  </mc:AlternateContent>
</p:sld>
</file>

<file path=ppt/slides/slide2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0" name="矩形 550913"/>
          <p:cNvSpPr/>
          <p:nvPr/>
        </p:nvSpPr>
        <p:spPr>
          <a:xfrm>
            <a:off x="2286000" y="762120"/>
            <a:ext cx="3352680" cy="487080"/>
          </a:xfrm>
          <a:prstGeom prst="rect">
            <a:avLst/>
          </a:prstGeom>
          <a:noFill/>
          <a:ln w="0">
            <a:noFill/>
          </a:ln>
        </p:spPr>
        <p:style>
          <a:lnRef idx="0"/>
          <a:fillRef idx="0"/>
          <a:effectRef idx="0"/>
          <a:fontRef idx="minor"/>
        </p:style>
        <p:txBody>
          <a:bodyPr lIns="90000" rIns="90000" tIns="46800" bIns="46800"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0000"/>
                </a:solidFill>
                <a:latin typeface="华文新魏"/>
                <a:ea typeface="华文新魏"/>
              </a:rPr>
              <a:t>羌</a:t>
            </a:r>
            <a:r>
              <a:rPr b="0" lang="en-US" sz="5400" spc="-1" strike="noStrike">
                <a:solidFill>
                  <a:srgbClr val="000000"/>
                </a:solidFill>
                <a:latin typeface="宋体"/>
                <a:ea typeface="华文新魏"/>
              </a:rPr>
              <a:t> </a:t>
            </a:r>
            <a:r>
              <a:rPr b="0" lang="en-US" sz="5400" spc="-1" strike="noStrike">
                <a:solidFill>
                  <a:srgbClr val="000000"/>
                </a:solidFill>
                <a:latin typeface="华文新魏"/>
                <a:ea typeface="华文新魏"/>
              </a:rPr>
              <a:t> </a:t>
            </a:r>
            <a:r>
              <a:rPr b="0" lang="zh-CN" sz="5400" spc="-1" strike="noStrike">
                <a:solidFill>
                  <a:srgbClr val="000000"/>
                </a:solidFill>
                <a:latin typeface="华文新魏"/>
                <a:ea typeface="华文新魏"/>
              </a:rPr>
              <a:t>活</a:t>
            </a:r>
            <a:endParaRPr b="0" lang="en-US" sz="5400" spc="-1" strike="noStrike">
              <a:solidFill>
                <a:srgbClr val="000000"/>
              </a:solidFill>
              <a:latin typeface="Arial"/>
            </a:endParaRPr>
          </a:p>
        </p:txBody>
      </p:sp>
      <p:sp>
        <p:nvSpPr>
          <p:cNvPr id="791" name="圆角矩形 550914"/>
          <p:cNvSpPr/>
          <p:nvPr/>
        </p:nvSpPr>
        <p:spPr>
          <a:xfrm>
            <a:off x="380880" y="2582640"/>
            <a:ext cx="8420400" cy="2054520"/>
          </a:xfrm>
          <a:custGeom>
            <a:avLst/>
            <a:gdLst/>
            <a:ahLst/>
            <a:rect l="l" t="t" r="r" b="b"/>
            <a:pathLst>
              <a:path w="88515" h="21600">
                <a:moveTo>
                  <a:pt x="3600" y="0"/>
                </a:moveTo>
                <a:arcTo wR="3600" hR="3600" stAng="16200000" swAng="-5400000"/>
                <a:lnTo>
                  <a:pt x="0" y="18000"/>
                </a:lnTo>
                <a:arcTo wR="3600" hR="3600" stAng="10800000" swAng="-5400000"/>
                <a:lnTo>
                  <a:pt x="84915" y="21600"/>
                </a:lnTo>
                <a:arcTo wR="63315" hR="3600" stAng="5400000" swAng="5400000"/>
                <a:lnTo>
                  <a:pt x="21600" y="3600"/>
                </a:lnTo>
                <a:arcTo wR="63315" hR="3600" stAng="10800000" swAng="5400000"/>
                <a:close/>
              </a:path>
            </a:pathLst>
          </a:custGeom>
          <a:gradFill rotWithShape="0">
            <a:gsLst>
              <a:gs pos="0">
                <a:srgbClr val="ccccff"/>
              </a:gs>
              <a:gs pos="50000">
                <a:srgbClr val="ffffff"/>
              </a:gs>
              <a:gs pos="100000">
                <a:srgbClr val="ccccff"/>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901"/>
              </a:spcBef>
              <a:buSzPct val="102812"/>
              <a:buBlip>
                <a:blip r:embed="rId1"/>
              </a:buBlip>
              <a:tabLst>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既能散寒止痛，又能祛风湿止痛。</a:t>
            </a:r>
            <a:endParaRPr b="0" lang="en-US" sz="3600" spc="-1" strike="noStrike">
              <a:solidFill>
                <a:srgbClr val="000000"/>
              </a:solidFill>
              <a:latin typeface="Arial"/>
            </a:endParaRPr>
          </a:p>
          <a:p>
            <a:pPr marL="990720" indent="-533520">
              <a:lnSpc>
                <a:spcPct val="100000"/>
              </a:lnSpc>
              <a:spcBef>
                <a:spcPts val="901"/>
              </a:spcBef>
              <a:buSzPct val="102812"/>
              <a:buBlip>
                <a:blip r:embed="rId2"/>
              </a:buBlip>
              <a:tabLst>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隶书"/>
                <a:ea typeface="隶书"/>
              </a:rPr>
              <a:t>主要用于外感头身痛和风寒湿痹痛，尤其是太阳经头痛和上半身痹痛。</a:t>
            </a:r>
            <a:endParaRPr b="0" lang="en-US" sz="3600" spc="-1" strike="noStrike">
              <a:solidFill>
                <a:srgbClr val="000000"/>
              </a:solidFill>
              <a:latin typeface="Arial"/>
            </a:endParaRPr>
          </a:p>
        </p:txBody>
      </p:sp>
    </p:spTree>
  </p:cSld>
</p:sld>
</file>

<file path=ppt/slides/slide2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792" name="组合 555009"/>
          <p:cNvGrpSpPr/>
          <p:nvPr/>
        </p:nvGrpSpPr>
        <p:grpSpPr>
          <a:xfrm>
            <a:off x="762120" y="2362320"/>
            <a:ext cx="7775280" cy="3168360"/>
            <a:chOff x="762120" y="2362320"/>
            <a:chExt cx="7775280" cy="3168360"/>
          </a:xfrm>
        </p:grpSpPr>
        <p:sp>
          <p:nvSpPr>
            <p:cNvPr id="793" name="圆角矩形 555010"/>
            <p:cNvSpPr/>
            <p:nvPr/>
          </p:nvSpPr>
          <p:spPr>
            <a:xfrm>
              <a:off x="762120" y="2362320"/>
              <a:ext cx="7775280" cy="3168360"/>
            </a:xfrm>
            <a:custGeom>
              <a:avLst/>
              <a:gdLst/>
              <a:ahLst/>
              <a:rect l="l" t="t" r="r" b="b"/>
              <a:pathLst>
                <a:path w="53004" h="21600">
                  <a:moveTo>
                    <a:pt x="3600" y="0"/>
                  </a:moveTo>
                  <a:arcTo wR="3600" hR="3600" stAng="16200000" swAng="-5400000"/>
                  <a:lnTo>
                    <a:pt x="0" y="18000"/>
                  </a:lnTo>
                  <a:arcTo wR="3600" hR="3600" stAng="10800000" swAng="-5400000"/>
                  <a:lnTo>
                    <a:pt x="49404" y="21600"/>
                  </a:lnTo>
                  <a:arcTo wR="27804" hR="3600" stAng="5400000" swAng="5400000"/>
                  <a:lnTo>
                    <a:pt x="21600" y="3600"/>
                  </a:lnTo>
                  <a:arcTo wR="27804" hR="3600" stAng="10800000" swAng="5400000"/>
                  <a:close/>
                </a:path>
              </a:pathLst>
            </a:custGeom>
            <a:solidFill>
              <a:srgbClr val="ccffcc"/>
            </a:solidFill>
            <a:ln w="38160">
              <a:solidFill>
                <a:srgbClr val="ffffff"/>
              </a:solidFill>
              <a:miter/>
            </a:ln>
            <a:effectLst>
              <a:outerShdw dist="107932" dir="2700000" blurRad="0" rotWithShape="0">
                <a:srgbClr val="808080">
                  <a:alpha val="50000"/>
                </a:srgbClr>
              </a:outerShdw>
            </a:effectLst>
          </p:spPr>
          <p:style>
            <a:lnRef idx="0"/>
            <a:fillRef idx="0"/>
            <a:effectRef idx="0"/>
            <a:fontRef idx="minor"/>
          </p:style>
        </p:sp>
        <p:sp>
          <p:nvSpPr>
            <p:cNvPr id="794" name="圆角矩形 555011"/>
            <p:cNvSpPr/>
            <p:nvPr/>
          </p:nvSpPr>
          <p:spPr>
            <a:xfrm>
              <a:off x="1071360" y="2398320"/>
              <a:ext cx="7137720" cy="437760"/>
            </a:xfrm>
            <a:custGeom>
              <a:avLst/>
              <a:gdLst/>
              <a:ahLst/>
              <a:rect l="l" t="t" r="r" b="b"/>
              <a:pathLst>
                <a:path w="351918" h="21600">
                  <a:moveTo>
                    <a:pt x="10800" y="0"/>
                  </a:moveTo>
                  <a:arcTo wR="10800" hR="10800" stAng="16200000" swAng="-5400000"/>
                  <a:lnTo>
                    <a:pt x="0" y="10800"/>
                  </a:lnTo>
                  <a:arcTo wR="10800" hR="10800" stAng="10800000" swAng="-5400000"/>
                  <a:lnTo>
                    <a:pt x="341118" y="21600"/>
                  </a:lnTo>
                  <a:arcTo wR="319518" hR="10800" stAng="5400000" swAng="5400000"/>
                  <a:lnTo>
                    <a:pt x="21600" y="10800"/>
                  </a:lnTo>
                  <a:arcTo wR="319518" hR="10800" stAng="10800000" swAng="5400000"/>
                  <a:close/>
                </a:path>
              </a:pathLst>
            </a:custGeom>
            <a:gradFill rotWithShape="0">
              <a:gsLst>
                <a:gs pos="0">
                  <a:srgbClr val="ffffff"/>
                </a:gs>
                <a:gs pos="100000">
                  <a:srgbClr val="ccffcc"/>
                </a:gs>
              </a:gsLst>
              <a:lin ang="5400000"/>
            </a:gradFill>
            <a:ln w="0">
              <a:noFill/>
            </a:ln>
          </p:spPr>
          <p:style>
            <a:lnRef idx="0"/>
            <a:fillRef idx="0"/>
            <a:effectRef idx="0"/>
            <a:fontRef idx="minor"/>
          </p:style>
        </p:sp>
      </p:grpSp>
      <p:sp>
        <p:nvSpPr>
          <p:cNvPr id="795" name="PlaceHolder 1"/>
          <p:cNvSpPr>
            <a:spLocks noGrp="1"/>
          </p:cNvSpPr>
          <p:nvPr>
            <p:ph/>
          </p:nvPr>
        </p:nvSpPr>
        <p:spPr>
          <a:xfrm>
            <a:off x="969840" y="2301840"/>
            <a:ext cx="7237440" cy="1984320"/>
          </a:xfrm>
          <a:prstGeom prst="rect">
            <a:avLst/>
          </a:prstGeom>
          <a:noFill/>
          <a:ln w="0">
            <a:noFill/>
          </a:ln>
        </p:spPr>
        <p:txBody>
          <a:bodyPr anchor="t">
            <a:normAutofit fontScale="72000"/>
          </a:bodyPr>
          <a:p>
            <a:pPr marL="343080" indent="-343080">
              <a:spcBef>
                <a:spcPts val="1100"/>
              </a:spcBef>
              <a:buSzPct val="100000"/>
              <a:buBlip>
                <a:blip r:embed="rId1"/>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4400" spc="-1" strike="noStrike">
                <a:solidFill>
                  <a:srgbClr val="800080"/>
                </a:solidFill>
                <a:latin typeface="Arial"/>
                <a:ea typeface="隶书"/>
              </a:rPr>
              <a:t> </a:t>
            </a:r>
            <a:r>
              <a:rPr b="1" lang="zh-CN" sz="4400" spc="-1" strike="noStrike">
                <a:solidFill>
                  <a:srgbClr val="003300"/>
                </a:solidFill>
                <a:latin typeface="Arial"/>
                <a:ea typeface="隶书"/>
              </a:rPr>
              <a:t>散寒止痛</a:t>
            </a:r>
            <a:endParaRPr b="0" lang="en-US" sz="4400" spc="-1" strike="noStrike">
              <a:solidFill>
                <a:srgbClr val="000000"/>
              </a:solidFill>
              <a:latin typeface="Arial"/>
            </a:endParaRPr>
          </a:p>
          <a:p>
            <a:pPr marL="343080" indent="-343080">
              <a:spcBef>
                <a:spcPts val="1001"/>
              </a:spcBef>
              <a:buSzPct val="100000"/>
              <a:buBlip>
                <a:blip r:embed="rId2"/>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3300"/>
                </a:solidFill>
                <a:latin typeface="Arial"/>
                <a:ea typeface="隶书"/>
              </a:rPr>
              <a:t>用于多种各个部位的寒性痛证，也可用于其他性质的痛证，但必须配伍，尤以治疗头痛和痹痛疗效明显。</a:t>
            </a:r>
            <a:endParaRPr b="0" lang="en-US" sz="4000" spc="-1" strike="noStrike">
              <a:solidFill>
                <a:srgbClr val="000000"/>
              </a:solidFill>
              <a:latin typeface="Arial"/>
            </a:endParaRPr>
          </a:p>
        </p:txBody>
      </p:sp>
      <p:sp>
        <p:nvSpPr>
          <p:cNvPr id="796" name="矩形 555013"/>
          <p:cNvSpPr/>
          <p:nvPr/>
        </p:nvSpPr>
        <p:spPr>
          <a:xfrm>
            <a:off x="2514600" y="762120"/>
            <a:ext cx="1873080" cy="487080"/>
          </a:xfrm>
          <a:prstGeom prst="rect">
            <a:avLst/>
          </a:prstGeom>
          <a:noFill/>
          <a:ln w="0">
            <a:noFill/>
          </a:ln>
        </p:spPr>
        <p:style>
          <a:lnRef idx="0"/>
          <a:fillRef idx="0"/>
          <a:effectRef idx="0"/>
          <a:fontRef idx="minor"/>
        </p:style>
        <p:txBody>
          <a:bodyPr lIns="90000" rIns="90000" tIns="46800" bIns="46800"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0000"/>
                </a:solidFill>
                <a:latin typeface="华文新魏"/>
                <a:ea typeface="华文新魏"/>
              </a:rPr>
              <a:t>附  子</a:t>
            </a:r>
            <a:endParaRPr b="0" lang="en-US" sz="5400" spc="-1" strike="noStrike">
              <a:solidFill>
                <a:srgbClr val="000000"/>
              </a:solidFill>
              <a:latin typeface="Arial"/>
            </a:endParaRPr>
          </a:p>
        </p:txBody>
      </p:sp>
    </p:spTree>
  </p:cSld>
</p:sld>
</file>

<file path=ppt/slides/slide2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7" name="PlaceHolder 1"/>
          <p:cNvSpPr>
            <a:spLocks noGrp="1"/>
          </p:cNvSpPr>
          <p:nvPr>
            <p:ph type="title"/>
          </p:nvPr>
        </p:nvSpPr>
        <p:spPr>
          <a:xfrm>
            <a:off x="1219320" y="304560"/>
            <a:ext cx="7696080" cy="106668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5700" spc="-1" strike="noStrike">
                <a:solidFill>
                  <a:srgbClr val="0000cc"/>
                </a:solidFill>
                <a:latin typeface="隶书"/>
                <a:ea typeface="隶书"/>
              </a:rPr>
              <a:t>附</a:t>
            </a:r>
            <a:r>
              <a:rPr b="1" lang="en-US" sz="5700" spc="-1" strike="noStrike">
                <a:solidFill>
                  <a:srgbClr val="0000cc"/>
                </a:solidFill>
                <a:latin typeface="Times New Roman"/>
                <a:ea typeface="隶书"/>
              </a:rPr>
              <a:t> </a:t>
            </a:r>
            <a:r>
              <a:rPr b="1" lang="zh-CN" sz="5700" spc="-1" strike="noStrike">
                <a:solidFill>
                  <a:srgbClr val="0000cc"/>
                </a:solidFill>
                <a:latin typeface="隶书"/>
                <a:ea typeface="隶书"/>
              </a:rPr>
              <a:t>子</a:t>
            </a:r>
            <a:r>
              <a:rPr b="1" lang="en-US" sz="3800" spc="-1" strike="noStrike">
                <a:solidFill>
                  <a:srgbClr val="0000cc"/>
                </a:solidFill>
                <a:latin typeface="Times New Roman"/>
                <a:ea typeface="隶书"/>
              </a:rPr>
              <a:t>Radix Aconiti Lateralis Preparata</a:t>
            </a:r>
            <a:endParaRPr b="0" lang="en-US" sz="3800" spc="-1" strike="noStrike">
              <a:solidFill>
                <a:srgbClr val="000000"/>
              </a:solidFill>
              <a:latin typeface="Arial"/>
            </a:endParaRPr>
          </a:p>
        </p:txBody>
      </p:sp>
      <p:sp>
        <p:nvSpPr>
          <p:cNvPr id="798" name="圆角矩形 556034"/>
          <p:cNvSpPr/>
          <p:nvPr/>
        </p:nvSpPr>
        <p:spPr>
          <a:xfrm>
            <a:off x="835200" y="5455440"/>
            <a:ext cx="7296120" cy="779400"/>
          </a:xfrm>
          <a:custGeom>
            <a:avLst/>
            <a:gdLst/>
            <a:ahLst/>
            <a:rect l="l" t="t" r="r" b="b"/>
            <a:pathLst>
              <a:path w="202119" h="21600">
                <a:moveTo>
                  <a:pt x="3600" y="0"/>
                </a:moveTo>
                <a:arcTo wR="3600" hR="3600" stAng="16200000" swAng="-5400000"/>
                <a:lnTo>
                  <a:pt x="0" y="18000"/>
                </a:lnTo>
                <a:arcTo wR="3600" hR="3600" stAng="10800000" swAng="-5400000"/>
                <a:lnTo>
                  <a:pt x="198519" y="21600"/>
                </a:lnTo>
                <a:arcTo wR="176919" hR="3600" stAng="5400000" swAng="5400000"/>
                <a:lnTo>
                  <a:pt x="21600" y="3600"/>
                </a:lnTo>
                <a:arcTo wR="176919"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499"/>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8000"/>
                </a:solidFill>
                <a:latin typeface="隶书"/>
                <a:ea typeface="隶书"/>
              </a:rPr>
              <a:t>为毛茛科植物乌头</a:t>
            </a:r>
            <a:r>
              <a:rPr b="1" i="1" lang="en-US" sz="2000" spc="-1" strike="noStrike">
                <a:solidFill>
                  <a:srgbClr val="008000"/>
                </a:solidFill>
                <a:latin typeface="隶书"/>
                <a:ea typeface="隶书"/>
              </a:rPr>
              <a:t>Aconitum carmichaeli</a:t>
            </a:r>
            <a:r>
              <a:rPr b="1" lang="en-US" sz="2000" spc="-1" strike="noStrike">
                <a:solidFill>
                  <a:srgbClr val="008000"/>
                </a:solidFill>
                <a:latin typeface="隶书"/>
                <a:ea typeface="隶书"/>
              </a:rPr>
              <a:t> Debx.</a:t>
            </a:r>
            <a:r>
              <a:rPr b="1" lang="zh-CN" sz="2000" spc="-1" strike="noStrike">
                <a:solidFill>
                  <a:srgbClr val="008000"/>
                </a:solidFill>
                <a:latin typeface="隶书"/>
                <a:ea typeface="隶书"/>
              </a:rPr>
              <a:t>的子根的加工品 </a:t>
            </a:r>
            <a:endParaRPr b="0" lang="en-US" sz="2000" spc="-1" strike="noStrike">
              <a:solidFill>
                <a:srgbClr val="000000"/>
              </a:solidFill>
              <a:latin typeface="Arial"/>
            </a:endParaRPr>
          </a:p>
        </p:txBody>
      </p:sp>
      <p:pic>
        <p:nvPicPr>
          <p:cNvPr id="799" name="图片 556035" descr="附子1"/>
          <p:cNvPicPr/>
          <p:nvPr/>
        </p:nvPicPr>
        <p:blipFill>
          <a:blip r:embed="rId1"/>
          <a:stretch/>
        </p:blipFill>
        <p:spPr>
          <a:xfrm>
            <a:off x="762120" y="1828800"/>
            <a:ext cx="4419360" cy="3308400"/>
          </a:xfrm>
          <a:prstGeom prst="rect">
            <a:avLst/>
          </a:prstGeom>
          <a:ln w="0">
            <a:noFill/>
          </a:ln>
        </p:spPr>
      </p:pic>
      <p:pic>
        <p:nvPicPr>
          <p:cNvPr id="800" name="图片 556036" descr="附子2"/>
          <p:cNvPicPr/>
          <p:nvPr/>
        </p:nvPicPr>
        <p:blipFill>
          <a:blip r:embed="rId2"/>
          <a:stretch/>
        </p:blipFill>
        <p:spPr>
          <a:xfrm>
            <a:off x="5410080" y="1371600"/>
            <a:ext cx="3048120" cy="3962520"/>
          </a:xfrm>
          <a:prstGeom prst="rect">
            <a:avLst/>
          </a:prstGeom>
          <a:ln w="0">
            <a:noFill/>
          </a:ln>
        </p:spPr>
      </p:pic>
    </p:spTree>
  </p:cSld>
</p:sld>
</file>

<file path=ppt/slides/slide2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1" name="圆角矩形 558081"/>
          <p:cNvSpPr/>
          <p:nvPr/>
        </p:nvSpPr>
        <p:spPr>
          <a:xfrm>
            <a:off x="304920" y="2580480"/>
            <a:ext cx="8474040" cy="2181240"/>
          </a:xfrm>
          <a:custGeom>
            <a:avLst/>
            <a:gdLst/>
            <a:ahLst/>
            <a:rect l="l" t="t" r="r" b="b"/>
            <a:pathLst>
              <a:path w="83905" h="21600">
                <a:moveTo>
                  <a:pt x="3600" y="0"/>
                </a:moveTo>
                <a:arcTo wR="3600" hR="3600" stAng="16200000" swAng="-5400000"/>
                <a:lnTo>
                  <a:pt x="0" y="18000"/>
                </a:lnTo>
                <a:arcTo wR="3600" hR="3600" stAng="10800000" swAng="-5400000"/>
                <a:lnTo>
                  <a:pt x="80305" y="21600"/>
                </a:lnTo>
                <a:arcTo wR="58705" hR="3600" stAng="5400000" swAng="5400000"/>
                <a:lnTo>
                  <a:pt x="21600" y="3600"/>
                </a:lnTo>
                <a:arcTo wR="58705" hR="3600" stAng="10800000" swAng="5400000"/>
                <a:close/>
              </a:path>
            </a:pathLst>
          </a:custGeom>
          <a:gradFill rotWithShape="0">
            <a:gsLst>
              <a:gs pos="0">
                <a:srgbClr val="ccccff"/>
              </a:gs>
              <a:gs pos="50000">
                <a:srgbClr val="ffffff"/>
              </a:gs>
              <a:gs pos="100000">
                <a:srgbClr val="ccccff"/>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901"/>
              </a:spcBef>
              <a:buSzPct val="102812"/>
              <a:buBlip>
                <a:blip r:embed="rId1"/>
              </a:buBlip>
              <a:tabLst>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Tahoma"/>
                <a:ea typeface="隶书"/>
              </a:rPr>
              <a:t>乌头子根的加工品</a:t>
            </a:r>
            <a:endParaRPr b="0" lang="en-US" sz="3600" spc="-1" strike="noStrike">
              <a:solidFill>
                <a:srgbClr val="000000"/>
              </a:solidFill>
              <a:latin typeface="Arial"/>
            </a:endParaRPr>
          </a:p>
          <a:p>
            <a:pPr marL="990720" indent="-533520">
              <a:lnSpc>
                <a:spcPct val="100000"/>
              </a:lnSpc>
              <a:spcBef>
                <a:spcPts val="901"/>
              </a:spcBef>
              <a:buSzPct val="102812"/>
              <a:buBlip>
                <a:blip r:embed="rId2"/>
              </a:buBlip>
              <a:tabLst>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Tahoma"/>
                <a:ea typeface="隶书"/>
              </a:rPr>
              <a:t>辛、甘、热，有毒。心、肾、脾经</a:t>
            </a:r>
            <a:endParaRPr b="0" lang="en-US" sz="3600" spc="-1" strike="noStrike">
              <a:solidFill>
                <a:srgbClr val="000000"/>
              </a:solidFill>
              <a:latin typeface="Arial"/>
            </a:endParaRPr>
          </a:p>
          <a:p>
            <a:pPr marL="990720" indent="-533520">
              <a:lnSpc>
                <a:spcPct val="100000"/>
              </a:lnSpc>
              <a:spcBef>
                <a:spcPts val="901"/>
              </a:spcBef>
              <a:buSzPct val="102812"/>
              <a:buBlip>
                <a:blip r:embed="rId3"/>
              </a:buBlip>
              <a:tabLst>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Times New Roman"/>
                <a:ea typeface="隶书"/>
              </a:rPr>
              <a:t>“</a:t>
            </a:r>
            <a:r>
              <a:rPr b="1" lang="zh-CN" sz="3600" spc="-1" strike="noStrike">
                <a:solidFill>
                  <a:srgbClr val="000000"/>
                </a:solidFill>
                <a:latin typeface="Tahoma"/>
                <a:ea typeface="隶书"/>
              </a:rPr>
              <a:t>通行十二经脉</a:t>
            </a:r>
            <a:r>
              <a:rPr b="1" lang="zh-CN" sz="3600" spc="-1" strike="noStrike">
                <a:solidFill>
                  <a:srgbClr val="000000"/>
                </a:solidFill>
                <a:latin typeface="Times New Roman"/>
                <a:ea typeface="隶书"/>
              </a:rPr>
              <a:t>”</a:t>
            </a:r>
            <a:endParaRPr b="0" lang="en-US" sz="3600" spc="-1" strike="noStrike">
              <a:solidFill>
                <a:srgbClr val="000000"/>
              </a:solidFill>
              <a:latin typeface="Arial"/>
            </a:endParaRPr>
          </a:p>
        </p:txBody>
      </p:sp>
      <p:sp>
        <p:nvSpPr>
          <p:cNvPr id="802" name="矩形 558082"/>
          <p:cNvSpPr/>
          <p:nvPr/>
        </p:nvSpPr>
        <p:spPr>
          <a:xfrm>
            <a:off x="1371600" y="990720"/>
            <a:ext cx="3244680" cy="487080"/>
          </a:xfrm>
          <a:prstGeom prst="rect">
            <a:avLst/>
          </a:prstGeom>
          <a:noFill/>
          <a:ln w="0">
            <a:noFill/>
          </a:ln>
        </p:spPr>
        <p:style>
          <a:lnRef idx="0"/>
          <a:fillRef idx="0"/>
          <a:effectRef idx="0"/>
          <a:fontRef idx="minor"/>
        </p:style>
        <p:txBody>
          <a:bodyPr lIns="90000" rIns="90000" tIns="46800" bIns="46800"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0000"/>
                </a:solidFill>
                <a:latin typeface="华文新魏"/>
                <a:ea typeface="华文新魏"/>
              </a:rPr>
              <a:t>附  子</a:t>
            </a:r>
            <a:endParaRPr b="0" lang="en-US" sz="5400" spc="-1" strike="noStrike">
              <a:solidFill>
                <a:srgbClr val="000000"/>
              </a:solidFill>
              <a:latin typeface="Arial"/>
            </a:endParaRPr>
          </a:p>
        </p:txBody>
      </p:sp>
    </p:spTree>
  </p:cSld>
</p:sld>
</file>

<file path=ppt/slides/slide2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803" name="组合 560129"/>
          <p:cNvGrpSpPr/>
          <p:nvPr/>
        </p:nvGrpSpPr>
        <p:grpSpPr>
          <a:xfrm>
            <a:off x="1447920" y="2209680"/>
            <a:ext cx="4342680" cy="1345320"/>
            <a:chOff x="1447920" y="2209680"/>
            <a:chExt cx="4342680" cy="1345320"/>
          </a:xfrm>
        </p:grpSpPr>
        <p:sp>
          <p:nvSpPr>
            <p:cNvPr id="804" name="圆角矩形 560130"/>
            <p:cNvSpPr/>
            <p:nvPr/>
          </p:nvSpPr>
          <p:spPr>
            <a:xfrm>
              <a:off x="1447920" y="2209680"/>
              <a:ext cx="4252320" cy="914040"/>
            </a:xfrm>
            <a:custGeom>
              <a:avLst/>
              <a:gdLst/>
              <a:ahLst/>
              <a:rect l="l" t="t" r="r" b="b"/>
              <a:pathLst>
                <a:path w="100457" h="21600">
                  <a:moveTo>
                    <a:pt x="3600" y="0"/>
                  </a:moveTo>
                  <a:arcTo wR="3600" hR="3600" stAng="16200000" swAng="-5400000"/>
                  <a:lnTo>
                    <a:pt x="0" y="18000"/>
                  </a:lnTo>
                  <a:arcTo wR="3600" hR="3600" stAng="10800000" swAng="-5400000"/>
                  <a:lnTo>
                    <a:pt x="96857" y="21600"/>
                  </a:lnTo>
                  <a:arcTo wR="75257" hR="3600" stAng="5400000" swAng="5400000"/>
                  <a:lnTo>
                    <a:pt x="21600" y="3600"/>
                  </a:lnTo>
                  <a:arcTo wR="75257" hR="3600" stAng="10800000" swAng="5400000"/>
                  <a:close/>
                </a:path>
              </a:pathLst>
            </a:custGeom>
            <a:solidFill>
              <a:srgbClr val="ccccff"/>
            </a:solidFill>
            <a:ln w="9360">
              <a:solidFill>
                <a:srgbClr val="000080"/>
              </a:solidFill>
              <a:miter/>
            </a:ln>
            <a:effectLst>
              <a:outerShdw dist="107932" dir="18900000" blurRad="0" rotWithShape="0">
                <a:srgbClr val="00007d"/>
              </a:outerShdw>
            </a:effectLst>
          </p:spPr>
          <p:style>
            <a:lnRef idx="0"/>
            <a:fillRef idx="0"/>
            <a:effectRef idx="0"/>
            <a:fontRef idx="minor"/>
          </p:style>
        </p:sp>
        <p:sp>
          <p:nvSpPr>
            <p:cNvPr id="805" name="文本框 560131"/>
            <p:cNvSpPr/>
            <p:nvPr/>
          </p:nvSpPr>
          <p:spPr>
            <a:xfrm>
              <a:off x="1538280" y="2242080"/>
              <a:ext cx="4252320" cy="1312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隶书"/>
                  <a:ea typeface="隶书"/>
                </a:rPr>
                <a:t>回阳救逆</a:t>
              </a:r>
              <a:r>
                <a:rPr b="1" lang="en-US" sz="4000" spc="-1" strike="noStrike">
                  <a:solidFill>
                    <a:srgbClr val="000000"/>
                  </a:solidFill>
                  <a:latin typeface="隶书"/>
                  <a:ea typeface="隶书"/>
                </a:rPr>
                <a:t>:</a:t>
              </a:r>
              <a:r>
                <a:rPr b="1" lang="zh-CN" sz="4000" spc="-1" strike="noStrike">
                  <a:solidFill>
                    <a:srgbClr val="006600"/>
                  </a:solidFill>
                  <a:latin typeface="隶书"/>
                  <a:ea typeface="隶书"/>
                </a:rPr>
                <a:t>亡阳证</a:t>
              </a:r>
              <a:endParaRPr b="0" lang="en-US" sz="4000" spc="-1" strike="noStrike">
                <a:solidFill>
                  <a:srgbClr val="000000"/>
                </a:solidFill>
                <a:latin typeface="Arial"/>
              </a:endParaRPr>
            </a:p>
          </p:txBody>
        </p:sp>
      </p:grpSp>
      <p:grpSp>
        <p:nvGrpSpPr>
          <p:cNvPr id="806" name="组合 560132"/>
          <p:cNvGrpSpPr/>
          <p:nvPr/>
        </p:nvGrpSpPr>
        <p:grpSpPr>
          <a:xfrm>
            <a:off x="1447920" y="3581280"/>
            <a:ext cx="5637600" cy="914040"/>
            <a:chOff x="1447920" y="3581280"/>
            <a:chExt cx="5637600" cy="914040"/>
          </a:xfrm>
        </p:grpSpPr>
        <p:sp>
          <p:nvSpPr>
            <p:cNvPr id="807" name="圆角矩形 560133"/>
            <p:cNvSpPr/>
            <p:nvPr/>
          </p:nvSpPr>
          <p:spPr>
            <a:xfrm>
              <a:off x="1447920" y="3581280"/>
              <a:ext cx="5520240" cy="914040"/>
            </a:xfrm>
            <a:custGeom>
              <a:avLst/>
              <a:gdLst/>
              <a:ahLst/>
              <a:rect l="l" t="t" r="r" b="b"/>
              <a:pathLst>
                <a:path w="130408" h="21600">
                  <a:moveTo>
                    <a:pt x="3600" y="0"/>
                  </a:moveTo>
                  <a:arcTo wR="3600" hR="3600" stAng="16200000" swAng="-5400000"/>
                  <a:lnTo>
                    <a:pt x="0" y="18000"/>
                  </a:lnTo>
                  <a:arcTo wR="3600" hR="3600" stAng="10800000" swAng="-5400000"/>
                  <a:lnTo>
                    <a:pt x="126808" y="21600"/>
                  </a:lnTo>
                  <a:arcTo wR="105208" hR="3600" stAng="5400000" swAng="5400000"/>
                  <a:lnTo>
                    <a:pt x="21600" y="3600"/>
                  </a:lnTo>
                  <a:arcTo wR="105208" hR="3600" stAng="10800000" swAng="5400000"/>
                  <a:close/>
                </a:path>
              </a:pathLst>
            </a:custGeom>
            <a:solidFill>
              <a:srgbClr val="ccccff"/>
            </a:solidFill>
            <a:ln w="9360">
              <a:solidFill>
                <a:srgbClr val="000080"/>
              </a:solidFill>
              <a:miter/>
            </a:ln>
            <a:effectLst>
              <a:outerShdw dist="107932" dir="18900000" blurRad="0" rotWithShape="0">
                <a:srgbClr val="00007d"/>
              </a:outerShdw>
            </a:effectLst>
          </p:spPr>
          <p:style>
            <a:lnRef idx="0"/>
            <a:fillRef idx="0"/>
            <a:effectRef idx="0"/>
            <a:fontRef idx="minor"/>
          </p:style>
        </p:sp>
        <p:sp>
          <p:nvSpPr>
            <p:cNvPr id="808" name="文本框 560134"/>
            <p:cNvSpPr/>
            <p:nvPr/>
          </p:nvSpPr>
          <p:spPr>
            <a:xfrm>
              <a:off x="1565280" y="3613680"/>
              <a:ext cx="5520240" cy="703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隶书"/>
                  <a:ea typeface="隶书"/>
                </a:rPr>
                <a:t>补火助阳：</a:t>
              </a:r>
              <a:r>
                <a:rPr b="1" lang="zh-CN" sz="4000" spc="-1" strike="noStrike">
                  <a:solidFill>
                    <a:srgbClr val="006600"/>
                  </a:solidFill>
                  <a:latin typeface="隶书"/>
                  <a:ea typeface="隶书"/>
                </a:rPr>
                <a:t>阳虚火衰证</a:t>
              </a:r>
              <a:endParaRPr b="0" lang="en-US" sz="4000" spc="-1" strike="noStrike">
                <a:solidFill>
                  <a:srgbClr val="000000"/>
                </a:solidFill>
                <a:latin typeface="Arial"/>
              </a:endParaRPr>
            </a:p>
          </p:txBody>
        </p:sp>
      </p:grpSp>
      <p:grpSp>
        <p:nvGrpSpPr>
          <p:cNvPr id="809" name="组合 560135"/>
          <p:cNvGrpSpPr/>
          <p:nvPr/>
        </p:nvGrpSpPr>
        <p:grpSpPr>
          <a:xfrm>
            <a:off x="1523880" y="4952880"/>
            <a:ext cx="5257080" cy="914040"/>
            <a:chOff x="1523880" y="4952880"/>
            <a:chExt cx="5257080" cy="914040"/>
          </a:xfrm>
        </p:grpSpPr>
        <p:sp>
          <p:nvSpPr>
            <p:cNvPr id="810" name="圆角矩形 560136"/>
            <p:cNvSpPr/>
            <p:nvPr/>
          </p:nvSpPr>
          <p:spPr>
            <a:xfrm>
              <a:off x="1523880" y="4952880"/>
              <a:ext cx="5147640" cy="914040"/>
            </a:xfrm>
            <a:custGeom>
              <a:avLst/>
              <a:gdLst/>
              <a:ahLst/>
              <a:rect l="l" t="t" r="r" b="b"/>
              <a:pathLst>
                <a:path w="121606" h="21600">
                  <a:moveTo>
                    <a:pt x="3600" y="0"/>
                  </a:moveTo>
                  <a:arcTo wR="3600" hR="3600" stAng="16200000" swAng="-5400000"/>
                  <a:lnTo>
                    <a:pt x="0" y="18000"/>
                  </a:lnTo>
                  <a:arcTo wR="3600" hR="3600" stAng="10800000" swAng="-5400000"/>
                  <a:lnTo>
                    <a:pt x="118006" y="21600"/>
                  </a:lnTo>
                  <a:arcTo wR="96406" hR="3600" stAng="5400000" swAng="5400000"/>
                  <a:lnTo>
                    <a:pt x="21600" y="3600"/>
                  </a:lnTo>
                  <a:arcTo wR="96406" hR="3600" stAng="10800000" swAng="5400000"/>
                  <a:close/>
                </a:path>
              </a:pathLst>
            </a:custGeom>
            <a:solidFill>
              <a:srgbClr val="ccccff"/>
            </a:solidFill>
            <a:ln w="9360">
              <a:solidFill>
                <a:srgbClr val="000080"/>
              </a:solidFill>
              <a:miter/>
            </a:ln>
            <a:effectLst>
              <a:outerShdw dist="107932" dir="18900000" blurRad="0" rotWithShape="0">
                <a:srgbClr val="00007d"/>
              </a:outerShdw>
            </a:effectLst>
          </p:spPr>
          <p:style>
            <a:lnRef idx="0"/>
            <a:fillRef idx="0"/>
            <a:effectRef idx="0"/>
            <a:fontRef idx="minor"/>
          </p:style>
        </p:sp>
        <p:sp>
          <p:nvSpPr>
            <p:cNvPr id="811" name="文本框 560137"/>
            <p:cNvSpPr/>
            <p:nvPr/>
          </p:nvSpPr>
          <p:spPr>
            <a:xfrm>
              <a:off x="1633320" y="4985280"/>
              <a:ext cx="5147640" cy="703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隶书"/>
                  <a:ea typeface="隶书"/>
                </a:rPr>
                <a:t>散寒止痛：</a:t>
              </a:r>
              <a:r>
                <a:rPr b="1" lang="zh-CN" sz="4000" spc="-1" strike="noStrike">
                  <a:solidFill>
                    <a:srgbClr val="006600"/>
                  </a:solidFill>
                  <a:latin typeface="隶书"/>
                  <a:ea typeface="隶书"/>
                </a:rPr>
                <a:t>寒湿痹痛</a:t>
              </a:r>
              <a:endParaRPr b="0" lang="en-US" sz="4000" spc="-1" strike="noStrike">
                <a:solidFill>
                  <a:srgbClr val="000000"/>
                </a:solidFill>
                <a:latin typeface="Arial"/>
              </a:endParaRPr>
            </a:p>
          </p:txBody>
        </p:sp>
      </p:grpSp>
      <p:sp>
        <p:nvSpPr>
          <p:cNvPr id="812" name="矩形 560138"/>
          <p:cNvSpPr/>
          <p:nvPr/>
        </p:nvSpPr>
        <p:spPr>
          <a:xfrm>
            <a:off x="1403280" y="620640"/>
            <a:ext cx="2787840" cy="487440"/>
          </a:xfrm>
          <a:prstGeom prst="rect">
            <a:avLst/>
          </a:prstGeom>
          <a:noFill/>
          <a:ln w="0">
            <a:noFill/>
          </a:ln>
        </p:spPr>
        <p:style>
          <a:lnRef idx="0"/>
          <a:fillRef idx="0"/>
          <a:effectRef idx="0"/>
          <a:fontRef idx="minor"/>
        </p:style>
        <p:txBody>
          <a:bodyPr lIns="90000" rIns="90000" tIns="46800" bIns="46800"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0000"/>
                </a:solidFill>
                <a:latin typeface="华文新魏"/>
                <a:ea typeface="华文新魏"/>
              </a:rPr>
              <a:t>附  子</a:t>
            </a:r>
            <a:endParaRPr b="0" lang="en-US" sz="5400" spc="-1" strike="noStrike">
              <a:solidFill>
                <a:srgbClr val="000000"/>
              </a:solidFill>
              <a:latin typeface="Arial"/>
            </a:endParaRPr>
          </a:p>
        </p:txBody>
      </p:sp>
    </p:spTree>
  </p:cSld>
  <p:timing>
    <p:tnLst>
      <p:par>
        <p:cTn id="379" dur="indefinite" restart="never" nodeType="tmRoot">
          <p:childTnLst>
            <p:seq>
              <p:cTn id="380" dur="indefinite" nodeType="mainSeq">
                <p:childTnLst>
                  <p:par>
                    <p:cTn id="381" nodeType="clickEffect" fill="hold">
                      <p:stCondLst>
                        <p:cond delay="indefinite"/>
                      </p:stCondLst>
                      <p:childTnLst>
                        <p:par>
                          <p:cTn id="382" nodeType="withEffect" fill="hold">
                            <p:stCondLst>
                              <p:cond delay="0"/>
                            </p:stCondLst>
                            <p:childTnLst>
                              <p:par>
                                <p:cTn id="383" nodeType="clickEffect" fill="hold" presetClass="entr" presetID="2" presetSubtype="1">
                                  <p:stCondLst>
                                    <p:cond delay="0"/>
                                  </p:stCondLst>
                                  <p:childTnLst>
                                    <p:set>
                                      <p:cBhvr>
                                        <p:cTn id="384" dur="1" fill="hold">
                                          <p:stCondLst>
                                            <p:cond delay="0"/>
                                          </p:stCondLst>
                                        </p:cTn>
                                        <p:tgtEl>
                                          <p:spTgt spid="806"/>
                                        </p:tgtEl>
                                        <p:attrNameLst>
                                          <p:attrName>style.visibility</p:attrName>
                                        </p:attrNameLst>
                                      </p:cBhvr>
                                      <p:to>
                                        <p:strVal val="visible"/>
                                      </p:to>
                                    </p:set>
                                    <p:anim calcmode="lin" valueType="num">
                                      <p:cBhvr additive="base">
                                        <p:cTn id="385" dur="500" fill="hold"/>
                                        <p:tgtEl>
                                          <p:spTgt spid="806"/>
                                        </p:tgtEl>
                                        <p:attrNameLst>
                                          <p:attrName>ppt_x</p:attrName>
                                        </p:attrNameLst>
                                      </p:cBhvr>
                                      <p:tavLst>
                                        <p:tav tm="0">
                                          <p:val>
                                            <p:strVal val="#ppt_x"/>
                                          </p:val>
                                        </p:tav>
                                        <p:tav tm="100000">
                                          <p:val>
                                            <p:strVal val="#ppt_x"/>
                                          </p:val>
                                        </p:tav>
                                      </p:tavLst>
                                    </p:anim>
                                    <p:anim calcmode="lin" valueType="num">
                                      <p:cBhvr additive="base">
                                        <p:cTn id="386" dur="500" fill="hold"/>
                                        <p:tgtEl>
                                          <p:spTgt spid="806"/>
                                        </p:tgtEl>
                                        <p:attrNameLst>
                                          <p:attrName>ppt_y</p:attrName>
                                        </p:attrNameLst>
                                      </p:cBhvr>
                                      <p:tavLst>
                                        <p:tav tm="0">
                                          <p:val>
                                            <p:strVal val="0-#ppt_h/2"/>
                                          </p:val>
                                        </p:tav>
                                        <p:tav tm="100000">
                                          <p:val>
                                            <p:strVal val="#ppt_y"/>
                                          </p:val>
                                        </p:tav>
                                      </p:tavLst>
                                    </p:anim>
                                  </p:childTnLst>
                                </p:cTn>
                              </p:par>
                            </p:childTnLst>
                          </p:cTn>
                        </p:par>
                      </p:childTnLst>
                    </p:cTn>
                  </p:par>
                  <p:par>
                    <p:cTn id="387" nodeType="clickEffect" fill="hold">
                      <p:stCondLst>
                        <p:cond delay="indefinite"/>
                      </p:stCondLst>
                      <p:childTnLst>
                        <p:par>
                          <p:cTn id="388" nodeType="withEffect" fill="hold">
                            <p:stCondLst>
                              <p:cond delay="0"/>
                            </p:stCondLst>
                            <p:childTnLst>
                              <p:par>
                                <p:cTn id="389" nodeType="clickEffect" fill="hold" presetClass="entr" presetID="2" presetSubtype="8">
                                  <p:stCondLst>
                                    <p:cond delay="0"/>
                                  </p:stCondLst>
                                  <p:childTnLst>
                                    <p:set>
                                      <p:cBhvr>
                                        <p:cTn id="390" dur="1" fill="hold">
                                          <p:stCondLst>
                                            <p:cond delay="0"/>
                                          </p:stCondLst>
                                        </p:cTn>
                                        <p:tgtEl>
                                          <p:spTgt spid="809"/>
                                        </p:tgtEl>
                                        <p:attrNameLst>
                                          <p:attrName>style.visibility</p:attrName>
                                        </p:attrNameLst>
                                      </p:cBhvr>
                                      <p:to>
                                        <p:strVal val="visible"/>
                                      </p:to>
                                    </p:set>
                                    <p:anim calcmode="lin" valueType="num">
                                      <p:cBhvr additive="base">
                                        <p:cTn id="391" dur="500" fill="hold"/>
                                        <p:tgtEl>
                                          <p:spTgt spid="809"/>
                                        </p:tgtEl>
                                        <p:attrNameLst>
                                          <p:attrName>ppt_x</p:attrName>
                                        </p:attrNameLst>
                                      </p:cBhvr>
                                      <p:tavLst>
                                        <p:tav tm="0">
                                          <p:val>
                                            <p:strVal val="0-#ppt_w/2"/>
                                          </p:val>
                                        </p:tav>
                                        <p:tav tm="100000">
                                          <p:val>
                                            <p:strVal val="#ppt_x"/>
                                          </p:val>
                                        </p:tav>
                                      </p:tavLst>
                                    </p:anim>
                                    <p:anim calcmode="lin" valueType="num">
                                      <p:cBhvr additive="base">
                                        <p:cTn id="392" dur="500" fill="hold"/>
                                        <p:tgtEl>
                                          <p:spTgt spid="8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文本框 48131"/>
          <p:cNvSpPr/>
          <p:nvPr/>
        </p:nvSpPr>
        <p:spPr>
          <a:xfrm>
            <a:off x="609480" y="1371600"/>
            <a:ext cx="8153640" cy="41670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500"/>
              </a:spcBef>
              <a:buClr>
                <a:srgbClr val="ffccff"/>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丰富了世界科学宝库</a:t>
            </a:r>
            <a:r>
              <a:rPr b="0" lang="zh-CN" sz="2400" spc="-1" strike="noStrike">
                <a:solidFill>
                  <a:srgbClr val="000000"/>
                </a:solidFill>
                <a:latin typeface="Arial"/>
              </a:rPr>
              <a:t>。</a:t>
            </a:r>
            <a:r>
              <a:rPr b="0" lang="en-US" sz="2400" spc="-1" strike="noStrike">
                <a:solidFill>
                  <a:srgbClr val="000000"/>
                </a:solidFill>
                <a:latin typeface="Arial"/>
              </a:rPr>
              <a:t>《</a:t>
            </a:r>
            <a:r>
              <a:rPr b="0" lang="zh-CN" sz="2400" spc="-1" strike="noStrike">
                <a:solidFill>
                  <a:srgbClr val="000000"/>
                </a:solidFill>
                <a:latin typeface="Arial"/>
              </a:rPr>
              <a:t>本草纲目</a:t>
            </a:r>
            <a:r>
              <a:rPr b="0" lang="en-US" sz="2400" spc="-1" strike="noStrike">
                <a:solidFill>
                  <a:srgbClr val="000000"/>
                </a:solidFill>
                <a:latin typeface="Arial"/>
              </a:rPr>
              <a:t>》</a:t>
            </a:r>
            <a:r>
              <a:rPr b="0" lang="zh-CN" sz="2400" spc="-1" strike="noStrike">
                <a:solidFill>
                  <a:srgbClr val="000000"/>
                </a:solidFill>
                <a:latin typeface="Arial"/>
              </a:rPr>
              <a:t>在化学、地质、天文等方面，也有突出贡献。它在化学史上，较早地记载了纯金属、金属、金属氯化物、硫化物等一系列的化学反应。同时又记载了蒸馏、结晶、升华、沉淀、干燥等现代化学中应用的一些操作方法。</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李时珍指出，月球和地球一样，都是具有山河的天体，“窃谓月乃阴魂，其中婆娑者，山河之影尔”。</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3" name="PlaceHolder 1"/>
          <p:cNvSpPr>
            <a:spLocks noGrp="1"/>
          </p:cNvSpPr>
          <p:nvPr>
            <p:ph type="title"/>
          </p:nvPr>
        </p:nvSpPr>
        <p:spPr>
          <a:xfrm>
            <a:off x="1275840" y="457200"/>
            <a:ext cx="7410600" cy="120168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500" spc="-1" strike="noStrike">
                <a:solidFill>
                  <a:srgbClr val="000000"/>
                </a:solidFill>
                <a:latin typeface="隶书"/>
                <a:ea typeface="隶书"/>
              </a:rPr>
              <a:t>使用注意</a:t>
            </a:r>
            <a:endParaRPr b="0" lang="en-US" sz="4500" spc="-1" strike="noStrike">
              <a:solidFill>
                <a:srgbClr val="000000"/>
              </a:solidFill>
              <a:latin typeface="Arial"/>
            </a:endParaRPr>
          </a:p>
        </p:txBody>
      </p:sp>
      <p:grpSp>
        <p:nvGrpSpPr>
          <p:cNvPr id="814" name="组合 565250"/>
          <p:cNvGrpSpPr/>
          <p:nvPr/>
        </p:nvGrpSpPr>
        <p:grpSpPr>
          <a:xfrm>
            <a:off x="395280" y="1628640"/>
            <a:ext cx="8153280" cy="4390920"/>
            <a:chOff x="395280" y="1628640"/>
            <a:chExt cx="8153280" cy="4390920"/>
          </a:xfrm>
        </p:grpSpPr>
        <p:sp>
          <p:nvSpPr>
            <p:cNvPr id="815" name="圆角矩形 565251"/>
            <p:cNvSpPr/>
            <p:nvPr/>
          </p:nvSpPr>
          <p:spPr>
            <a:xfrm>
              <a:off x="395280" y="1628640"/>
              <a:ext cx="8153280" cy="4390920"/>
            </a:xfrm>
            <a:custGeom>
              <a:avLst/>
              <a:gdLst/>
              <a:ahLst/>
              <a:rect l="l" t="t" r="r" b="b"/>
              <a:pathLst>
                <a:path w="40106" h="21600">
                  <a:moveTo>
                    <a:pt x="3600" y="0"/>
                  </a:moveTo>
                  <a:arcTo wR="3600" hR="3600" stAng="16200000" swAng="-5400000"/>
                  <a:lnTo>
                    <a:pt x="0" y="18000"/>
                  </a:lnTo>
                  <a:arcTo wR="3600" hR="3600" stAng="10800000" swAng="-5400000"/>
                  <a:lnTo>
                    <a:pt x="36506" y="21600"/>
                  </a:lnTo>
                  <a:arcTo wR="14906" hR="3600" stAng="5400000" swAng="5400000"/>
                  <a:lnTo>
                    <a:pt x="21600" y="3600"/>
                  </a:lnTo>
                  <a:arcTo wR="14906" hR="3600" stAng="10800000" swAng="5400000"/>
                  <a:close/>
                </a:path>
              </a:pathLst>
            </a:custGeom>
            <a:gradFill rotWithShape="0">
              <a:gsLst>
                <a:gs pos="0">
                  <a:srgbClr val="99ffcc"/>
                </a:gs>
                <a:gs pos="50000">
                  <a:srgbClr val="ffffff"/>
                </a:gs>
                <a:gs pos="100000">
                  <a:srgbClr val="99ffcc"/>
                </a:gs>
              </a:gsLst>
              <a:lin ang="5400000"/>
            </a:gradFill>
            <a:ln w="9360">
              <a:solidFill>
                <a:srgbClr val="000080"/>
              </a:solidFill>
              <a:miter/>
            </a:ln>
            <a:effectLst>
              <a:outerShdw dist="107932" dir="18900000" blurRad="0" rotWithShape="0">
                <a:srgbClr val="00007d"/>
              </a:outerShdw>
            </a:effectLst>
          </p:spPr>
          <p:style>
            <a:lnRef idx="0"/>
            <a:fillRef idx="0"/>
            <a:effectRef idx="0"/>
            <a:fontRef idx="minor"/>
          </p:style>
        </p:sp>
        <p:sp>
          <p:nvSpPr>
            <p:cNvPr id="816" name="文本框 565252"/>
            <p:cNvSpPr/>
            <p:nvPr/>
          </p:nvSpPr>
          <p:spPr>
            <a:xfrm>
              <a:off x="555480" y="1917720"/>
              <a:ext cx="7848720" cy="3787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80000"/>
                </a:lnSpc>
                <a:spcBef>
                  <a:spcPts val="700"/>
                </a:spcBef>
                <a:buSzPct val="102805"/>
                <a:buBlip>
                  <a:blip r:embed="rId1"/>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隶书"/>
                  <a:ea typeface="隶书"/>
                </a:rPr>
                <a:t> </a:t>
              </a:r>
              <a:r>
                <a:rPr b="1" lang="zh-CN" sz="2800" spc="-1" strike="noStrike">
                  <a:solidFill>
                    <a:srgbClr val="000000"/>
                  </a:solidFill>
                  <a:latin typeface="隶书"/>
                  <a:ea typeface="隶书"/>
                </a:rPr>
                <a:t>生附子，毒性较强。</a:t>
              </a:r>
              <a:endParaRPr b="0" lang="en-US" sz="2800" spc="-1" strike="noStrike">
                <a:solidFill>
                  <a:srgbClr val="000000"/>
                </a:solidFill>
                <a:latin typeface="Arial"/>
              </a:endParaRPr>
            </a:p>
            <a:p>
              <a:pPr>
                <a:lnSpc>
                  <a:spcPct val="80000"/>
                </a:lnSpc>
                <a:spcBef>
                  <a:spcPts val="700"/>
                </a:spcBef>
                <a:buSzPct val="102805"/>
                <a:buBlip>
                  <a:blip r:embed="rId2"/>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隶书"/>
                  <a:ea typeface="隶书"/>
                </a:rPr>
                <a:t> </a:t>
              </a:r>
              <a:r>
                <a:rPr b="1" lang="zh-CN" sz="2800" spc="-1" strike="noStrike">
                  <a:solidFill>
                    <a:srgbClr val="000000"/>
                  </a:solidFill>
                  <a:latin typeface="隶书"/>
                  <a:ea typeface="隶书"/>
                </a:rPr>
                <a:t>制附子：盐附子、黑附片（黑顺片）、白附片</a:t>
              </a:r>
              <a:endParaRPr b="0" lang="en-US" sz="2800" spc="-1" strike="noStrike">
                <a:solidFill>
                  <a:srgbClr val="000000"/>
                </a:solidFill>
                <a:latin typeface="Arial"/>
              </a:endParaRPr>
            </a:p>
            <a:p>
              <a:pPr>
                <a:lnSpc>
                  <a:spcPct val="80000"/>
                </a:lnSpc>
                <a:spcBef>
                  <a:spcPts val="700"/>
                </a:spcBef>
                <a:buSzPct val="102805"/>
                <a:buBlip>
                  <a:blip r:embed="rId3"/>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隶书"/>
                  <a:ea typeface="隶书"/>
                </a:rPr>
                <a:t> </a:t>
              </a:r>
              <a:r>
                <a:rPr b="1" lang="en-US" sz="2800" spc="-1" strike="noStrike">
                  <a:solidFill>
                    <a:srgbClr val="000000"/>
                  </a:solidFill>
                  <a:latin typeface="隶书"/>
                  <a:ea typeface="隶书"/>
                </a:rPr>
                <a:t>3</a:t>
              </a:r>
              <a:r>
                <a:rPr b="1" lang="zh-CN" sz="2800" spc="-1" strike="noStrike">
                  <a:solidFill>
                    <a:srgbClr val="000000"/>
                  </a:solidFill>
                  <a:latin typeface="隶书"/>
                  <a:ea typeface="隶书"/>
                </a:rPr>
                <a:t>－</a:t>
              </a:r>
              <a:r>
                <a:rPr b="1" lang="en-US" sz="2800" spc="-1" strike="noStrike">
                  <a:solidFill>
                    <a:srgbClr val="000000"/>
                  </a:solidFill>
                  <a:latin typeface="隶书"/>
                  <a:ea typeface="隶书"/>
                </a:rPr>
                <a:t>15g</a:t>
              </a:r>
              <a:r>
                <a:rPr b="1" lang="zh-CN" sz="2800" spc="-1" strike="noStrike">
                  <a:solidFill>
                    <a:srgbClr val="000000"/>
                  </a:solidFill>
                  <a:latin typeface="隶书"/>
                  <a:ea typeface="隶书"/>
                </a:rPr>
                <a:t>，宜先煎</a:t>
              </a:r>
              <a:r>
                <a:rPr b="1" lang="en-US" sz="2800" spc="-1" strike="noStrike">
                  <a:solidFill>
                    <a:srgbClr val="000000"/>
                  </a:solidFill>
                  <a:latin typeface="隶书"/>
                  <a:ea typeface="隶书"/>
                </a:rPr>
                <a:t>0.5</a:t>
              </a:r>
              <a:r>
                <a:rPr b="1" lang="zh-CN" sz="2800" spc="-1" strike="noStrike">
                  <a:solidFill>
                    <a:srgbClr val="000000"/>
                  </a:solidFill>
                  <a:latin typeface="隶书"/>
                  <a:ea typeface="隶书"/>
                </a:rPr>
                <a:t>－</a:t>
              </a:r>
              <a:r>
                <a:rPr b="1" lang="en-US" sz="2800" spc="-1" strike="noStrike">
                  <a:solidFill>
                    <a:srgbClr val="000000"/>
                  </a:solidFill>
                  <a:latin typeface="隶书"/>
                  <a:ea typeface="隶书"/>
                </a:rPr>
                <a:t>1</a:t>
              </a:r>
              <a:r>
                <a:rPr b="1" lang="zh-CN" sz="2800" spc="-1" strike="noStrike">
                  <a:solidFill>
                    <a:srgbClr val="000000"/>
                  </a:solidFill>
                  <a:latin typeface="隶书"/>
                  <a:ea typeface="隶书"/>
                </a:rPr>
                <a:t>小时，至口尝无麻辣感　　为度</a:t>
              </a:r>
              <a:endParaRPr b="0" lang="en-US" sz="2800" spc="-1" strike="noStrike">
                <a:solidFill>
                  <a:srgbClr val="000000"/>
                </a:solidFill>
                <a:latin typeface="Arial"/>
              </a:endParaRPr>
            </a:p>
            <a:p>
              <a:pPr>
                <a:lnSpc>
                  <a:spcPct val="80000"/>
                </a:lnSpc>
                <a:spcBef>
                  <a:spcPts val="700"/>
                </a:spcBef>
                <a:buSzPct val="102805"/>
                <a:buBlip>
                  <a:blip r:embed="rId4"/>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隶书"/>
                  <a:ea typeface="隶书"/>
                </a:rPr>
                <a:t>阴虚阳亢，真热假寒证、津血亏虚者忌用</a:t>
              </a:r>
              <a:endParaRPr b="0" lang="en-US" sz="2800" spc="-1" strike="noStrike">
                <a:solidFill>
                  <a:srgbClr val="000000"/>
                </a:solidFill>
                <a:latin typeface="Arial"/>
              </a:endParaRPr>
            </a:p>
            <a:p>
              <a:pPr>
                <a:lnSpc>
                  <a:spcPct val="80000"/>
                </a:lnSpc>
                <a:spcBef>
                  <a:spcPts val="700"/>
                </a:spcBef>
                <a:buSzPct val="102805"/>
                <a:buBlip>
                  <a:blip r:embed="rId5"/>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隶书"/>
                  <a:ea typeface="隶书"/>
                </a:rPr>
                <a:t> </a:t>
              </a:r>
              <a:r>
                <a:rPr b="1" lang="zh-CN" sz="2800" spc="-1" strike="noStrike">
                  <a:solidFill>
                    <a:srgbClr val="000000"/>
                  </a:solidFill>
                  <a:latin typeface="隶书"/>
                  <a:ea typeface="隶书"/>
                </a:rPr>
                <a:t>孕妇禁用</a:t>
              </a:r>
              <a:endParaRPr b="0" lang="en-US" sz="2800" spc="-1" strike="noStrike">
                <a:solidFill>
                  <a:srgbClr val="000000"/>
                </a:solidFill>
                <a:latin typeface="Arial"/>
              </a:endParaRPr>
            </a:p>
            <a:p>
              <a:pPr>
                <a:lnSpc>
                  <a:spcPct val="80000"/>
                </a:lnSpc>
                <a:spcBef>
                  <a:spcPts val="700"/>
                </a:spcBef>
                <a:buSzPct val="102805"/>
                <a:buBlip>
                  <a:blip r:embed="rId6"/>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隶书"/>
                  <a:ea typeface="隶书"/>
                </a:rPr>
                <a:t> </a:t>
              </a:r>
              <a:r>
                <a:rPr b="1" lang="zh-CN" sz="2800" spc="-1" strike="noStrike">
                  <a:solidFill>
                    <a:srgbClr val="ff0000"/>
                  </a:solidFill>
                  <a:latin typeface="隶书"/>
                  <a:ea typeface="隶书"/>
                </a:rPr>
                <a:t>反半夏、瓜篓、贝母、白蔹、白及</a:t>
              </a:r>
              <a:endParaRPr b="0" lang="en-US" sz="2800" spc="-1" strike="noStrike">
                <a:solidFill>
                  <a:srgbClr val="000000"/>
                </a:solidFill>
                <a:latin typeface="Arial"/>
              </a:endParaRPr>
            </a:p>
            <a:p>
              <a:pPr>
                <a:lnSpc>
                  <a:spcPct val="80000"/>
                </a:lnSpc>
                <a:spcBef>
                  <a:spcPts val="700"/>
                </a:spcBef>
                <a:buSzPct val="102805"/>
                <a:buBlip>
                  <a:blip r:embed="rId7"/>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ff0000"/>
                  </a:solidFill>
                  <a:latin typeface="隶书"/>
                  <a:ea typeface="隶书"/>
                </a:rPr>
                <a:t> </a:t>
              </a:r>
              <a:r>
                <a:rPr b="1" lang="zh-CN" sz="2800" spc="-1" strike="noStrike">
                  <a:solidFill>
                    <a:srgbClr val="ff0000"/>
                  </a:solidFill>
                  <a:latin typeface="隶书"/>
                  <a:ea typeface="隶书"/>
                </a:rPr>
                <a:t>不宜久用</a:t>
              </a:r>
              <a:endParaRPr b="0" lang="en-US" sz="2800" spc="-1" strike="noStrike">
                <a:solidFill>
                  <a:srgbClr val="000000"/>
                </a:solidFill>
                <a:latin typeface="Arial"/>
              </a:endParaRPr>
            </a:p>
            <a:p>
              <a:pPr>
                <a:lnSpc>
                  <a:spcPct val="80000"/>
                </a:lnSpc>
                <a:spcBef>
                  <a:spcPts val="700"/>
                </a:spcBef>
                <a:buSzPct val="102805"/>
                <a:buBlip>
                  <a:blip r:embed="rId8"/>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隶书"/>
                  <a:ea typeface="隶书"/>
                </a:rPr>
                <a:t> </a:t>
              </a:r>
              <a:r>
                <a:rPr b="1" lang="zh-CN" sz="2800" spc="-1" strike="noStrike">
                  <a:solidFill>
                    <a:srgbClr val="000000"/>
                  </a:solidFill>
                  <a:latin typeface="隶书"/>
                  <a:ea typeface="隶书"/>
                </a:rPr>
                <a:t>古人称附子：</a:t>
              </a:r>
              <a:r>
                <a:rPr b="1" lang="zh-CN" sz="2800" spc="-1" strike="noStrike">
                  <a:solidFill>
                    <a:srgbClr val="000000"/>
                  </a:solidFill>
                  <a:latin typeface="Times New Roman"/>
                  <a:ea typeface="隶书"/>
                </a:rPr>
                <a:t>“</a:t>
              </a:r>
              <a:r>
                <a:rPr b="1" lang="zh-CN" sz="2800" spc="-1" strike="noStrike">
                  <a:solidFill>
                    <a:srgbClr val="000000"/>
                  </a:solidFill>
                  <a:latin typeface="隶书"/>
                  <a:ea typeface="隶书"/>
                </a:rPr>
                <a:t>最有用最难用</a:t>
              </a:r>
              <a:r>
                <a:rPr b="1" lang="zh-CN" sz="2800" spc="-1" strike="noStrike">
                  <a:solidFill>
                    <a:srgbClr val="000000"/>
                  </a:solidFill>
                  <a:latin typeface="Times New Roman"/>
                  <a:ea typeface="隶书"/>
                </a:rPr>
                <a:t>”</a:t>
              </a:r>
              <a:endParaRPr b="0" lang="en-US" sz="2800" spc="-1" strike="noStrike">
                <a:solidFill>
                  <a:srgbClr val="000000"/>
                </a:solidFill>
                <a:latin typeface="Arial"/>
              </a:endParaRPr>
            </a:p>
          </p:txBody>
        </p:sp>
      </p:grpSp>
    </p:spTree>
  </p:cSld>
</p:sld>
</file>

<file path=ppt/slides/slide2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7" name="PlaceHolder 1"/>
          <p:cNvSpPr>
            <a:spLocks noGrp="1"/>
          </p:cNvSpPr>
          <p:nvPr>
            <p:ph type="title"/>
          </p:nvPr>
        </p:nvSpPr>
        <p:spPr>
          <a:xfrm>
            <a:off x="304560" y="2209680"/>
            <a:ext cx="4267080" cy="106704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5100" spc="-1" strike="noStrike">
                <a:solidFill>
                  <a:srgbClr val="003300"/>
                </a:solidFill>
                <a:latin typeface="隶书"/>
                <a:ea typeface="隶书"/>
              </a:rPr>
              <a:t>干 姜</a:t>
            </a:r>
            <a:br>
              <a:rPr sz="5100"/>
            </a:br>
            <a:r>
              <a:rPr b="1" lang="en-US" sz="3800" spc="-1" strike="noStrike">
                <a:solidFill>
                  <a:srgbClr val="003300"/>
                </a:solidFill>
                <a:latin typeface="Times New Roman"/>
                <a:ea typeface="隶书"/>
              </a:rPr>
              <a:t>Rhizoma Zingiberis</a:t>
            </a:r>
            <a:endParaRPr b="0" lang="en-US" sz="3800" spc="-1" strike="noStrike">
              <a:solidFill>
                <a:srgbClr val="000000"/>
              </a:solidFill>
              <a:latin typeface="Arial"/>
            </a:endParaRPr>
          </a:p>
        </p:txBody>
      </p:sp>
      <p:sp>
        <p:nvSpPr>
          <p:cNvPr id="818" name="圆角矩形 567298"/>
          <p:cNvSpPr/>
          <p:nvPr/>
        </p:nvSpPr>
        <p:spPr>
          <a:xfrm>
            <a:off x="857160" y="5388120"/>
            <a:ext cx="7251840" cy="914040"/>
          </a:xfrm>
          <a:custGeom>
            <a:avLst/>
            <a:gdLst/>
            <a:ahLst/>
            <a:rect l="l" t="t" r="r" b="b"/>
            <a:pathLst>
              <a:path w="171312" h="21600">
                <a:moveTo>
                  <a:pt x="3600" y="0"/>
                </a:moveTo>
                <a:arcTo wR="3600" hR="3600" stAng="16200000" swAng="-5400000"/>
                <a:lnTo>
                  <a:pt x="0" y="18000"/>
                </a:lnTo>
                <a:arcTo wR="3600" hR="3600" stAng="10800000" swAng="-5400000"/>
                <a:lnTo>
                  <a:pt x="167712" y="21600"/>
                </a:lnTo>
                <a:arcTo wR="146112" hR="3600" stAng="5400000" swAng="5400000"/>
                <a:lnTo>
                  <a:pt x="21600" y="3600"/>
                </a:lnTo>
                <a:arcTo wR="146112"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601"/>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8000"/>
                </a:solidFill>
                <a:latin typeface="隶书"/>
                <a:ea typeface="隶书"/>
              </a:rPr>
              <a:t>为姜科植物姜</a:t>
            </a:r>
            <a:r>
              <a:rPr b="1" i="1" lang="en-US" sz="2400" spc="-1" strike="noStrike">
                <a:solidFill>
                  <a:srgbClr val="008000"/>
                </a:solidFill>
                <a:latin typeface="隶书"/>
                <a:ea typeface="隶书"/>
              </a:rPr>
              <a:t>Zingiber officinale</a:t>
            </a:r>
            <a:r>
              <a:rPr b="1" lang="en-US" sz="2400" spc="-1" strike="noStrike">
                <a:solidFill>
                  <a:srgbClr val="008000"/>
                </a:solidFill>
                <a:latin typeface="隶书"/>
                <a:ea typeface="隶书"/>
              </a:rPr>
              <a:t> Rosc.</a:t>
            </a:r>
            <a:r>
              <a:rPr b="1" lang="zh-CN" sz="2400" spc="-1" strike="noStrike">
                <a:solidFill>
                  <a:srgbClr val="008000"/>
                </a:solidFill>
                <a:latin typeface="隶书"/>
                <a:ea typeface="隶书"/>
              </a:rPr>
              <a:t>的干燥根茎 </a:t>
            </a:r>
            <a:endParaRPr b="0" lang="en-US" sz="2400" spc="-1" strike="noStrike">
              <a:solidFill>
                <a:srgbClr val="000000"/>
              </a:solidFill>
              <a:latin typeface="Arial"/>
            </a:endParaRPr>
          </a:p>
        </p:txBody>
      </p:sp>
      <p:pic>
        <p:nvPicPr>
          <p:cNvPr id="819" name="图片 567299" descr="干姜1"/>
          <p:cNvPicPr/>
          <p:nvPr/>
        </p:nvPicPr>
        <p:blipFill>
          <a:blip r:embed="rId1"/>
          <a:stretch/>
        </p:blipFill>
        <p:spPr>
          <a:xfrm>
            <a:off x="4495680" y="304920"/>
            <a:ext cx="3200400" cy="4811760"/>
          </a:xfrm>
          <a:prstGeom prst="rect">
            <a:avLst/>
          </a:prstGeom>
          <a:ln w="0">
            <a:noFill/>
          </a:ln>
        </p:spPr>
      </p:pic>
    </p:spTree>
  </p:cSld>
</p:sld>
</file>

<file path=ppt/slides/slide2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20" name="图片 569345" descr="干姜2"/>
          <p:cNvPicPr/>
          <p:nvPr/>
        </p:nvPicPr>
        <p:blipFill>
          <a:blip r:embed="rId1"/>
          <a:stretch/>
        </p:blipFill>
        <p:spPr>
          <a:xfrm>
            <a:off x="228600" y="1371600"/>
            <a:ext cx="4191120" cy="3819600"/>
          </a:xfrm>
          <a:prstGeom prst="rect">
            <a:avLst/>
          </a:prstGeom>
          <a:ln w="0">
            <a:noFill/>
          </a:ln>
        </p:spPr>
      </p:pic>
      <p:pic>
        <p:nvPicPr>
          <p:cNvPr id="821" name="图片 569346" descr="干姜3"/>
          <p:cNvPicPr/>
          <p:nvPr/>
        </p:nvPicPr>
        <p:blipFill>
          <a:blip r:embed="rId2"/>
          <a:stretch/>
        </p:blipFill>
        <p:spPr>
          <a:xfrm>
            <a:off x="4648320" y="1143000"/>
            <a:ext cx="4114800" cy="4056120"/>
          </a:xfrm>
          <a:prstGeom prst="rect">
            <a:avLst/>
          </a:prstGeom>
          <a:ln w="0">
            <a:noFill/>
          </a:ln>
        </p:spPr>
      </p:pic>
    </p:spTree>
  </p:cSld>
</p:sld>
</file>

<file path=ppt/slides/slide2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822" name="组合 571393"/>
          <p:cNvGrpSpPr/>
          <p:nvPr/>
        </p:nvGrpSpPr>
        <p:grpSpPr>
          <a:xfrm>
            <a:off x="914400" y="2819520"/>
            <a:ext cx="7391520" cy="1295280"/>
            <a:chOff x="914400" y="2819520"/>
            <a:chExt cx="7391520" cy="1295280"/>
          </a:xfrm>
        </p:grpSpPr>
        <p:sp>
          <p:nvSpPr>
            <p:cNvPr id="823" name="圆角矩形 571394"/>
            <p:cNvSpPr/>
            <p:nvPr/>
          </p:nvSpPr>
          <p:spPr>
            <a:xfrm>
              <a:off x="914400" y="2819520"/>
              <a:ext cx="7162920" cy="1295280"/>
            </a:xfrm>
            <a:custGeom>
              <a:avLst/>
              <a:gdLst/>
              <a:ahLst/>
              <a:rect l="l" t="t" r="r" b="b"/>
              <a:pathLst>
                <a:path w="119421" h="21600">
                  <a:moveTo>
                    <a:pt x="3600" y="0"/>
                  </a:moveTo>
                  <a:arcTo wR="3600" hR="3600" stAng="16200000" swAng="-5400000"/>
                  <a:lnTo>
                    <a:pt x="0" y="18000"/>
                  </a:lnTo>
                  <a:arcTo wR="3600" hR="3600" stAng="10800000" swAng="-5400000"/>
                  <a:lnTo>
                    <a:pt x="115821" y="21600"/>
                  </a:lnTo>
                  <a:arcTo wR="94221" hR="3600" stAng="5400000" swAng="5400000"/>
                  <a:lnTo>
                    <a:pt x="21600" y="3600"/>
                  </a:lnTo>
                  <a:arcTo wR="94221" hR="3600" stAng="10800000" swAng="5400000"/>
                  <a:close/>
                </a:path>
              </a:pathLst>
            </a:custGeom>
            <a:gradFill rotWithShape="0">
              <a:gsLst>
                <a:gs pos="0">
                  <a:srgbClr val="ccccff"/>
                </a:gs>
                <a:gs pos="50000">
                  <a:srgbClr val="ffffff"/>
                </a:gs>
                <a:gs pos="100000">
                  <a:srgbClr val="ccccff"/>
                </a:gs>
              </a:gsLst>
              <a:lin ang="5400000"/>
            </a:gradFill>
            <a:ln w="9360">
              <a:solidFill>
                <a:srgbClr val="000080"/>
              </a:solidFill>
              <a:miter/>
            </a:ln>
            <a:effectLst>
              <a:outerShdw dist="107932" dir="18900000" blurRad="0" rotWithShape="0">
                <a:srgbClr val="00007d"/>
              </a:outerShdw>
            </a:effectLst>
          </p:spPr>
          <p:style>
            <a:lnRef idx="0"/>
            <a:fillRef idx="0"/>
            <a:effectRef idx="0"/>
            <a:fontRef idx="minor"/>
          </p:style>
        </p:sp>
        <p:sp>
          <p:nvSpPr>
            <p:cNvPr id="824" name="文本框 571395"/>
            <p:cNvSpPr/>
            <p:nvPr/>
          </p:nvSpPr>
          <p:spPr>
            <a:xfrm>
              <a:off x="1551240" y="2846160"/>
              <a:ext cx="6754680" cy="1252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隶书"/>
                  <a:ea typeface="隶书"/>
                </a:rPr>
                <a:t>温中散寒：</a:t>
              </a:r>
              <a:r>
                <a:rPr b="1" lang="zh-CN" sz="3600" spc="-1" strike="noStrike">
                  <a:solidFill>
                    <a:srgbClr val="000000"/>
                  </a:solidFill>
                  <a:latin typeface="隶书"/>
                  <a:ea typeface="隶书"/>
                </a:rPr>
                <a:t>寒阻脾胃之脘腹冷痛，呕吐泄泻</a:t>
              </a:r>
              <a:endParaRPr b="0" lang="en-US" sz="3600" spc="-1" strike="noStrike">
                <a:solidFill>
                  <a:srgbClr val="000000"/>
                </a:solidFill>
                <a:latin typeface="Arial"/>
              </a:endParaRPr>
            </a:p>
          </p:txBody>
        </p:sp>
        <p:sp>
          <p:nvSpPr>
            <p:cNvPr id="825" name="椭圆 571396"/>
            <p:cNvSpPr/>
            <p:nvPr/>
          </p:nvSpPr>
          <p:spPr>
            <a:xfrm>
              <a:off x="1219320" y="3124080"/>
              <a:ext cx="228600" cy="228240"/>
            </a:xfrm>
            <a:prstGeom prst="ellipse">
              <a:avLst/>
            </a:prstGeom>
            <a:solidFill>
              <a:srgbClr val="00ff00"/>
            </a:solidFill>
            <a:ln w="50760">
              <a:solidFill>
                <a:srgbClr val="ff6600"/>
              </a:solidFill>
              <a:miter/>
            </a:ln>
          </p:spPr>
          <p:style>
            <a:lnRef idx="0"/>
            <a:fillRef idx="0"/>
            <a:effectRef idx="0"/>
            <a:fontRef idx="minor"/>
          </p:style>
        </p:sp>
      </p:grpSp>
      <p:sp>
        <p:nvSpPr>
          <p:cNvPr id="826" name="矩形 571397"/>
          <p:cNvSpPr/>
          <p:nvPr/>
        </p:nvSpPr>
        <p:spPr>
          <a:xfrm>
            <a:off x="1447920" y="1523880"/>
            <a:ext cx="3625560" cy="487440"/>
          </a:xfrm>
          <a:prstGeom prst="rect">
            <a:avLst/>
          </a:prstGeom>
          <a:noFill/>
          <a:ln w="0">
            <a:noFill/>
          </a:ln>
        </p:spPr>
        <p:style>
          <a:lnRef idx="0"/>
          <a:fillRef idx="0"/>
          <a:effectRef idx="0"/>
          <a:fontRef idx="minor"/>
        </p:style>
        <p:txBody>
          <a:bodyPr lIns="90000" rIns="90000" tIns="46800" bIns="46800"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0000"/>
                </a:solidFill>
                <a:latin typeface="华文新魏"/>
                <a:ea typeface="华文新魏"/>
              </a:rPr>
              <a:t>干  姜</a:t>
            </a:r>
            <a:endParaRPr b="0" lang="en-US" sz="5400" spc="-1" strike="noStrike">
              <a:solidFill>
                <a:srgbClr val="000000"/>
              </a:solidFill>
              <a:latin typeface="Arial"/>
            </a:endParaRPr>
          </a:p>
        </p:txBody>
      </p:sp>
    </p:spTree>
  </p:cSld>
</p:sld>
</file>

<file path=ppt/slides/slide2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7" name="PlaceHolder 1"/>
          <p:cNvSpPr>
            <a:spLocks noGrp="1"/>
          </p:cNvSpPr>
          <p:nvPr>
            <p:ph type="title"/>
          </p:nvPr>
        </p:nvSpPr>
        <p:spPr>
          <a:xfrm>
            <a:off x="1198080" y="457200"/>
            <a:ext cx="7488360" cy="129240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5100" spc="-1" strike="noStrike">
                <a:solidFill>
                  <a:srgbClr val="003300"/>
                </a:solidFill>
                <a:latin typeface="隶书"/>
                <a:ea typeface="隶书"/>
              </a:rPr>
              <a:t>肉</a:t>
            </a:r>
            <a:r>
              <a:rPr b="1" lang="en-US" sz="5100" spc="-1" strike="noStrike">
                <a:solidFill>
                  <a:srgbClr val="003300"/>
                </a:solidFill>
                <a:latin typeface="隶书"/>
                <a:ea typeface="隶书"/>
              </a:rPr>
              <a:t>  </a:t>
            </a:r>
            <a:r>
              <a:rPr b="1" lang="zh-CN" sz="5100" spc="-1" strike="noStrike">
                <a:solidFill>
                  <a:srgbClr val="003300"/>
                </a:solidFill>
                <a:latin typeface="隶书"/>
                <a:ea typeface="隶书"/>
              </a:rPr>
              <a:t>桂 </a:t>
            </a:r>
            <a:r>
              <a:rPr b="1" lang="en-US" sz="3800" spc="-1" strike="noStrike">
                <a:solidFill>
                  <a:srgbClr val="003300"/>
                </a:solidFill>
                <a:latin typeface="Times New Roman"/>
                <a:ea typeface="隶书"/>
              </a:rPr>
              <a:t>Cortex cinnamomi</a:t>
            </a:r>
            <a:r>
              <a:rPr b="1" lang="en-US" sz="5100" spc="-1" strike="noStrike">
                <a:solidFill>
                  <a:srgbClr val="0000cc"/>
                </a:solidFill>
                <a:latin typeface="隶书"/>
                <a:ea typeface="隶书"/>
              </a:rPr>
              <a:t> </a:t>
            </a:r>
            <a:endParaRPr b="0" lang="en-US" sz="5100" spc="-1" strike="noStrike">
              <a:solidFill>
                <a:srgbClr val="000000"/>
              </a:solidFill>
              <a:latin typeface="Arial"/>
            </a:endParaRPr>
          </a:p>
        </p:txBody>
      </p:sp>
      <p:sp>
        <p:nvSpPr>
          <p:cNvPr id="828" name="圆角矩形 574466"/>
          <p:cNvSpPr/>
          <p:nvPr/>
        </p:nvSpPr>
        <p:spPr>
          <a:xfrm>
            <a:off x="828720" y="5388120"/>
            <a:ext cx="7308720" cy="914040"/>
          </a:xfrm>
          <a:custGeom>
            <a:avLst/>
            <a:gdLst/>
            <a:ahLst/>
            <a:rect l="l" t="t" r="r" b="b"/>
            <a:pathLst>
              <a:path w="172655" h="21600">
                <a:moveTo>
                  <a:pt x="3600" y="0"/>
                </a:moveTo>
                <a:arcTo wR="3600" hR="3600" stAng="16200000" swAng="-5400000"/>
                <a:lnTo>
                  <a:pt x="0" y="18000"/>
                </a:lnTo>
                <a:arcTo wR="3600" hR="3600" stAng="10800000" swAng="-5400000"/>
                <a:lnTo>
                  <a:pt x="169055" y="21600"/>
                </a:lnTo>
                <a:arcTo wR="147455" hR="3600" stAng="5400000" swAng="5400000"/>
                <a:lnTo>
                  <a:pt x="21600" y="3600"/>
                </a:lnTo>
                <a:arcTo wR="147455"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601"/>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8000"/>
                </a:solidFill>
                <a:latin typeface="隶书"/>
                <a:ea typeface="隶书"/>
              </a:rPr>
              <a:t>为樟科植物肉桂 </a:t>
            </a:r>
            <a:r>
              <a:rPr b="1" i="1" lang="en-US" sz="2400" spc="-1" strike="noStrike">
                <a:solidFill>
                  <a:srgbClr val="008000"/>
                </a:solidFill>
                <a:latin typeface="隶书"/>
                <a:ea typeface="隶书"/>
              </a:rPr>
              <a:t>Cinnamomum cassia</a:t>
            </a:r>
            <a:r>
              <a:rPr b="1" lang="en-US" sz="2400" spc="-1" strike="noStrike">
                <a:solidFill>
                  <a:srgbClr val="008000"/>
                </a:solidFill>
                <a:latin typeface="隶书"/>
                <a:ea typeface="隶书"/>
              </a:rPr>
              <a:t> presl </a:t>
            </a:r>
            <a:r>
              <a:rPr b="1" lang="zh-CN" sz="2400" spc="-1" strike="noStrike">
                <a:solidFill>
                  <a:srgbClr val="008000"/>
                </a:solidFill>
                <a:latin typeface="隶书"/>
                <a:ea typeface="隶书"/>
              </a:rPr>
              <a:t>的干燥树皮 </a:t>
            </a:r>
            <a:endParaRPr b="0" lang="en-US" sz="2400" spc="-1" strike="noStrike">
              <a:solidFill>
                <a:srgbClr val="000000"/>
              </a:solidFill>
              <a:latin typeface="Arial"/>
            </a:endParaRPr>
          </a:p>
        </p:txBody>
      </p:sp>
      <p:pic>
        <p:nvPicPr>
          <p:cNvPr id="829" name="图片 574467" descr="肉桂1"/>
          <p:cNvPicPr/>
          <p:nvPr/>
        </p:nvPicPr>
        <p:blipFill>
          <a:blip r:embed="rId1"/>
          <a:stretch/>
        </p:blipFill>
        <p:spPr>
          <a:xfrm>
            <a:off x="2286000" y="1828800"/>
            <a:ext cx="4444920" cy="3340080"/>
          </a:xfrm>
          <a:prstGeom prst="rect">
            <a:avLst/>
          </a:prstGeom>
          <a:ln w="0">
            <a:noFill/>
          </a:ln>
        </p:spPr>
      </p:pic>
    </p:spTree>
  </p:cSld>
</p:sld>
</file>

<file path=ppt/slides/slide2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30" name="图片 576513" descr="肉桂2"/>
          <p:cNvPicPr/>
          <p:nvPr/>
        </p:nvPicPr>
        <p:blipFill>
          <a:blip r:embed="rId1"/>
          <a:stretch/>
        </p:blipFill>
        <p:spPr>
          <a:xfrm>
            <a:off x="228600" y="1295280"/>
            <a:ext cx="4000680" cy="4183200"/>
          </a:xfrm>
          <a:prstGeom prst="rect">
            <a:avLst/>
          </a:prstGeom>
          <a:ln w="0">
            <a:noFill/>
          </a:ln>
        </p:spPr>
      </p:pic>
      <p:pic>
        <p:nvPicPr>
          <p:cNvPr id="831" name="图片 576514" descr="肉桂3"/>
          <p:cNvPicPr/>
          <p:nvPr/>
        </p:nvPicPr>
        <p:blipFill>
          <a:blip r:embed="rId2"/>
          <a:stretch/>
        </p:blipFill>
        <p:spPr>
          <a:xfrm>
            <a:off x="4343400" y="1295280"/>
            <a:ext cx="4419720" cy="4241880"/>
          </a:xfrm>
          <a:prstGeom prst="rect">
            <a:avLst/>
          </a:prstGeom>
          <a:ln w="0">
            <a:noFill/>
          </a:ln>
        </p:spPr>
      </p:pic>
    </p:spTree>
  </p:cSld>
</p:sld>
</file>

<file path=ppt/slides/slide2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2" name="PlaceHolder 1"/>
          <p:cNvSpPr>
            <a:spLocks noGrp="1"/>
          </p:cNvSpPr>
          <p:nvPr>
            <p:ph type="title"/>
          </p:nvPr>
        </p:nvSpPr>
        <p:spPr>
          <a:xfrm>
            <a:off x="1198080" y="457200"/>
            <a:ext cx="7488360" cy="103176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5100" spc="-1" strike="noStrike">
                <a:solidFill>
                  <a:srgbClr val="000000"/>
                </a:solidFill>
                <a:latin typeface="隶书"/>
                <a:ea typeface="隶书"/>
              </a:rPr>
              <a:t>散寒止痛、温通经脉</a:t>
            </a:r>
            <a:endParaRPr b="0" lang="en-US" sz="5100" spc="-1" strike="noStrike">
              <a:solidFill>
                <a:srgbClr val="000000"/>
              </a:solidFill>
              <a:latin typeface="Arial"/>
            </a:endParaRPr>
          </a:p>
        </p:txBody>
      </p:sp>
      <p:grpSp>
        <p:nvGrpSpPr>
          <p:cNvPr id="833" name="组合 581634"/>
          <p:cNvGrpSpPr/>
          <p:nvPr/>
        </p:nvGrpSpPr>
        <p:grpSpPr>
          <a:xfrm>
            <a:off x="228600" y="2057400"/>
            <a:ext cx="8305920" cy="838080"/>
            <a:chOff x="228600" y="2057400"/>
            <a:chExt cx="8305920" cy="838080"/>
          </a:xfrm>
        </p:grpSpPr>
        <p:sp>
          <p:nvSpPr>
            <p:cNvPr id="834" name="圆角矩形 581635"/>
            <p:cNvSpPr/>
            <p:nvPr/>
          </p:nvSpPr>
          <p:spPr>
            <a:xfrm>
              <a:off x="228600" y="2057400"/>
              <a:ext cx="8305920" cy="838080"/>
            </a:xfrm>
            <a:custGeom>
              <a:avLst/>
              <a:gdLst/>
              <a:ahLst/>
              <a:rect l="l" t="t" r="r" b="b"/>
              <a:pathLst>
                <a:path w="213987" h="21600">
                  <a:moveTo>
                    <a:pt x="3600" y="0"/>
                  </a:moveTo>
                  <a:arcTo wR="3600" hR="3600" stAng="16200000" swAng="-5400000"/>
                  <a:lnTo>
                    <a:pt x="0" y="18000"/>
                  </a:lnTo>
                  <a:arcTo wR="3600" hR="3600" stAng="10800000" swAng="-5400000"/>
                  <a:lnTo>
                    <a:pt x="210387" y="21600"/>
                  </a:lnTo>
                  <a:arcTo wR="188787" hR="3600" stAng="5400000" swAng="5400000"/>
                  <a:lnTo>
                    <a:pt x="21600" y="3600"/>
                  </a:lnTo>
                  <a:arcTo wR="188787" hR="3600" stAng="10800000" swAng="5400000"/>
                  <a:close/>
                </a:path>
              </a:pathLst>
            </a:custGeom>
            <a:solidFill>
              <a:srgbClr val="ffff99"/>
            </a:solidFill>
            <a:ln w="9360">
              <a:solidFill>
                <a:srgbClr val="000080"/>
              </a:solidFill>
              <a:miter/>
            </a:ln>
          </p:spPr>
          <p:style>
            <a:lnRef idx="0"/>
            <a:fillRef idx="0"/>
            <a:effectRef idx="0"/>
            <a:fontRef idx="minor"/>
          </p:style>
        </p:sp>
        <p:sp>
          <p:nvSpPr>
            <p:cNvPr id="835" name="文本框 581636"/>
            <p:cNvSpPr/>
            <p:nvPr/>
          </p:nvSpPr>
          <p:spPr>
            <a:xfrm>
              <a:off x="735120" y="2120760"/>
              <a:ext cx="764676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cc"/>
                  </a:solidFill>
                  <a:latin typeface="隶书"/>
                  <a:ea typeface="隶书"/>
                </a:rPr>
                <a:t>温中散寒止痛：</a:t>
              </a:r>
              <a:r>
                <a:rPr b="1" lang="zh-CN" sz="3600" spc="-1" strike="noStrike">
                  <a:solidFill>
                    <a:srgbClr val="000000"/>
                  </a:solidFill>
                  <a:latin typeface="隶书"/>
                  <a:ea typeface="隶书"/>
                </a:rPr>
                <a:t>脾胃虚寒之脘腹冷痛</a:t>
              </a:r>
              <a:endParaRPr b="0" lang="en-US" sz="3600" spc="-1" strike="noStrike">
                <a:solidFill>
                  <a:srgbClr val="000000"/>
                </a:solidFill>
                <a:latin typeface="Arial"/>
              </a:endParaRPr>
            </a:p>
          </p:txBody>
        </p:sp>
        <p:sp>
          <p:nvSpPr>
            <p:cNvPr id="836" name="椭圆 581637"/>
            <p:cNvSpPr/>
            <p:nvPr/>
          </p:nvSpPr>
          <p:spPr>
            <a:xfrm>
              <a:off x="457200" y="2362320"/>
              <a:ext cx="228600" cy="228600"/>
            </a:xfrm>
            <a:prstGeom prst="ellipse">
              <a:avLst/>
            </a:prstGeom>
            <a:solidFill>
              <a:srgbClr val="00ff00"/>
            </a:solidFill>
            <a:ln w="50760">
              <a:solidFill>
                <a:srgbClr val="ff6600"/>
              </a:solidFill>
              <a:miter/>
            </a:ln>
          </p:spPr>
          <p:style>
            <a:lnRef idx="0"/>
            <a:fillRef idx="0"/>
            <a:effectRef idx="0"/>
            <a:fontRef idx="minor"/>
          </p:style>
        </p:sp>
      </p:grpSp>
      <p:grpSp>
        <p:nvGrpSpPr>
          <p:cNvPr id="837" name="组合 581638"/>
          <p:cNvGrpSpPr/>
          <p:nvPr/>
        </p:nvGrpSpPr>
        <p:grpSpPr>
          <a:xfrm>
            <a:off x="228600" y="3200400"/>
            <a:ext cx="8305920" cy="838080"/>
            <a:chOff x="228600" y="3200400"/>
            <a:chExt cx="8305920" cy="838080"/>
          </a:xfrm>
        </p:grpSpPr>
        <p:sp>
          <p:nvSpPr>
            <p:cNvPr id="838" name="圆角矩形 581639"/>
            <p:cNvSpPr/>
            <p:nvPr/>
          </p:nvSpPr>
          <p:spPr>
            <a:xfrm>
              <a:off x="228600" y="3200400"/>
              <a:ext cx="8305920" cy="838080"/>
            </a:xfrm>
            <a:custGeom>
              <a:avLst/>
              <a:gdLst/>
              <a:ahLst/>
              <a:rect l="l" t="t" r="r" b="b"/>
              <a:pathLst>
                <a:path w="213987" h="21600">
                  <a:moveTo>
                    <a:pt x="3600" y="0"/>
                  </a:moveTo>
                  <a:arcTo wR="3600" hR="3600" stAng="16200000" swAng="-5400000"/>
                  <a:lnTo>
                    <a:pt x="0" y="18000"/>
                  </a:lnTo>
                  <a:arcTo wR="3600" hR="3600" stAng="10800000" swAng="-5400000"/>
                  <a:lnTo>
                    <a:pt x="210387" y="21600"/>
                  </a:lnTo>
                  <a:arcTo wR="188787" hR="3600" stAng="5400000" swAng="5400000"/>
                  <a:lnTo>
                    <a:pt x="21600" y="3600"/>
                  </a:lnTo>
                  <a:arcTo wR="188787" hR="3600" stAng="10800000" swAng="5400000"/>
                  <a:close/>
                </a:path>
              </a:pathLst>
            </a:custGeom>
            <a:solidFill>
              <a:srgbClr val="ffff99"/>
            </a:solidFill>
            <a:ln w="9360">
              <a:solidFill>
                <a:srgbClr val="000080"/>
              </a:solidFill>
              <a:miter/>
            </a:ln>
          </p:spPr>
          <p:style>
            <a:lnRef idx="0"/>
            <a:fillRef idx="0"/>
            <a:effectRef idx="0"/>
            <a:fontRef idx="minor"/>
          </p:style>
        </p:sp>
        <p:sp>
          <p:nvSpPr>
            <p:cNvPr id="839" name="文本框 581640"/>
            <p:cNvSpPr/>
            <p:nvPr/>
          </p:nvSpPr>
          <p:spPr>
            <a:xfrm>
              <a:off x="735120" y="3263760"/>
              <a:ext cx="764676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cc"/>
                  </a:solidFill>
                  <a:latin typeface="隶书"/>
                  <a:ea typeface="隶书"/>
                </a:rPr>
                <a:t>暖肝散寒止痛：</a:t>
              </a:r>
              <a:r>
                <a:rPr b="1" lang="zh-CN" sz="3600" spc="-1" strike="noStrike">
                  <a:solidFill>
                    <a:srgbClr val="000000"/>
                  </a:solidFill>
                  <a:latin typeface="隶书"/>
                  <a:ea typeface="隶书"/>
                </a:rPr>
                <a:t>寒凝经脉之寒疝腹痛</a:t>
              </a:r>
              <a:endParaRPr b="0" lang="en-US" sz="3600" spc="-1" strike="noStrike">
                <a:solidFill>
                  <a:srgbClr val="000000"/>
                </a:solidFill>
                <a:latin typeface="Arial"/>
              </a:endParaRPr>
            </a:p>
          </p:txBody>
        </p:sp>
        <p:sp>
          <p:nvSpPr>
            <p:cNvPr id="840" name="椭圆 581641"/>
            <p:cNvSpPr/>
            <p:nvPr/>
          </p:nvSpPr>
          <p:spPr>
            <a:xfrm>
              <a:off x="457200" y="3505320"/>
              <a:ext cx="228600" cy="228600"/>
            </a:xfrm>
            <a:prstGeom prst="ellipse">
              <a:avLst/>
            </a:prstGeom>
            <a:solidFill>
              <a:srgbClr val="00ff00"/>
            </a:solidFill>
            <a:ln w="50760">
              <a:solidFill>
                <a:srgbClr val="ff6600"/>
              </a:solidFill>
              <a:miter/>
            </a:ln>
          </p:spPr>
          <p:style>
            <a:lnRef idx="0"/>
            <a:fillRef idx="0"/>
            <a:effectRef idx="0"/>
            <a:fontRef idx="minor"/>
          </p:style>
        </p:sp>
      </p:grpSp>
      <p:grpSp>
        <p:nvGrpSpPr>
          <p:cNvPr id="841" name="组合 581642"/>
          <p:cNvGrpSpPr/>
          <p:nvPr/>
        </p:nvGrpSpPr>
        <p:grpSpPr>
          <a:xfrm>
            <a:off x="228600" y="4343400"/>
            <a:ext cx="8763120" cy="838080"/>
            <a:chOff x="228600" y="4343400"/>
            <a:chExt cx="8763120" cy="838080"/>
          </a:xfrm>
        </p:grpSpPr>
        <p:sp>
          <p:nvSpPr>
            <p:cNvPr id="842" name="圆角矩形 581643"/>
            <p:cNvSpPr/>
            <p:nvPr/>
          </p:nvSpPr>
          <p:spPr>
            <a:xfrm>
              <a:off x="228600" y="4343400"/>
              <a:ext cx="8610840" cy="838080"/>
            </a:xfrm>
            <a:custGeom>
              <a:avLst/>
              <a:gdLst/>
              <a:ahLst/>
              <a:rect l="l" t="t" r="r" b="b"/>
              <a:pathLst>
                <a:path w="221843" h="21600">
                  <a:moveTo>
                    <a:pt x="3600" y="0"/>
                  </a:moveTo>
                  <a:arcTo wR="3600" hR="3600" stAng="16200000" swAng="-5400000"/>
                  <a:lnTo>
                    <a:pt x="0" y="18000"/>
                  </a:lnTo>
                  <a:arcTo wR="3600" hR="3600" stAng="10800000" swAng="-5400000"/>
                  <a:lnTo>
                    <a:pt x="218243" y="21600"/>
                  </a:lnTo>
                  <a:arcTo wR="196643" hR="3600" stAng="5400000" swAng="5400000"/>
                  <a:lnTo>
                    <a:pt x="21600" y="3600"/>
                  </a:lnTo>
                  <a:arcTo wR="196643" hR="3600" stAng="10800000" swAng="5400000"/>
                  <a:close/>
                </a:path>
              </a:pathLst>
            </a:custGeom>
            <a:solidFill>
              <a:srgbClr val="ffff99"/>
            </a:solidFill>
            <a:ln w="9360">
              <a:solidFill>
                <a:srgbClr val="000080"/>
              </a:solidFill>
              <a:miter/>
            </a:ln>
          </p:spPr>
          <p:style>
            <a:lnRef idx="0"/>
            <a:fillRef idx="0"/>
            <a:effectRef idx="0"/>
            <a:fontRef idx="minor"/>
          </p:style>
        </p:sp>
        <p:sp>
          <p:nvSpPr>
            <p:cNvPr id="843" name="文本框 581644"/>
            <p:cNvSpPr/>
            <p:nvPr/>
          </p:nvSpPr>
          <p:spPr>
            <a:xfrm>
              <a:off x="735120" y="4406760"/>
              <a:ext cx="825660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cc"/>
                  </a:solidFill>
                  <a:latin typeface="隶书"/>
                  <a:ea typeface="隶书"/>
                </a:rPr>
                <a:t>通经散寒止痛：</a:t>
              </a:r>
              <a:r>
                <a:rPr b="1" lang="zh-CN" sz="3600" spc="-1" strike="noStrike">
                  <a:solidFill>
                    <a:srgbClr val="000000"/>
                  </a:solidFill>
                  <a:latin typeface="隶书"/>
                  <a:ea typeface="隶书"/>
                </a:rPr>
                <a:t>风寒湿痛痹，寒湿腰痛</a:t>
              </a:r>
              <a:endParaRPr b="0" lang="en-US" sz="3600" spc="-1" strike="noStrike">
                <a:solidFill>
                  <a:srgbClr val="000000"/>
                </a:solidFill>
                <a:latin typeface="Arial"/>
              </a:endParaRPr>
            </a:p>
          </p:txBody>
        </p:sp>
        <p:sp>
          <p:nvSpPr>
            <p:cNvPr id="844" name="椭圆 581645"/>
            <p:cNvSpPr/>
            <p:nvPr/>
          </p:nvSpPr>
          <p:spPr>
            <a:xfrm>
              <a:off x="457200" y="4648320"/>
              <a:ext cx="228600" cy="228600"/>
            </a:xfrm>
            <a:prstGeom prst="ellipse">
              <a:avLst/>
            </a:prstGeom>
            <a:solidFill>
              <a:srgbClr val="00ff00"/>
            </a:solidFill>
            <a:ln w="50760">
              <a:solidFill>
                <a:srgbClr val="ff6600"/>
              </a:solidFill>
              <a:miter/>
            </a:ln>
          </p:spPr>
          <p:style>
            <a:lnRef idx="0"/>
            <a:fillRef idx="0"/>
            <a:effectRef idx="0"/>
            <a:fontRef idx="minor"/>
          </p:style>
        </p:sp>
      </p:grpSp>
      <p:grpSp>
        <p:nvGrpSpPr>
          <p:cNvPr id="845" name="组合 581646"/>
          <p:cNvGrpSpPr/>
          <p:nvPr/>
        </p:nvGrpSpPr>
        <p:grpSpPr>
          <a:xfrm>
            <a:off x="228600" y="5562720"/>
            <a:ext cx="8305920" cy="838080"/>
            <a:chOff x="228600" y="5562720"/>
            <a:chExt cx="8305920" cy="838080"/>
          </a:xfrm>
        </p:grpSpPr>
        <p:sp>
          <p:nvSpPr>
            <p:cNvPr id="846" name="圆角矩形 581647"/>
            <p:cNvSpPr/>
            <p:nvPr/>
          </p:nvSpPr>
          <p:spPr>
            <a:xfrm>
              <a:off x="228600" y="5562720"/>
              <a:ext cx="8305920" cy="838080"/>
            </a:xfrm>
            <a:custGeom>
              <a:avLst/>
              <a:gdLst/>
              <a:ahLst/>
              <a:rect l="l" t="t" r="r" b="b"/>
              <a:pathLst>
                <a:path w="213987" h="21600">
                  <a:moveTo>
                    <a:pt x="3600" y="0"/>
                  </a:moveTo>
                  <a:arcTo wR="3600" hR="3600" stAng="16200000" swAng="-5400000"/>
                  <a:lnTo>
                    <a:pt x="0" y="18000"/>
                  </a:lnTo>
                  <a:arcTo wR="3600" hR="3600" stAng="10800000" swAng="-5400000"/>
                  <a:lnTo>
                    <a:pt x="210387" y="21600"/>
                  </a:lnTo>
                  <a:arcTo wR="188787" hR="3600" stAng="5400000" swAng="5400000"/>
                  <a:lnTo>
                    <a:pt x="21600" y="3600"/>
                  </a:lnTo>
                  <a:arcTo wR="188787" hR="3600" stAng="10800000" swAng="5400000"/>
                  <a:close/>
                </a:path>
              </a:pathLst>
            </a:custGeom>
            <a:solidFill>
              <a:srgbClr val="ffff99"/>
            </a:solidFill>
            <a:ln w="9360">
              <a:solidFill>
                <a:srgbClr val="000080"/>
              </a:solidFill>
              <a:miter/>
            </a:ln>
          </p:spPr>
          <p:style>
            <a:lnRef idx="0"/>
            <a:fillRef idx="0"/>
            <a:effectRef idx="0"/>
            <a:fontRef idx="minor"/>
          </p:style>
        </p:sp>
        <p:sp>
          <p:nvSpPr>
            <p:cNvPr id="847" name="文本框 581648"/>
            <p:cNvSpPr/>
            <p:nvPr/>
          </p:nvSpPr>
          <p:spPr>
            <a:xfrm>
              <a:off x="735120" y="5626080"/>
              <a:ext cx="764676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cc"/>
                  </a:solidFill>
                  <a:latin typeface="隶书"/>
                  <a:ea typeface="隶书"/>
                </a:rPr>
                <a:t>通阳散寒止痛：</a:t>
              </a:r>
              <a:r>
                <a:rPr b="1" lang="zh-CN" sz="3600" spc="-1" strike="noStrike">
                  <a:solidFill>
                    <a:srgbClr val="000000"/>
                  </a:solidFill>
                  <a:latin typeface="隶书"/>
                  <a:ea typeface="隶书"/>
                </a:rPr>
                <a:t>胸阳不振之胸痹心痛</a:t>
              </a:r>
              <a:endParaRPr b="0" lang="en-US" sz="3600" spc="-1" strike="noStrike">
                <a:solidFill>
                  <a:srgbClr val="000000"/>
                </a:solidFill>
                <a:latin typeface="Arial"/>
              </a:endParaRPr>
            </a:p>
          </p:txBody>
        </p:sp>
        <p:sp>
          <p:nvSpPr>
            <p:cNvPr id="848" name="椭圆 581649"/>
            <p:cNvSpPr/>
            <p:nvPr/>
          </p:nvSpPr>
          <p:spPr>
            <a:xfrm>
              <a:off x="457200" y="5867640"/>
              <a:ext cx="228600" cy="228600"/>
            </a:xfrm>
            <a:prstGeom prst="ellipse">
              <a:avLst/>
            </a:prstGeom>
            <a:solidFill>
              <a:srgbClr val="00ff00"/>
            </a:solidFill>
            <a:ln w="50760">
              <a:solidFill>
                <a:srgbClr val="ff6600"/>
              </a:solidFill>
              <a:miter/>
            </a:ln>
          </p:spPr>
          <p:style>
            <a:lnRef idx="0"/>
            <a:fillRef idx="0"/>
            <a:effectRef idx="0"/>
            <a:fontRef idx="minor"/>
          </p:style>
        </p:sp>
      </p:grpSp>
    </p:spTree>
  </p:cSld>
  <p:timing>
    <p:tnLst>
      <p:par>
        <p:cTn id="393" dur="indefinite" restart="never" nodeType="tmRoot">
          <p:childTnLst>
            <p:seq>
              <p:cTn id="394" dur="indefinite" nodeType="mainSeq">
                <p:childTnLst>
                  <p:par>
                    <p:cTn id="395" nodeType="clickEffect" fill="hold">
                      <p:stCondLst>
                        <p:cond delay="indefinite"/>
                      </p:stCondLst>
                      <p:childTnLst>
                        <p:par>
                          <p:cTn id="396" nodeType="withEffect" fill="hold">
                            <p:stCondLst>
                              <p:cond delay="0"/>
                            </p:stCondLst>
                            <p:childTnLst>
                              <p:par>
                                <p:cTn id="397" nodeType="clickEffect" fill="hold" presetClass="entr" presetID="16" presetSubtype="21">
                                  <p:stCondLst>
                                    <p:cond delay="0"/>
                                  </p:stCondLst>
                                  <p:childTnLst>
                                    <p:set>
                                      <p:cBhvr>
                                        <p:cTn id="398" dur="1" fill="hold">
                                          <p:stCondLst>
                                            <p:cond delay="0"/>
                                          </p:stCondLst>
                                        </p:cTn>
                                        <p:tgtEl>
                                          <p:spTgt spid="837"/>
                                        </p:tgtEl>
                                        <p:attrNameLst>
                                          <p:attrName>style.visibility</p:attrName>
                                        </p:attrNameLst>
                                      </p:cBhvr>
                                      <p:to>
                                        <p:strVal val="visible"/>
                                      </p:to>
                                    </p:set>
                                    <p:animEffect filter="barn(inVertical)" transition="in">
                                      <p:cBhvr additive="repl">
                                        <p:cTn id="399" dur="500"/>
                                        <p:tgtEl>
                                          <p:spTgt spid="837"/>
                                        </p:tgtEl>
                                      </p:cBhvr>
                                    </p:animEffect>
                                  </p:childTnLst>
                                </p:cTn>
                              </p:par>
                            </p:childTnLst>
                          </p:cTn>
                        </p:par>
                      </p:childTnLst>
                    </p:cTn>
                  </p:par>
                  <p:par>
                    <p:cTn id="400" nodeType="clickEffect" fill="hold">
                      <p:stCondLst>
                        <p:cond delay="indefinite"/>
                      </p:stCondLst>
                      <p:childTnLst>
                        <p:par>
                          <p:cTn id="401" nodeType="withEffect" fill="hold">
                            <p:stCondLst>
                              <p:cond delay="0"/>
                            </p:stCondLst>
                            <p:childTnLst>
                              <p:par>
                                <p:cTn id="402" nodeType="clickEffect" fill="hold" presetClass="entr" presetID="16" presetSubtype="37">
                                  <p:stCondLst>
                                    <p:cond delay="0"/>
                                  </p:stCondLst>
                                  <p:childTnLst>
                                    <p:set>
                                      <p:cBhvr>
                                        <p:cTn id="403" dur="1" fill="hold">
                                          <p:stCondLst>
                                            <p:cond delay="0"/>
                                          </p:stCondLst>
                                        </p:cTn>
                                        <p:tgtEl>
                                          <p:spTgt spid="841"/>
                                        </p:tgtEl>
                                        <p:attrNameLst>
                                          <p:attrName>style.visibility</p:attrName>
                                        </p:attrNameLst>
                                      </p:cBhvr>
                                      <p:to>
                                        <p:strVal val="visible"/>
                                      </p:to>
                                    </p:set>
                                    <p:animEffect filter="barn(outVertical)" transition="in">
                                      <p:cBhvr additive="repl">
                                        <p:cTn id="404" dur="500"/>
                                        <p:tgtEl>
                                          <p:spTgt spid="841"/>
                                        </p:tgtEl>
                                      </p:cBhvr>
                                    </p:animEffect>
                                  </p:childTnLst>
                                </p:cTn>
                              </p:par>
                            </p:childTnLst>
                          </p:cTn>
                        </p:par>
                      </p:childTnLst>
                    </p:cTn>
                  </p:par>
                  <p:par>
                    <p:cTn id="405" nodeType="clickEffect" fill="hold">
                      <p:stCondLst>
                        <p:cond delay="indefinite"/>
                      </p:stCondLst>
                      <p:childTnLst>
                        <p:par>
                          <p:cTn id="406" nodeType="withEffect" fill="hold">
                            <p:stCondLst>
                              <p:cond delay="0"/>
                            </p:stCondLst>
                            <p:childTnLst>
                              <p:par>
                                <p:cTn id="407" nodeType="clickEffect" fill="hold" presetClass="entr" presetID="12" presetSubtype="8">
                                  <p:stCondLst>
                                    <p:cond delay="0"/>
                                  </p:stCondLst>
                                  <p:childTnLst>
                                    <p:set>
                                      <p:cBhvr>
                                        <p:cTn id="408" dur="1" fill="hold">
                                          <p:stCondLst>
                                            <p:cond delay="0"/>
                                          </p:stCondLst>
                                        </p:cTn>
                                        <p:tgtEl>
                                          <p:spTgt spid="845"/>
                                        </p:tgtEl>
                                        <p:attrNameLst>
                                          <p:attrName>style.visibility</p:attrName>
                                        </p:attrNameLst>
                                      </p:cBhvr>
                                      <p:to>
                                        <p:strVal val="visible"/>
                                      </p:to>
                                    </p:set>
                                    <p:animEffect filter="slide(fromLeft)" transition="in">
                                      <p:cBhvr additive="repl">
                                        <p:cTn id="409" dur="500"/>
                                        <p:tgtEl>
                                          <p:spTgt spid="8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9" name="文本框 583681"/>
          <p:cNvSpPr/>
          <p:nvPr/>
        </p:nvSpPr>
        <p:spPr>
          <a:xfrm>
            <a:off x="685800" y="914400"/>
            <a:ext cx="8229600" cy="5034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666699"/>
                </a:solidFill>
                <a:latin typeface="Arial"/>
              </a:rPr>
              <a:t>1. </a:t>
            </a:r>
            <a:r>
              <a:rPr b="1" lang="zh-CN" sz="2400" spc="-1" strike="noStrike">
                <a:solidFill>
                  <a:srgbClr val="666699"/>
                </a:solidFill>
                <a:latin typeface="Arial"/>
              </a:rPr>
              <a:t>用于脘腹冷痛，寒痹腰痛，经行腹痛等症</a:t>
            </a:r>
            <a:r>
              <a:rPr b="1" lang="zh-CN" sz="2400" spc="-1" strike="noStrike">
                <a:solidFill>
                  <a:srgbClr val="000000"/>
                </a:solidFill>
                <a:latin typeface="Arial"/>
              </a:rPr>
              <a:t>。肉桂能温中散寒而止痛，故遇虚寒性的脘腹疼痛，单用一味，亦有相当功效。 </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2.</a:t>
            </a:r>
            <a:r>
              <a:rPr b="1" lang="zh-CN" sz="2400" spc="-1" strike="noStrike">
                <a:solidFill>
                  <a:srgbClr val="000000"/>
                </a:solidFill>
                <a:latin typeface="Arial"/>
              </a:rPr>
              <a:t>本品能振奋脾阳，又能通利血脉，故常用于久病体弱、气衰血少之症，用少量肉桂配入补气、补血药如党参、白朮、当归、熟地等品之中，有鼓舞气血生长之功。也治阴疽色白、漫肿不溃或久溃不敛之症。</a:t>
            </a:r>
            <a:endParaRPr b="0" lang="en-US" sz="2400" spc="-1" strike="noStrike">
              <a:solidFill>
                <a:srgbClr val="000000"/>
              </a:solidFill>
              <a:latin typeface="Arial"/>
            </a:endParaRPr>
          </a:p>
          <a:p>
            <a:pPr>
              <a:lnSpc>
                <a:spcPct val="140000"/>
              </a:lnSpc>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666699"/>
                </a:solidFill>
                <a:latin typeface="Arial"/>
              </a:rPr>
              <a:t>3.</a:t>
            </a:r>
            <a:r>
              <a:rPr b="1" lang="zh-CN" sz="2400" spc="-1" strike="noStrike">
                <a:solidFill>
                  <a:srgbClr val="666699"/>
                </a:solidFill>
                <a:latin typeface="Arial"/>
              </a:rPr>
              <a:t>用于命门火衰、畏寒肢冷、阳萎、尿频等症</a:t>
            </a:r>
            <a:r>
              <a:rPr b="1" lang="zh-CN" sz="2400" spc="-1" strike="noStrike">
                <a:solidFill>
                  <a:srgbClr val="000000"/>
                </a:solidFill>
                <a:latin typeface="Arial"/>
              </a:rPr>
              <a:t>。金匮肾气丸。</a:t>
            </a:r>
            <a:r>
              <a:rPr b="0" lang="zh-CN"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0" name="PlaceHolder 1"/>
          <p:cNvSpPr>
            <a:spLocks noGrp="1"/>
          </p:cNvSpPr>
          <p:nvPr>
            <p:ph type="title"/>
          </p:nvPr>
        </p:nvSpPr>
        <p:spPr>
          <a:xfrm>
            <a:off x="1433520" y="457200"/>
            <a:ext cx="7253280" cy="120168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5100" spc="-1" strike="noStrike">
                <a:solidFill>
                  <a:srgbClr val="0000cc"/>
                </a:solidFill>
                <a:latin typeface="隶书"/>
                <a:ea typeface="隶书"/>
              </a:rPr>
              <a:t>吴 茱 萸 </a:t>
            </a:r>
            <a:r>
              <a:rPr b="1" lang="en-US" sz="3800" spc="-1" strike="noStrike">
                <a:solidFill>
                  <a:srgbClr val="0000cc"/>
                </a:solidFill>
                <a:latin typeface="Times New Roman"/>
                <a:ea typeface="隶书"/>
              </a:rPr>
              <a:t>Fructus Evodiae</a:t>
            </a:r>
            <a:endParaRPr b="0" lang="en-US" sz="3800" spc="-1" strike="noStrike">
              <a:solidFill>
                <a:srgbClr val="000000"/>
              </a:solidFill>
              <a:latin typeface="Arial"/>
            </a:endParaRPr>
          </a:p>
        </p:txBody>
      </p:sp>
      <p:sp>
        <p:nvSpPr>
          <p:cNvPr id="851" name="圆角矩形 584706"/>
          <p:cNvSpPr/>
          <p:nvPr/>
        </p:nvSpPr>
        <p:spPr>
          <a:xfrm>
            <a:off x="228600" y="5007600"/>
            <a:ext cx="8356680" cy="1793520"/>
          </a:xfrm>
          <a:custGeom>
            <a:avLst/>
            <a:gdLst/>
            <a:ahLst/>
            <a:rect l="l" t="t" r="r" b="b"/>
            <a:pathLst>
              <a:path w="100627" h="21600">
                <a:moveTo>
                  <a:pt x="3600" y="0"/>
                </a:moveTo>
                <a:arcTo wR="3600" hR="3600" stAng="16200000" swAng="-5400000"/>
                <a:lnTo>
                  <a:pt x="0" y="18000"/>
                </a:lnTo>
                <a:arcTo wR="3600" hR="3600" stAng="10800000" swAng="-5400000"/>
                <a:lnTo>
                  <a:pt x="97027" y="21600"/>
                </a:lnTo>
                <a:arcTo wR="75427" hR="3600" stAng="5400000" swAng="5400000"/>
                <a:lnTo>
                  <a:pt x="21600" y="3600"/>
                </a:lnTo>
                <a:arcTo wR="75427"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499"/>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2000" spc="-1" strike="noStrike">
                <a:solidFill>
                  <a:srgbClr val="008000"/>
                </a:solidFill>
                <a:latin typeface="隶书"/>
                <a:ea typeface="隶书"/>
              </a:rPr>
              <a:t>为芸香科植物吴茱萸 </a:t>
            </a:r>
            <a:r>
              <a:rPr b="1" i="1" lang="en-US" sz="2000" spc="-1" strike="noStrike">
                <a:solidFill>
                  <a:srgbClr val="008000"/>
                </a:solidFill>
                <a:latin typeface="隶书"/>
                <a:ea typeface="隶书"/>
              </a:rPr>
              <a:t>Evodia rutaecarpa</a:t>
            </a:r>
            <a:r>
              <a:rPr b="1" lang="en-US" sz="2000" spc="-1" strike="noStrike">
                <a:solidFill>
                  <a:srgbClr val="008000"/>
                </a:solidFill>
                <a:latin typeface="隶书"/>
                <a:ea typeface="隶书"/>
              </a:rPr>
              <a:t> (juss.) Benth.</a:t>
            </a:r>
            <a:r>
              <a:rPr b="1" lang="zh-CN" sz="2000" spc="-1" strike="noStrike">
                <a:solidFill>
                  <a:srgbClr val="008000"/>
                </a:solidFill>
                <a:latin typeface="隶书"/>
                <a:ea typeface="隶书"/>
              </a:rPr>
              <a:t>、石虎</a:t>
            </a:r>
            <a:r>
              <a:rPr b="1" i="1" lang="en-US" sz="2000" spc="-1" strike="noStrike">
                <a:solidFill>
                  <a:srgbClr val="008000"/>
                </a:solidFill>
                <a:latin typeface="隶书"/>
                <a:ea typeface="隶书"/>
              </a:rPr>
              <a:t>Evodia rutaecarpa</a:t>
            </a:r>
            <a:r>
              <a:rPr b="1" lang="en-US" sz="2000" spc="-1" strike="noStrike">
                <a:solidFill>
                  <a:srgbClr val="008000"/>
                </a:solidFill>
                <a:latin typeface="隶书"/>
                <a:ea typeface="隶书"/>
              </a:rPr>
              <a:t> (juss.) Benth. var. officinalis (Dode) Huang</a:t>
            </a:r>
            <a:r>
              <a:rPr b="1" lang="zh-CN" sz="2000" spc="-1" strike="noStrike">
                <a:solidFill>
                  <a:srgbClr val="008000"/>
                </a:solidFill>
                <a:latin typeface="隶书"/>
                <a:ea typeface="隶书"/>
              </a:rPr>
              <a:t>或疏毛吴茱萸</a:t>
            </a:r>
            <a:r>
              <a:rPr b="1" i="1" lang="en-US" sz="2000" spc="-1" strike="noStrike">
                <a:solidFill>
                  <a:srgbClr val="008000"/>
                </a:solidFill>
                <a:latin typeface="隶书"/>
                <a:ea typeface="隶书"/>
              </a:rPr>
              <a:t>Evodia rutaecar</a:t>
            </a:r>
            <a:r>
              <a:rPr b="1" lang="en-US" sz="2000" spc="-1" strike="noStrike">
                <a:solidFill>
                  <a:srgbClr val="008000"/>
                </a:solidFill>
                <a:latin typeface="隶书"/>
                <a:ea typeface="隶书"/>
              </a:rPr>
              <a:t> (juss.)Benth. var. bodinieri (Dode) Huang</a:t>
            </a:r>
            <a:r>
              <a:rPr b="1" lang="zh-CN" sz="2000" spc="-1" strike="noStrike">
                <a:solidFill>
                  <a:srgbClr val="008000"/>
                </a:solidFill>
                <a:latin typeface="隶书"/>
                <a:ea typeface="隶书"/>
              </a:rPr>
              <a:t>的干燥将近成熟的果实 </a:t>
            </a:r>
            <a:endParaRPr b="0" lang="en-US" sz="2000" spc="-1" strike="noStrike">
              <a:solidFill>
                <a:srgbClr val="000000"/>
              </a:solidFill>
              <a:latin typeface="Arial"/>
            </a:endParaRPr>
          </a:p>
        </p:txBody>
      </p:sp>
      <p:pic>
        <p:nvPicPr>
          <p:cNvPr id="852" name="图片 584707" descr="吴茱萸1"/>
          <p:cNvPicPr/>
          <p:nvPr/>
        </p:nvPicPr>
        <p:blipFill>
          <a:blip r:embed="rId1"/>
          <a:stretch/>
        </p:blipFill>
        <p:spPr>
          <a:xfrm>
            <a:off x="228600" y="1523880"/>
            <a:ext cx="4444920" cy="3340080"/>
          </a:xfrm>
          <a:prstGeom prst="rect">
            <a:avLst/>
          </a:prstGeom>
          <a:ln w="0">
            <a:noFill/>
          </a:ln>
        </p:spPr>
      </p:pic>
      <p:pic>
        <p:nvPicPr>
          <p:cNvPr id="853" name="图片 584708" descr="吴茱萸2"/>
          <p:cNvPicPr/>
          <p:nvPr/>
        </p:nvPicPr>
        <p:blipFill>
          <a:blip r:embed="rId2"/>
          <a:stretch/>
        </p:blipFill>
        <p:spPr>
          <a:xfrm>
            <a:off x="4876920" y="1371600"/>
            <a:ext cx="3458880" cy="3657600"/>
          </a:xfrm>
          <a:prstGeom prst="rect">
            <a:avLst/>
          </a:prstGeom>
          <a:ln w="0">
            <a:noFill/>
          </a:ln>
        </p:spPr>
      </p:pic>
    </p:spTree>
  </p:cSld>
</p:sld>
</file>

<file path=ppt/slides/slide2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854" name="组合 586753"/>
          <p:cNvGrpSpPr/>
          <p:nvPr/>
        </p:nvGrpSpPr>
        <p:grpSpPr>
          <a:xfrm>
            <a:off x="762120" y="2209680"/>
            <a:ext cx="6823080" cy="761760"/>
            <a:chOff x="762120" y="2209680"/>
            <a:chExt cx="6823080" cy="761760"/>
          </a:xfrm>
        </p:grpSpPr>
        <p:sp>
          <p:nvSpPr>
            <p:cNvPr id="855" name="圆角矩形 586754"/>
            <p:cNvSpPr/>
            <p:nvPr/>
          </p:nvSpPr>
          <p:spPr>
            <a:xfrm>
              <a:off x="762120" y="2209680"/>
              <a:ext cx="6823080" cy="761760"/>
            </a:xfrm>
            <a:custGeom>
              <a:avLst/>
              <a:gdLst/>
              <a:ahLst/>
              <a:rect l="l" t="t" r="r" b="b"/>
              <a:pathLst>
                <a:path w="193390" h="21600">
                  <a:moveTo>
                    <a:pt x="3600" y="0"/>
                  </a:moveTo>
                  <a:arcTo wR="3600" hR="3600" stAng="16200000" swAng="-5400000"/>
                  <a:lnTo>
                    <a:pt x="0" y="18000"/>
                  </a:lnTo>
                  <a:arcTo wR="3600" hR="3600" stAng="10800000" swAng="-5400000"/>
                  <a:lnTo>
                    <a:pt x="189790" y="21600"/>
                  </a:lnTo>
                  <a:arcTo wR="168190" hR="3600" stAng="5400000" swAng="5400000"/>
                  <a:lnTo>
                    <a:pt x="21600" y="3600"/>
                  </a:lnTo>
                  <a:arcTo wR="168190" hR="3600" stAng="10800000" swAng="5400000"/>
                  <a:close/>
                </a:path>
              </a:pathLst>
            </a:custGeom>
            <a:solidFill>
              <a:srgbClr val="ccffcc"/>
            </a:solidFill>
            <a:ln w="9360">
              <a:solidFill>
                <a:srgbClr val="000080"/>
              </a:solidFill>
              <a:miter/>
            </a:ln>
            <a:effectLst>
              <a:outerShdw dist="107932" dir="18900000" blurRad="0" rotWithShape="0">
                <a:srgbClr val="00007d"/>
              </a:outerShdw>
            </a:effectLst>
          </p:spPr>
          <p:style>
            <a:lnRef idx="0"/>
            <a:fillRef idx="0"/>
            <a:effectRef idx="0"/>
            <a:fontRef idx="minor"/>
          </p:style>
        </p:sp>
        <p:sp>
          <p:nvSpPr>
            <p:cNvPr id="856" name="文本框 586755"/>
            <p:cNvSpPr/>
            <p:nvPr/>
          </p:nvSpPr>
          <p:spPr>
            <a:xfrm>
              <a:off x="1282680" y="2225520"/>
              <a:ext cx="6184800" cy="703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cc"/>
                  </a:solidFill>
                  <a:latin typeface="隶书"/>
                  <a:ea typeface="隶书"/>
                </a:rPr>
                <a:t>散寒止痛：</a:t>
              </a:r>
              <a:r>
                <a:rPr b="1" lang="zh-CN" sz="3600" spc="-1" strike="noStrike">
                  <a:solidFill>
                    <a:srgbClr val="800080"/>
                  </a:solidFill>
                  <a:latin typeface="隶书"/>
                  <a:ea typeface="隶书"/>
                </a:rPr>
                <a:t>寒滞肝脉诸痛症</a:t>
              </a:r>
              <a:endParaRPr b="0" lang="en-US" sz="3600" spc="-1" strike="noStrike">
                <a:solidFill>
                  <a:srgbClr val="000000"/>
                </a:solidFill>
                <a:latin typeface="Arial"/>
              </a:endParaRPr>
            </a:p>
          </p:txBody>
        </p:sp>
        <p:sp>
          <p:nvSpPr>
            <p:cNvPr id="857" name="椭圆 586756"/>
            <p:cNvSpPr/>
            <p:nvPr/>
          </p:nvSpPr>
          <p:spPr>
            <a:xfrm>
              <a:off x="990720" y="2514240"/>
              <a:ext cx="228600" cy="228600"/>
            </a:xfrm>
            <a:prstGeom prst="ellipse">
              <a:avLst/>
            </a:prstGeom>
            <a:solidFill>
              <a:srgbClr val="ff6600"/>
            </a:solidFill>
            <a:ln w="0">
              <a:noFill/>
            </a:ln>
          </p:spPr>
          <p:style>
            <a:lnRef idx="0"/>
            <a:fillRef idx="0"/>
            <a:effectRef idx="0"/>
            <a:fontRef idx="minor"/>
          </p:style>
        </p:sp>
      </p:grpSp>
      <p:sp>
        <p:nvSpPr>
          <p:cNvPr id="858" name="圆角矩形 586757"/>
          <p:cNvSpPr/>
          <p:nvPr/>
        </p:nvSpPr>
        <p:spPr>
          <a:xfrm>
            <a:off x="738360" y="3629160"/>
            <a:ext cx="6781680" cy="761760"/>
          </a:xfrm>
          <a:custGeom>
            <a:avLst/>
            <a:gdLst/>
            <a:ahLst/>
            <a:rect l="l" t="t" r="r" b="b"/>
            <a:pathLst>
              <a:path w="192217" h="21600">
                <a:moveTo>
                  <a:pt x="3600" y="0"/>
                </a:moveTo>
                <a:arcTo wR="3600" hR="3600" stAng="16200000" swAng="-5400000"/>
                <a:lnTo>
                  <a:pt x="0" y="18000"/>
                </a:lnTo>
                <a:arcTo wR="3600" hR="3600" stAng="10800000" swAng="-5400000"/>
                <a:lnTo>
                  <a:pt x="188617" y="21600"/>
                </a:lnTo>
                <a:arcTo wR="167017" hR="3600" stAng="5400000" swAng="5400000"/>
                <a:lnTo>
                  <a:pt x="21600" y="3600"/>
                </a:lnTo>
                <a:arcTo wR="167017" hR="3600" stAng="10800000" swAng="5400000"/>
                <a:close/>
              </a:path>
            </a:pathLst>
          </a:custGeom>
          <a:solidFill>
            <a:srgbClr val="ccffcc"/>
          </a:solidFill>
          <a:ln w="9360">
            <a:solidFill>
              <a:srgbClr val="000080"/>
            </a:solidFill>
            <a:miter/>
          </a:ln>
          <a:effectLst>
            <a:outerShdw dist="107932" dir="18900000" blurRad="0" rotWithShape="0">
              <a:srgbClr val="00007d"/>
            </a:outerShdw>
          </a:effectLst>
        </p:spPr>
        <p:style>
          <a:lnRef idx="0"/>
          <a:fillRef idx="0"/>
          <a:effectRef idx="0"/>
          <a:fontRef idx="minor"/>
        </p:style>
      </p:sp>
      <p:sp>
        <p:nvSpPr>
          <p:cNvPr id="859" name="文本框 586758"/>
          <p:cNvSpPr/>
          <p:nvPr/>
        </p:nvSpPr>
        <p:spPr>
          <a:xfrm>
            <a:off x="900000" y="3645000"/>
            <a:ext cx="5472360" cy="703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cc"/>
                </a:solidFill>
                <a:latin typeface="隶书"/>
                <a:ea typeface="隶书"/>
              </a:rPr>
              <a:t>疏肝降逆：</a:t>
            </a:r>
            <a:r>
              <a:rPr b="1" lang="zh-CN" sz="3600" spc="-1" strike="noStrike">
                <a:solidFill>
                  <a:srgbClr val="800080"/>
                </a:solidFill>
                <a:latin typeface="隶书"/>
                <a:ea typeface="隶书"/>
              </a:rPr>
              <a:t>呕吐吞酸</a:t>
            </a:r>
            <a:endParaRPr b="0" lang="en-US" sz="3600" spc="-1" strike="noStrike">
              <a:solidFill>
                <a:srgbClr val="000000"/>
              </a:solidFill>
              <a:latin typeface="Arial"/>
            </a:endParaRPr>
          </a:p>
        </p:txBody>
      </p:sp>
      <p:sp>
        <p:nvSpPr>
          <p:cNvPr id="860" name="椭圆 586759"/>
          <p:cNvSpPr/>
          <p:nvPr/>
        </p:nvSpPr>
        <p:spPr>
          <a:xfrm>
            <a:off x="966960" y="3933720"/>
            <a:ext cx="228600" cy="228600"/>
          </a:xfrm>
          <a:prstGeom prst="ellipse">
            <a:avLst/>
          </a:prstGeom>
          <a:solidFill>
            <a:srgbClr val="ff6600"/>
          </a:solidFill>
          <a:ln w="0">
            <a:noFill/>
          </a:ln>
        </p:spPr>
        <p:style>
          <a:lnRef idx="0"/>
          <a:fillRef idx="0"/>
          <a:effectRef idx="0"/>
          <a:fontRef idx="minor"/>
        </p:style>
      </p:sp>
      <p:grpSp>
        <p:nvGrpSpPr>
          <p:cNvPr id="861" name="组合 586760"/>
          <p:cNvGrpSpPr/>
          <p:nvPr/>
        </p:nvGrpSpPr>
        <p:grpSpPr>
          <a:xfrm>
            <a:off x="762120" y="5029200"/>
            <a:ext cx="7619760" cy="762120"/>
            <a:chOff x="762120" y="5029200"/>
            <a:chExt cx="7619760" cy="762120"/>
          </a:xfrm>
        </p:grpSpPr>
        <p:sp>
          <p:nvSpPr>
            <p:cNvPr id="862" name="圆角矩形 586761"/>
            <p:cNvSpPr/>
            <p:nvPr/>
          </p:nvSpPr>
          <p:spPr>
            <a:xfrm>
              <a:off x="762120" y="5029200"/>
              <a:ext cx="7619760" cy="762120"/>
            </a:xfrm>
            <a:custGeom>
              <a:avLst/>
              <a:gdLst/>
              <a:ahLst/>
              <a:rect l="l" t="t" r="r" b="b"/>
              <a:pathLst>
                <a:path w="215867" h="21600">
                  <a:moveTo>
                    <a:pt x="3600" y="0"/>
                  </a:moveTo>
                  <a:arcTo wR="3600" hR="3600" stAng="16200000" swAng="-5400000"/>
                  <a:lnTo>
                    <a:pt x="0" y="18000"/>
                  </a:lnTo>
                  <a:arcTo wR="3600" hR="3600" stAng="10800000" swAng="-5400000"/>
                  <a:lnTo>
                    <a:pt x="212267" y="21600"/>
                  </a:lnTo>
                  <a:arcTo wR="190667" hR="3600" stAng="5400000" swAng="5400000"/>
                  <a:lnTo>
                    <a:pt x="21600" y="3600"/>
                  </a:lnTo>
                  <a:arcTo wR="190667" hR="3600" stAng="10800000" swAng="5400000"/>
                  <a:close/>
                </a:path>
              </a:pathLst>
            </a:custGeom>
            <a:solidFill>
              <a:srgbClr val="ccffcc"/>
            </a:solidFill>
            <a:ln w="9360">
              <a:solidFill>
                <a:srgbClr val="000080"/>
              </a:solidFill>
              <a:miter/>
            </a:ln>
            <a:effectLst>
              <a:outerShdw dist="107932" dir="18900000" blurRad="0" rotWithShape="0">
                <a:srgbClr val="00007d"/>
              </a:outerShdw>
            </a:effectLst>
          </p:spPr>
          <p:style>
            <a:lnRef idx="0"/>
            <a:fillRef idx="0"/>
            <a:effectRef idx="0"/>
            <a:fontRef idx="minor"/>
          </p:style>
        </p:sp>
        <p:sp>
          <p:nvSpPr>
            <p:cNvPr id="863" name="文本框 586762"/>
            <p:cNvSpPr/>
            <p:nvPr/>
          </p:nvSpPr>
          <p:spPr>
            <a:xfrm>
              <a:off x="1282680" y="5045040"/>
              <a:ext cx="7023240" cy="703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cc"/>
                  </a:solidFill>
                  <a:latin typeface="隶书"/>
                  <a:ea typeface="隶书"/>
                </a:rPr>
                <a:t>助阳止泻：</a:t>
              </a:r>
              <a:r>
                <a:rPr b="1" lang="zh-CN" sz="3600" spc="-1" strike="noStrike">
                  <a:solidFill>
                    <a:srgbClr val="800080"/>
                  </a:solidFill>
                  <a:latin typeface="隶书"/>
                  <a:ea typeface="隶书"/>
                </a:rPr>
                <a:t>虚寒泄泻症</a:t>
              </a:r>
              <a:r>
                <a:rPr b="1" lang="en-US" sz="3600" spc="-1" strike="noStrike">
                  <a:solidFill>
                    <a:srgbClr val="800080"/>
                  </a:solidFill>
                  <a:latin typeface="Times New Roman"/>
                  <a:ea typeface="隶书"/>
                </a:rPr>
                <a:t>—</a:t>
              </a:r>
              <a:r>
                <a:rPr b="1" lang="zh-CN" sz="3600" spc="-1" strike="noStrike">
                  <a:solidFill>
                    <a:srgbClr val="800080"/>
                  </a:solidFill>
                  <a:latin typeface="隶书"/>
                  <a:ea typeface="隶书"/>
                </a:rPr>
                <a:t>五更泄</a:t>
              </a:r>
              <a:endParaRPr b="0" lang="en-US" sz="3600" spc="-1" strike="noStrike">
                <a:solidFill>
                  <a:srgbClr val="000000"/>
                </a:solidFill>
                <a:latin typeface="Arial"/>
              </a:endParaRPr>
            </a:p>
          </p:txBody>
        </p:sp>
        <p:sp>
          <p:nvSpPr>
            <p:cNvPr id="864" name="椭圆 586763"/>
            <p:cNvSpPr/>
            <p:nvPr/>
          </p:nvSpPr>
          <p:spPr>
            <a:xfrm>
              <a:off x="990720" y="5334120"/>
              <a:ext cx="228600" cy="228600"/>
            </a:xfrm>
            <a:prstGeom prst="ellipse">
              <a:avLst/>
            </a:prstGeom>
            <a:solidFill>
              <a:srgbClr val="ff6600"/>
            </a:solidFill>
            <a:ln w="0">
              <a:noFill/>
            </a:ln>
          </p:spPr>
          <p:style>
            <a:lnRef idx="0"/>
            <a:fillRef idx="0"/>
            <a:effectRef idx="0"/>
            <a:fontRef idx="minor"/>
          </p:style>
        </p:sp>
      </p:grpSp>
      <p:sp>
        <p:nvSpPr>
          <p:cNvPr id="865" name="矩形 586764"/>
          <p:cNvSpPr/>
          <p:nvPr/>
        </p:nvSpPr>
        <p:spPr>
          <a:xfrm>
            <a:off x="1403280" y="620640"/>
            <a:ext cx="4235400" cy="487440"/>
          </a:xfrm>
          <a:prstGeom prst="rect">
            <a:avLst/>
          </a:prstGeom>
          <a:noFill/>
          <a:ln w="0">
            <a:noFill/>
          </a:ln>
        </p:spPr>
        <p:style>
          <a:lnRef idx="0"/>
          <a:fillRef idx="0"/>
          <a:effectRef idx="0"/>
          <a:fontRef idx="minor"/>
        </p:style>
        <p:txBody>
          <a:bodyPr lIns="90000" rIns="90000" tIns="46800" bIns="46800"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0000"/>
                </a:solidFill>
                <a:latin typeface="华文新魏"/>
                <a:ea typeface="华文新魏"/>
              </a:rPr>
              <a:t>吴 茱 萸</a:t>
            </a:r>
            <a:endParaRPr b="0" lang="en-US" sz="5400" spc="-1" strike="noStrike">
              <a:solidFill>
                <a:srgbClr val="000000"/>
              </a:solidFill>
              <a:latin typeface="Arial"/>
            </a:endParaRPr>
          </a:p>
        </p:txBody>
      </p:sp>
    </p:spTree>
  </p:cSld>
  <p:timing>
    <p:tnLst>
      <p:par>
        <p:cTn id="410" dur="indefinite" restart="never" nodeType="tmRoot">
          <p:childTnLst>
            <p:seq>
              <p:cTn id="411" dur="indefinite" nodeType="mainSeq">
                <p:childTnLst>
                  <p:par>
                    <p:cTn id="412" nodeType="clickEffect" fill="hold">
                      <p:stCondLst>
                        <p:cond delay="indefinite"/>
                      </p:stCondLst>
                      <p:childTnLst>
                        <p:par>
                          <p:cTn id="413" nodeType="withEffect" fill="hold">
                            <p:stCondLst>
                              <p:cond delay="0"/>
                            </p:stCondLst>
                            <p:childTnLst>
                              <p:par>
                                <p:cTn id="414" nodeType="clickEffect" fill="hold" presetClass="entr" presetID="2" presetSubtype="2">
                                  <p:stCondLst>
                                    <p:cond delay="0"/>
                                  </p:stCondLst>
                                  <p:childTnLst>
                                    <p:set>
                                      <p:cBhvr>
                                        <p:cTn id="415" dur="1" fill="hold">
                                          <p:stCondLst>
                                            <p:cond delay="0"/>
                                          </p:stCondLst>
                                        </p:cTn>
                                        <p:tgtEl>
                                          <p:spTgt spid="861"/>
                                        </p:tgtEl>
                                        <p:attrNameLst>
                                          <p:attrName>style.visibility</p:attrName>
                                        </p:attrNameLst>
                                      </p:cBhvr>
                                      <p:to>
                                        <p:strVal val="visible"/>
                                      </p:to>
                                    </p:set>
                                    <p:anim calcmode="lin" valueType="num">
                                      <p:cBhvr additive="base">
                                        <p:cTn id="416" dur="500" fill="hold"/>
                                        <p:tgtEl>
                                          <p:spTgt spid="861"/>
                                        </p:tgtEl>
                                        <p:attrNameLst>
                                          <p:attrName>ppt_x</p:attrName>
                                        </p:attrNameLst>
                                      </p:cBhvr>
                                      <p:tavLst>
                                        <p:tav tm="0">
                                          <p:val>
                                            <p:strVal val="1+#ppt_w/2"/>
                                          </p:val>
                                        </p:tav>
                                        <p:tav tm="100000">
                                          <p:val>
                                            <p:strVal val="#ppt_x"/>
                                          </p:val>
                                        </p:tav>
                                      </p:tavLst>
                                    </p:anim>
                                    <p:anim calcmode="lin" valueType="num">
                                      <p:cBhvr additive="base">
                                        <p:cTn id="417" dur="500" fill="hold"/>
                                        <p:tgtEl>
                                          <p:spTgt spid="8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文本框 20483"/>
          <p:cNvSpPr/>
          <p:nvPr/>
        </p:nvSpPr>
        <p:spPr>
          <a:xfrm>
            <a:off x="0" y="304920"/>
            <a:ext cx="8915400" cy="5725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buClr>
                <a:srgbClr val="ff99ff"/>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系统记述了各种药的知识</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在</a:t>
            </a:r>
            <a:r>
              <a:rPr b="0" lang="zh-CN" sz="2400" spc="-1" strike="noStrike">
                <a:solidFill>
                  <a:srgbClr val="666699"/>
                </a:solidFill>
                <a:latin typeface="Arial"/>
              </a:rPr>
              <a:t>药物解说</a:t>
            </a:r>
            <a:r>
              <a:rPr b="0" lang="zh-CN" sz="2400" spc="-1" strike="noStrike">
                <a:solidFill>
                  <a:srgbClr val="000000"/>
                </a:solidFill>
                <a:latin typeface="Arial"/>
              </a:rPr>
              <a:t>方面，本草纲目包括</a:t>
            </a:r>
            <a:r>
              <a:rPr b="1" lang="zh-CN" sz="2400" spc="-1" strike="noStrike">
                <a:solidFill>
                  <a:srgbClr val="000000"/>
                </a:solidFill>
                <a:latin typeface="Arial"/>
              </a:rPr>
              <a:t>八个部分</a:t>
            </a:r>
            <a:r>
              <a:rPr b="0" lang="zh-CN" sz="2400" spc="-1" strike="noStrike">
                <a:solidFill>
                  <a:srgbClr val="000000"/>
                </a:solidFill>
                <a:latin typeface="Arial"/>
              </a:rPr>
              <a:t>：</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释名，罗列典籍中药物的异名，并解说诸名的由来； </a:t>
            </a:r>
            <a:br>
              <a:rPr sz="2400"/>
            </a:br>
            <a:r>
              <a:rPr b="0" lang="zh-CN" sz="2400" spc="-1" strike="noStrike">
                <a:solidFill>
                  <a:srgbClr val="000000"/>
                </a:solidFill>
                <a:latin typeface="Arial"/>
              </a:rPr>
              <a:t>　　集解，集录诸家对该药产地、形态、栽培、采集等的论述； </a:t>
            </a:r>
            <a:br>
              <a:rPr sz="2400"/>
            </a:br>
            <a:r>
              <a:rPr b="0" lang="zh-CN" sz="2400" spc="-1" strike="noStrike">
                <a:solidFill>
                  <a:srgbClr val="000000"/>
                </a:solidFill>
                <a:latin typeface="Arial"/>
              </a:rPr>
              <a:t>　　修治，介绍该药的炮制法和保存法； </a:t>
            </a:r>
            <a:br>
              <a:rPr sz="2400"/>
            </a:br>
            <a:r>
              <a:rPr b="0" lang="zh-CN" sz="2400" spc="-1" strike="noStrike">
                <a:solidFill>
                  <a:srgbClr val="000000"/>
                </a:solidFill>
                <a:latin typeface="Arial"/>
              </a:rPr>
              <a:t>　　气味，介绍该药的药性； </a:t>
            </a:r>
            <a:br>
              <a:rPr sz="2400"/>
            </a:br>
            <a:r>
              <a:rPr b="0" lang="zh-CN" sz="2400" spc="-1" strike="noStrike">
                <a:solidFill>
                  <a:srgbClr val="000000"/>
                </a:solidFill>
                <a:latin typeface="Arial"/>
              </a:rPr>
              <a:t>　　主治，列举该药所能治的主要病症； </a:t>
            </a:r>
            <a:br>
              <a:rPr sz="2400"/>
            </a:br>
            <a:r>
              <a:rPr b="0" lang="zh-CN" sz="2400" spc="-1" strike="noStrike">
                <a:solidFill>
                  <a:srgbClr val="000000"/>
                </a:solidFill>
                <a:latin typeface="Arial"/>
              </a:rPr>
              <a:t>　　发明，阐明药理或记录前人和自己的心得体会；（反映了</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李时珍对药物的新发现、新经验） </a:t>
            </a:r>
            <a:br>
              <a:rPr sz="2400"/>
            </a:br>
            <a:r>
              <a:rPr b="0" lang="zh-CN" sz="2400" spc="-1" strike="noStrike">
                <a:solidFill>
                  <a:srgbClr val="000000"/>
                </a:solidFill>
                <a:latin typeface="Arial"/>
              </a:rPr>
              <a:t>　　正误，纠正过去本草书中的错误； </a:t>
            </a:r>
            <a:br>
              <a:rPr sz="2400"/>
            </a:br>
            <a:r>
              <a:rPr b="0" lang="zh-CN" sz="2400" spc="-1" strike="noStrike">
                <a:solidFill>
                  <a:srgbClr val="000000"/>
                </a:solidFill>
                <a:latin typeface="Arial"/>
              </a:rPr>
              <a:t>　　附方，介绍以药为主的各种验方及其主治。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866" name="组合 592897"/>
          <p:cNvGrpSpPr/>
          <p:nvPr/>
        </p:nvGrpSpPr>
        <p:grpSpPr>
          <a:xfrm>
            <a:off x="395280" y="1341360"/>
            <a:ext cx="8352360" cy="1078920"/>
            <a:chOff x="395280" y="1341360"/>
            <a:chExt cx="8352360" cy="1078920"/>
          </a:xfrm>
        </p:grpSpPr>
        <p:sp>
          <p:nvSpPr>
            <p:cNvPr id="867" name="圆角矩形 592898"/>
            <p:cNvSpPr/>
            <p:nvPr/>
          </p:nvSpPr>
          <p:spPr>
            <a:xfrm>
              <a:off x="395280" y="1341360"/>
              <a:ext cx="8352360" cy="1078920"/>
            </a:xfrm>
            <a:custGeom>
              <a:avLst/>
              <a:gdLst/>
              <a:ahLst/>
              <a:rect l="l" t="t" r="r" b="b"/>
              <a:pathLst>
                <a:path w="167166" h="21600">
                  <a:moveTo>
                    <a:pt x="10800" y="0"/>
                  </a:moveTo>
                  <a:arcTo wR="10800" hR="10800" stAng="16200000" swAng="-5400000"/>
                  <a:lnTo>
                    <a:pt x="0" y="10800"/>
                  </a:lnTo>
                  <a:arcTo wR="10800" hR="10800" stAng="10800000" swAng="-5400000"/>
                  <a:lnTo>
                    <a:pt x="156366" y="21600"/>
                  </a:lnTo>
                  <a:arcTo wR="134766" hR="10800" stAng="5400000" swAng="5400000"/>
                  <a:lnTo>
                    <a:pt x="21600" y="10800"/>
                  </a:lnTo>
                  <a:arcTo wR="134766" hR="10800" stAng="10800000" swAng="5400000"/>
                  <a:close/>
                </a:path>
              </a:pathLst>
            </a:custGeom>
            <a:gradFill rotWithShape="0">
              <a:gsLst>
                <a:gs pos="0">
                  <a:srgbClr val="545454"/>
                </a:gs>
                <a:gs pos="50000">
                  <a:srgbClr val="eaeaea"/>
                </a:gs>
                <a:gs pos="100000">
                  <a:srgbClr val="545454"/>
                </a:gs>
              </a:gsLst>
              <a:lin ang="5400000"/>
            </a:gradFill>
            <a:ln w="0">
              <a:noFill/>
            </a:ln>
            <a:effectLst>
              <a:outerShdw dist="40186" dir="4303641" blurRad="0" rotWithShape="0">
                <a:srgbClr val="ffffcc">
                  <a:alpha val="50000"/>
                </a:srgbClr>
              </a:outerShdw>
            </a:effectLst>
          </p:spPr>
          <p:style>
            <a:lnRef idx="0"/>
            <a:fillRef idx="0"/>
            <a:effectRef idx="0"/>
            <a:fontRef idx="minor"/>
          </p:style>
        </p:sp>
        <p:sp>
          <p:nvSpPr>
            <p:cNvPr id="868" name="圆角矩形 592899"/>
            <p:cNvSpPr/>
            <p:nvPr/>
          </p:nvSpPr>
          <p:spPr>
            <a:xfrm>
              <a:off x="496080" y="1401840"/>
              <a:ext cx="8151840" cy="964440"/>
            </a:xfrm>
            <a:custGeom>
              <a:avLst/>
              <a:gdLst/>
              <a:ahLst/>
              <a:rect l="l" t="t" r="r" b="b"/>
              <a:pathLst>
                <a:path w="182512" h="21600">
                  <a:moveTo>
                    <a:pt x="10800" y="0"/>
                  </a:moveTo>
                  <a:arcTo wR="10800" hR="10800" stAng="16200000" swAng="-5400000"/>
                  <a:lnTo>
                    <a:pt x="0" y="10800"/>
                  </a:lnTo>
                  <a:arcTo wR="10800" hR="10800" stAng="10800000" swAng="-5400000"/>
                  <a:lnTo>
                    <a:pt x="171712" y="21600"/>
                  </a:lnTo>
                  <a:arcTo wR="150112" hR="10800" stAng="5400000" swAng="5400000"/>
                  <a:lnTo>
                    <a:pt x="21600" y="10800"/>
                  </a:lnTo>
                  <a:arcTo wR="150112" hR="10800" stAng="10800000" swAng="5400000"/>
                  <a:close/>
                </a:path>
              </a:pathLst>
            </a:custGeom>
            <a:gradFill rotWithShape="0">
              <a:gsLst>
                <a:gs pos="0">
                  <a:srgbClr val="9999ff">
                    <a:alpha val="90196"/>
                  </a:srgbClr>
                </a:gs>
                <a:gs pos="50000">
                  <a:srgbClr val="ddddff"/>
                </a:gs>
                <a:gs pos="100000">
                  <a:srgbClr val="9999ff">
                    <a:alpha val="90196"/>
                  </a:srgbClr>
                </a:gs>
              </a:gsLst>
              <a:lin ang="0"/>
            </a:gradFill>
            <a:ln w="0">
              <a:noFill/>
            </a:ln>
          </p:spPr>
          <p:style>
            <a:lnRef idx="0"/>
            <a:fillRef idx="0"/>
            <a:effectRef idx="0"/>
            <a:fontRef idx="minor"/>
          </p:style>
        </p:sp>
      </p:grpSp>
      <p:sp>
        <p:nvSpPr>
          <p:cNvPr id="869" name="PlaceHolder 1"/>
          <p:cNvSpPr>
            <a:spLocks noGrp="1"/>
          </p:cNvSpPr>
          <p:nvPr>
            <p:ph type="title"/>
          </p:nvPr>
        </p:nvSpPr>
        <p:spPr>
          <a:xfrm>
            <a:off x="304920" y="38052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0000"/>
                </a:solidFill>
                <a:latin typeface="Arial"/>
                <a:ea typeface="华文新魏"/>
              </a:rPr>
              <a:t>活血止痛</a:t>
            </a:r>
            <a:endParaRPr b="0" lang="en-US" sz="5400" spc="-1" strike="noStrike">
              <a:solidFill>
                <a:srgbClr val="000000"/>
              </a:solidFill>
              <a:latin typeface="Arial"/>
            </a:endParaRPr>
          </a:p>
        </p:txBody>
      </p:sp>
      <p:sp>
        <p:nvSpPr>
          <p:cNvPr id="870" name="矩形 592901"/>
          <p:cNvSpPr/>
          <p:nvPr/>
        </p:nvSpPr>
        <p:spPr>
          <a:xfrm>
            <a:off x="684360" y="1484280"/>
            <a:ext cx="7993080" cy="825480"/>
          </a:xfrm>
          <a:prstGeom prst="rect">
            <a:avLst/>
          </a:pr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隶书"/>
                <a:ea typeface="隶书"/>
              </a:rPr>
              <a:t>川芎、丹参、姜黄、延胡索、乳香、没药、三棱、莪术、三七、蒲黄、鸡血藤、当归、益母草、牛膝、桃仁、红花</a:t>
            </a:r>
            <a:endParaRPr b="0" lang="en-US" sz="2400" spc="-1" strike="noStrike">
              <a:solidFill>
                <a:srgbClr val="000000"/>
              </a:solidFill>
              <a:latin typeface="Arial"/>
            </a:endParaRPr>
          </a:p>
        </p:txBody>
      </p:sp>
      <p:sp>
        <p:nvSpPr>
          <p:cNvPr id="871" name="矩形 592902"/>
          <p:cNvSpPr/>
          <p:nvPr/>
        </p:nvSpPr>
        <p:spPr>
          <a:xfrm>
            <a:off x="684360" y="2708280"/>
            <a:ext cx="7848360" cy="3384720"/>
          </a:xfrm>
          <a:prstGeom prst="rect">
            <a:avLst/>
          </a:prstGeom>
          <a:noFill/>
          <a:ln w="0">
            <a:noFill/>
          </a:ln>
        </p:spPr>
        <p:style>
          <a:lnRef idx="0"/>
          <a:fillRef idx="0"/>
          <a:effectRef idx="0"/>
          <a:fontRef idx="minor"/>
        </p:style>
        <p:txBody>
          <a:bodyPr lIns="90000" rIns="90000" tIns="46800" bIns="46800" anchor="t">
            <a:noAutofit/>
          </a:bodyPr>
          <a:p>
            <a:pPr marL="343080" indent="-343080">
              <a:spcBef>
                <a:spcPts val="1049"/>
              </a:spcBef>
              <a:spcAft>
                <a:spcPts val="700"/>
              </a:spcAft>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ea typeface="隶书"/>
              </a:rPr>
              <a:t>作用特点：活血化瘀而止痛，止痛作用强而直接，应用范围广泛。</a:t>
            </a:r>
            <a:endParaRPr b="0" lang="en-US" sz="2800" spc="-1" strike="noStrike">
              <a:solidFill>
                <a:srgbClr val="000000"/>
              </a:solidFill>
              <a:latin typeface="Arial"/>
            </a:endParaRPr>
          </a:p>
          <a:p>
            <a:pPr marL="343080" indent="-343080">
              <a:spcBef>
                <a:spcPts val="1049"/>
              </a:spcBef>
              <a:spcAft>
                <a:spcPts val="700"/>
              </a:spcAft>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ea typeface="隶书"/>
              </a:rPr>
              <a:t>适应范围：各种原因引起的淤滞疼痛，全身各个部位，各种病证的痛证皆可用之。尤其可用于那些伴随有疼痛的有形病证，和久痛病证。</a:t>
            </a:r>
            <a:endParaRPr b="0" lang="en-US" sz="2800" spc="-1" strike="noStrike">
              <a:solidFill>
                <a:srgbClr val="000000"/>
              </a:solidFill>
              <a:latin typeface="Arial"/>
            </a:endParaRPr>
          </a:p>
          <a:p>
            <a:pPr marL="343080" indent="-343080">
              <a:spcBef>
                <a:spcPts val="1049"/>
              </a:spcBef>
              <a:spcAft>
                <a:spcPts val="700"/>
              </a:spcAft>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ea typeface="隶书"/>
              </a:rPr>
              <a:t>疼痛特点：程度重，病程久，痛处固定，多呈现刺痛，伴随有痞块等。</a:t>
            </a:r>
            <a:endParaRPr b="0" lang="en-US" sz="2800" spc="-1" strike="noStrike">
              <a:solidFill>
                <a:srgbClr val="000000"/>
              </a:solidFill>
              <a:latin typeface="Arial"/>
            </a:endParaRPr>
          </a:p>
        </p:txBody>
      </p:sp>
    </p:spTree>
  </p:cSld>
</p:sld>
</file>

<file path=ppt/slides/slide2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2" name="文本框 593921"/>
          <p:cNvSpPr/>
          <p:nvPr/>
        </p:nvSpPr>
        <p:spPr>
          <a:xfrm>
            <a:off x="1143000" y="990720"/>
            <a:ext cx="5257800" cy="703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2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Arial"/>
              </a:rPr>
              <a:t>川芎</a:t>
            </a:r>
            <a:endParaRPr b="0" lang="en-US" sz="4000" spc="-1" strike="noStrike">
              <a:solidFill>
                <a:srgbClr val="000000"/>
              </a:solidFill>
              <a:latin typeface="Arial"/>
            </a:endParaRPr>
          </a:p>
        </p:txBody>
      </p:sp>
      <p:pic>
        <p:nvPicPr>
          <p:cNvPr id="873" name="图片 593922" descr="ztcxb1"/>
          <p:cNvPicPr/>
          <p:nvPr/>
        </p:nvPicPr>
        <p:blipFill>
          <a:blip r:embed="rId1"/>
          <a:stretch/>
        </p:blipFill>
        <p:spPr>
          <a:xfrm>
            <a:off x="5105520" y="3581280"/>
            <a:ext cx="3047760" cy="2934000"/>
          </a:xfrm>
          <a:prstGeom prst="rect">
            <a:avLst/>
          </a:prstGeom>
          <a:ln w="0">
            <a:noFill/>
          </a:ln>
        </p:spPr>
      </p:pic>
      <p:pic>
        <p:nvPicPr>
          <p:cNvPr id="874" name="图片 593923" descr="ztcxb"/>
          <p:cNvPicPr/>
          <p:nvPr/>
        </p:nvPicPr>
        <p:blipFill>
          <a:blip r:embed="rId2"/>
          <a:stretch/>
        </p:blipFill>
        <p:spPr>
          <a:xfrm>
            <a:off x="5029200" y="228600"/>
            <a:ext cx="3097080" cy="3238560"/>
          </a:xfrm>
          <a:prstGeom prst="rect">
            <a:avLst/>
          </a:prstGeom>
          <a:ln w="0">
            <a:noFill/>
          </a:ln>
        </p:spPr>
      </p:pic>
      <p:pic>
        <p:nvPicPr>
          <p:cNvPr id="875" name="图片 593924" descr="ztcxa"/>
          <p:cNvPicPr/>
          <p:nvPr/>
        </p:nvPicPr>
        <p:blipFill>
          <a:blip r:embed="rId3"/>
          <a:stretch/>
        </p:blipFill>
        <p:spPr>
          <a:xfrm>
            <a:off x="685800" y="2438280"/>
            <a:ext cx="4191120" cy="2849760"/>
          </a:xfrm>
          <a:prstGeom prst="rect">
            <a:avLst/>
          </a:prstGeom>
          <a:ln w="0">
            <a:noFill/>
          </a:ln>
        </p:spPr>
      </p:pic>
    </p:spTree>
  </p:cSld>
  <mc:AlternateContent>
    <mc:Choice Requires="p14">
      <p:transition spd="slow" p14:dur="2000"/>
    </mc:Choice>
    <mc:Fallback>
      <p:transition spd="slow"/>
    </mc:Fallback>
  </mc:AlternateContent>
</p:sld>
</file>

<file path=ppt/slides/slide2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6" name="矩形 594945"/>
          <p:cNvSpPr/>
          <p:nvPr/>
        </p:nvSpPr>
        <p:spPr>
          <a:xfrm>
            <a:off x="1403280" y="620640"/>
            <a:ext cx="2160720" cy="487440"/>
          </a:xfrm>
          <a:prstGeom prst="rect">
            <a:avLst/>
          </a:prstGeom>
          <a:noFill/>
          <a:ln w="0">
            <a:noFill/>
          </a:ln>
        </p:spPr>
        <p:style>
          <a:lnRef idx="0"/>
          <a:fillRef idx="0"/>
          <a:effectRef idx="0"/>
          <a:fontRef idx="minor"/>
        </p:style>
        <p:txBody>
          <a:bodyPr lIns="90000" rIns="90000" tIns="46800" bIns="46800"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0000"/>
                </a:solidFill>
                <a:latin typeface="华文新魏"/>
                <a:ea typeface="华文新魏"/>
              </a:rPr>
              <a:t>川  芎</a:t>
            </a:r>
            <a:endParaRPr b="0" lang="en-US" sz="5400" spc="-1" strike="noStrike">
              <a:solidFill>
                <a:srgbClr val="000000"/>
              </a:solidFill>
              <a:latin typeface="Arial"/>
            </a:endParaRPr>
          </a:p>
        </p:txBody>
      </p:sp>
      <p:sp>
        <p:nvSpPr>
          <p:cNvPr id="877" name="圆角矩形 594946"/>
          <p:cNvSpPr/>
          <p:nvPr/>
        </p:nvSpPr>
        <p:spPr>
          <a:xfrm>
            <a:off x="214200" y="1526040"/>
            <a:ext cx="8231400" cy="3682440"/>
          </a:xfrm>
          <a:custGeom>
            <a:avLst/>
            <a:gdLst/>
            <a:ahLst/>
            <a:rect l="l" t="t" r="r" b="b"/>
            <a:pathLst>
              <a:path w="48280" h="21600">
                <a:moveTo>
                  <a:pt x="3600" y="0"/>
                </a:moveTo>
                <a:arcTo wR="3600" hR="3600" stAng="16200000" swAng="-5400000"/>
                <a:lnTo>
                  <a:pt x="0" y="18000"/>
                </a:lnTo>
                <a:arcTo wR="3600" hR="3600" stAng="10800000" swAng="-5400000"/>
                <a:lnTo>
                  <a:pt x="44680" y="21600"/>
                </a:lnTo>
                <a:arcTo wR="23080" hR="3600" stAng="5400000" swAng="5400000"/>
                <a:lnTo>
                  <a:pt x="21600" y="3600"/>
                </a:lnTo>
                <a:arcTo wR="23080"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799"/>
              </a:spcBef>
              <a:buClr>
                <a:srgbClr val="000000"/>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隶书"/>
                <a:ea typeface="隶书"/>
              </a:rPr>
              <a:t>特点：既能行气通滞而止痛，又能活血化瘀而止痛，善于行走。 </a:t>
            </a:r>
            <a:endParaRPr b="0" lang="en-US" sz="3200" spc="-1" strike="noStrike">
              <a:solidFill>
                <a:srgbClr val="000000"/>
              </a:solidFill>
              <a:latin typeface="Arial"/>
            </a:endParaRPr>
          </a:p>
          <a:p>
            <a:pPr marL="990720" indent="-533520">
              <a:lnSpc>
                <a:spcPct val="100000"/>
              </a:lnSpc>
              <a:spcBef>
                <a:spcPts val="799"/>
              </a:spcBef>
              <a:buClr>
                <a:srgbClr val="000000"/>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800000"/>
                </a:solidFill>
                <a:latin typeface="Times New Roman"/>
                <a:ea typeface="隶书"/>
              </a:rPr>
              <a:t>“</a:t>
            </a:r>
            <a:r>
              <a:rPr b="0" lang="zh-CN" sz="3200" spc="-1" strike="noStrike">
                <a:solidFill>
                  <a:srgbClr val="800000"/>
                </a:solidFill>
                <a:latin typeface="隶书"/>
                <a:ea typeface="隶书"/>
              </a:rPr>
              <a:t>上行头目，下行血海</a:t>
            </a:r>
            <a:r>
              <a:rPr b="0" lang="zh-CN" sz="3200" spc="-1" strike="noStrike">
                <a:solidFill>
                  <a:srgbClr val="800000"/>
                </a:solidFill>
                <a:latin typeface="Times New Roman"/>
                <a:ea typeface="隶书"/>
              </a:rPr>
              <a:t>”</a:t>
            </a:r>
            <a:endParaRPr b="0" lang="en-US" sz="3200" spc="-1" strike="noStrike">
              <a:solidFill>
                <a:srgbClr val="000000"/>
              </a:solidFill>
              <a:latin typeface="Arial"/>
            </a:endParaRPr>
          </a:p>
          <a:p>
            <a:pPr marL="990720" indent="-533520">
              <a:lnSpc>
                <a:spcPct val="100000"/>
              </a:lnSpc>
              <a:spcBef>
                <a:spcPts val="799"/>
              </a:spcBef>
              <a:buClr>
                <a:srgbClr val="000000"/>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隶书"/>
                <a:ea typeface="隶书"/>
              </a:rPr>
              <a:t>对于全身上下任何部位的气滞血瘀的痛证均可应用。</a:t>
            </a:r>
            <a:endParaRPr b="0" lang="en-US" sz="3200" spc="-1" strike="noStrike">
              <a:solidFill>
                <a:srgbClr val="000000"/>
              </a:solidFill>
              <a:latin typeface="Arial"/>
            </a:endParaRPr>
          </a:p>
          <a:p>
            <a:pPr marL="990720" indent="-533520">
              <a:lnSpc>
                <a:spcPct val="100000"/>
              </a:lnSpc>
              <a:spcBef>
                <a:spcPts val="799"/>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p:txBody>
      </p:sp>
    </p:spTree>
  </p:cSld>
</p:sld>
</file>

<file path=ppt/slides/slide2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878" name="组合 595969"/>
          <p:cNvGrpSpPr/>
          <p:nvPr/>
        </p:nvGrpSpPr>
        <p:grpSpPr>
          <a:xfrm>
            <a:off x="2209680" y="2286000"/>
            <a:ext cx="4114800" cy="3047760"/>
            <a:chOff x="2209680" y="2286000"/>
            <a:chExt cx="4114800" cy="3047760"/>
          </a:xfrm>
        </p:grpSpPr>
        <p:sp>
          <p:nvSpPr>
            <p:cNvPr id="879" name="圆角矩形 595970"/>
            <p:cNvSpPr/>
            <p:nvPr/>
          </p:nvSpPr>
          <p:spPr>
            <a:xfrm>
              <a:off x="2209680" y="2286000"/>
              <a:ext cx="4114800" cy="3047760"/>
            </a:xfrm>
            <a:custGeom>
              <a:avLst/>
              <a:gdLst/>
              <a:ahLst/>
              <a:rect l="l" t="t" r="r" b="b"/>
              <a:pathLst>
                <a:path w="29161" h="21600">
                  <a:moveTo>
                    <a:pt x="3600" y="0"/>
                  </a:moveTo>
                  <a:arcTo wR="3600" hR="3600" stAng="16200000" swAng="-5400000"/>
                  <a:lnTo>
                    <a:pt x="0" y="18000"/>
                  </a:lnTo>
                  <a:arcTo wR="3600" hR="3600" stAng="10800000" swAng="-5400000"/>
                  <a:lnTo>
                    <a:pt x="25561" y="21600"/>
                  </a:lnTo>
                  <a:arcTo wR="3961" hR="3600" stAng="5400000" swAng="5400000"/>
                  <a:lnTo>
                    <a:pt x="21600" y="3600"/>
                  </a:lnTo>
                  <a:arcTo wR="3961" hR="3600" stAng="10800000" swAng="5400000"/>
                  <a:close/>
                </a:path>
              </a:pathLst>
            </a:custGeom>
            <a:gradFill rotWithShape="0">
              <a:gsLst>
                <a:gs pos="0">
                  <a:srgbClr val="cc99ff"/>
                </a:gs>
                <a:gs pos="50000">
                  <a:srgbClr val="ffffff"/>
                </a:gs>
                <a:gs pos="100000">
                  <a:srgbClr val="cc99ff"/>
                </a:gs>
              </a:gsLst>
              <a:lin ang="5400000"/>
            </a:gradFill>
            <a:ln w="9360">
              <a:solidFill>
                <a:srgbClr val="000000"/>
              </a:solidFill>
              <a:miter/>
            </a:ln>
            <a:effectLst>
              <a:outerShdw dist="107932" dir="18900000" blurRad="0" rotWithShape="0">
                <a:srgbClr val="00007d"/>
              </a:outerShdw>
            </a:effectLst>
          </p:spPr>
          <p:style>
            <a:lnRef idx="0"/>
            <a:fillRef idx="0"/>
            <a:effectRef idx="0"/>
            <a:fontRef idx="minor"/>
          </p:style>
        </p:sp>
        <p:sp>
          <p:nvSpPr>
            <p:cNvPr id="880" name="文本框 595971"/>
            <p:cNvSpPr/>
            <p:nvPr/>
          </p:nvSpPr>
          <p:spPr>
            <a:xfrm>
              <a:off x="2809800" y="2361960"/>
              <a:ext cx="3438360" cy="29131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spcBef>
                  <a:spcPts val="1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000" spc="-1" strike="noStrike">
                  <a:solidFill>
                    <a:srgbClr val="000000"/>
                  </a:solidFill>
                  <a:latin typeface="Times New Roman"/>
                  <a:ea typeface="隶书"/>
                </a:rPr>
                <a:t>“</a:t>
              </a:r>
              <a:r>
                <a:rPr b="1" lang="zh-CN" sz="4000" spc="-1" strike="noStrike">
                  <a:solidFill>
                    <a:srgbClr val="000000"/>
                  </a:solidFill>
                  <a:latin typeface="隶书"/>
                  <a:ea typeface="隶书"/>
                </a:rPr>
                <a:t>血中之气药</a:t>
              </a:r>
              <a:r>
                <a:rPr b="1" lang="zh-CN" sz="4000" spc="-1" strike="noStrike">
                  <a:solidFill>
                    <a:srgbClr val="000000"/>
                  </a:solidFill>
                  <a:latin typeface="Times New Roman"/>
                  <a:ea typeface="隶书"/>
                </a:rPr>
                <a:t>”</a:t>
              </a:r>
              <a:endParaRPr b="0" lang="en-US" sz="4000" spc="-1" strike="noStrike">
                <a:solidFill>
                  <a:srgbClr val="000000"/>
                </a:solidFill>
                <a:latin typeface="Arial"/>
              </a:endParaRPr>
            </a:p>
            <a:p>
              <a:pPr>
                <a:lnSpc>
                  <a:spcPct val="100000"/>
                </a:lnSpc>
                <a:spcBef>
                  <a:spcPts val="1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Times New Roman"/>
                  <a:ea typeface="隶书"/>
                </a:rPr>
                <a:t>“</a:t>
              </a:r>
              <a:r>
                <a:rPr b="1" lang="zh-CN" sz="4000" spc="-1" strike="noStrike">
                  <a:solidFill>
                    <a:srgbClr val="000000"/>
                  </a:solidFill>
                  <a:latin typeface="隶书"/>
                  <a:ea typeface="隶书"/>
                </a:rPr>
                <a:t>上行头目</a:t>
              </a:r>
              <a:r>
                <a:rPr b="1" lang="zh-CN" sz="4000" spc="-1" strike="noStrike">
                  <a:solidFill>
                    <a:srgbClr val="000000"/>
                  </a:solidFill>
                  <a:latin typeface="Times New Roman"/>
                  <a:ea typeface="隶书"/>
                </a:rPr>
                <a:t>”</a:t>
              </a:r>
              <a:endParaRPr b="0" lang="en-US" sz="4000" spc="-1" strike="noStrike">
                <a:solidFill>
                  <a:srgbClr val="000000"/>
                </a:solidFill>
                <a:latin typeface="Arial"/>
              </a:endParaRPr>
            </a:p>
            <a:p>
              <a:pPr>
                <a:lnSpc>
                  <a:spcPct val="100000"/>
                </a:lnSpc>
                <a:spcBef>
                  <a:spcPts val="1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Times New Roman"/>
                  <a:ea typeface="隶书"/>
                </a:rPr>
                <a:t>“</a:t>
              </a:r>
              <a:r>
                <a:rPr b="1" lang="zh-CN" sz="4000" spc="-1" strike="noStrike">
                  <a:solidFill>
                    <a:srgbClr val="000000"/>
                  </a:solidFill>
                  <a:latin typeface="隶书"/>
                  <a:ea typeface="隶书"/>
                </a:rPr>
                <a:t>中开郁结</a:t>
              </a:r>
              <a:r>
                <a:rPr b="1" lang="zh-CN" sz="4000" spc="-1" strike="noStrike">
                  <a:solidFill>
                    <a:srgbClr val="000000"/>
                  </a:solidFill>
                  <a:latin typeface="Times New Roman"/>
                  <a:ea typeface="隶书"/>
                </a:rPr>
                <a:t>”</a:t>
              </a:r>
              <a:endParaRPr b="0" lang="en-US" sz="4000" spc="-1" strike="noStrike">
                <a:solidFill>
                  <a:srgbClr val="000000"/>
                </a:solidFill>
                <a:latin typeface="Arial"/>
              </a:endParaRPr>
            </a:p>
            <a:p>
              <a:pPr>
                <a:lnSpc>
                  <a:spcPct val="100000"/>
                </a:lnSpc>
                <a:spcBef>
                  <a:spcPts val="1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Times New Roman"/>
                  <a:ea typeface="隶书"/>
                </a:rPr>
                <a:t>“</a:t>
              </a:r>
              <a:r>
                <a:rPr b="1" lang="zh-CN" sz="4000" spc="-1" strike="noStrike">
                  <a:solidFill>
                    <a:srgbClr val="000000"/>
                  </a:solidFill>
                  <a:latin typeface="隶书"/>
                  <a:ea typeface="隶书"/>
                </a:rPr>
                <a:t>下调经水</a:t>
              </a:r>
              <a:r>
                <a:rPr b="1" lang="zh-CN" sz="4000" spc="-1" strike="noStrike">
                  <a:solidFill>
                    <a:srgbClr val="000000"/>
                  </a:solidFill>
                  <a:latin typeface="Times New Roman"/>
                  <a:ea typeface="隶书"/>
                </a:rPr>
                <a:t>”</a:t>
              </a:r>
              <a:endParaRPr b="0" lang="en-US" sz="4000" spc="-1" strike="noStrike">
                <a:solidFill>
                  <a:srgbClr val="000000"/>
                </a:solidFill>
                <a:latin typeface="Arial"/>
              </a:endParaRPr>
            </a:p>
          </p:txBody>
        </p:sp>
        <p:sp>
          <p:nvSpPr>
            <p:cNvPr id="881" name="椭圆 595972"/>
            <p:cNvSpPr/>
            <p:nvPr/>
          </p:nvSpPr>
          <p:spPr>
            <a:xfrm>
              <a:off x="2438280" y="2590560"/>
              <a:ext cx="228600" cy="228600"/>
            </a:xfrm>
            <a:prstGeom prst="ellipse">
              <a:avLst/>
            </a:prstGeom>
            <a:solidFill>
              <a:srgbClr val="0000ff"/>
            </a:solidFill>
            <a:ln w="0">
              <a:noFill/>
            </a:ln>
          </p:spPr>
          <p:style>
            <a:lnRef idx="0"/>
            <a:fillRef idx="0"/>
            <a:effectRef idx="0"/>
            <a:fontRef idx="minor"/>
          </p:style>
        </p:sp>
        <p:sp>
          <p:nvSpPr>
            <p:cNvPr id="882" name="椭圆 595973"/>
            <p:cNvSpPr/>
            <p:nvPr/>
          </p:nvSpPr>
          <p:spPr>
            <a:xfrm>
              <a:off x="2438280" y="4876560"/>
              <a:ext cx="228600" cy="228600"/>
            </a:xfrm>
            <a:prstGeom prst="ellipse">
              <a:avLst/>
            </a:prstGeom>
            <a:solidFill>
              <a:srgbClr val="0000ff"/>
            </a:solidFill>
            <a:ln w="0">
              <a:noFill/>
            </a:ln>
          </p:spPr>
          <p:style>
            <a:lnRef idx="0"/>
            <a:fillRef idx="0"/>
            <a:effectRef idx="0"/>
            <a:fontRef idx="minor"/>
          </p:style>
        </p:sp>
        <p:sp>
          <p:nvSpPr>
            <p:cNvPr id="883" name="椭圆 595974"/>
            <p:cNvSpPr/>
            <p:nvPr/>
          </p:nvSpPr>
          <p:spPr>
            <a:xfrm>
              <a:off x="2438280" y="4038480"/>
              <a:ext cx="228600" cy="228600"/>
            </a:xfrm>
            <a:prstGeom prst="ellipse">
              <a:avLst/>
            </a:prstGeom>
            <a:solidFill>
              <a:srgbClr val="0000ff"/>
            </a:solidFill>
            <a:ln w="0">
              <a:noFill/>
            </a:ln>
          </p:spPr>
          <p:style>
            <a:lnRef idx="0"/>
            <a:fillRef idx="0"/>
            <a:effectRef idx="0"/>
            <a:fontRef idx="minor"/>
          </p:style>
        </p:sp>
        <p:sp>
          <p:nvSpPr>
            <p:cNvPr id="884" name="椭圆 595975"/>
            <p:cNvSpPr/>
            <p:nvPr/>
          </p:nvSpPr>
          <p:spPr>
            <a:xfrm>
              <a:off x="2438280" y="3352680"/>
              <a:ext cx="228600" cy="228600"/>
            </a:xfrm>
            <a:prstGeom prst="ellipse">
              <a:avLst/>
            </a:prstGeom>
            <a:solidFill>
              <a:srgbClr val="0000ff"/>
            </a:solidFill>
            <a:ln w="0">
              <a:noFill/>
            </a:ln>
          </p:spPr>
          <p:style>
            <a:lnRef idx="0"/>
            <a:fillRef idx="0"/>
            <a:effectRef idx="0"/>
            <a:fontRef idx="minor"/>
          </p:style>
        </p:sp>
      </p:grpSp>
      <p:sp>
        <p:nvSpPr>
          <p:cNvPr id="885" name="矩形 595976"/>
          <p:cNvSpPr/>
          <p:nvPr/>
        </p:nvSpPr>
        <p:spPr>
          <a:xfrm>
            <a:off x="1403280" y="620640"/>
            <a:ext cx="2160720" cy="487440"/>
          </a:xfrm>
          <a:prstGeom prst="rect">
            <a:avLst/>
          </a:prstGeom>
          <a:noFill/>
          <a:ln w="0">
            <a:noFill/>
          </a:ln>
        </p:spPr>
        <p:style>
          <a:lnRef idx="0"/>
          <a:fillRef idx="0"/>
          <a:effectRef idx="0"/>
          <a:fontRef idx="minor"/>
        </p:style>
        <p:txBody>
          <a:bodyPr lIns="90000" rIns="90000" tIns="46800" bIns="46800"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0000"/>
                </a:solidFill>
                <a:latin typeface="华文新魏"/>
                <a:ea typeface="华文新魏"/>
              </a:rPr>
              <a:t>川  芎</a:t>
            </a:r>
            <a:endParaRPr b="0" lang="en-US" sz="5400" spc="-1" strike="noStrike">
              <a:solidFill>
                <a:srgbClr val="000000"/>
              </a:solidFill>
              <a:latin typeface="Arial"/>
            </a:endParaRPr>
          </a:p>
        </p:txBody>
      </p:sp>
    </p:spTree>
  </p:cSld>
</p:sld>
</file>

<file path=ppt/slides/slide2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6" name="PlaceHolder 1"/>
          <p:cNvSpPr>
            <a:spLocks noGrp="1"/>
          </p:cNvSpPr>
          <p:nvPr>
            <p:ph type="title"/>
          </p:nvPr>
        </p:nvSpPr>
        <p:spPr>
          <a:xfrm>
            <a:off x="3131640" y="782280"/>
            <a:ext cx="4403880" cy="50004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800" spc="-1" strike="noStrike">
                <a:solidFill>
                  <a:srgbClr val="000000"/>
                </a:solidFill>
                <a:latin typeface="Arial"/>
                <a:ea typeface="隶书"/>
              </a:rPr>
              <a:t>活血行气</a:t>
            </a:r>
            <a:r>
              <a:rPr b="1" lang="en-US" sz="4800" spc="-1" strike="noStrike">
                <a:solidFill>
                  <a:srgbClr val="000000"/>
                </a:solidFill>
                <a:latin typeface="Arial"/>
                <a:ea typeface="隶书"/>
              </a:rPr>
              <a:t>(</a:t>
            </a:r>
            <a:r>
              <a:rPr b="1" lang="zh-CN" sz="4800" spc="-1" strike="noStrike">
                <a:solidFill>
                  <a:srgbClr val="000000"/>
                </a:solidFill>
                <a:latin typeface="Arial"/>
                <a:ea typeface="隶书"/>
              </a:rPr>
              <a:t>止痛</a:t>
            </a:r>
            <a:r>
              <a:rPr b="1" lang="en-US" sz="4800" spc="-1" strike="noStrike">
                <a:solidFill>
                  <a:srgbClr val="000000"/>
                </a:solidFill>
                <a:latin typeface="Arial"/>
                <a:ea typeface="隶书"/>
              </a:rPr>
              <a:t>)</a:t>
            </a:r>
            <a:endParaRPr b="0" lang="en-US" sz="4800" spc="-1" strike="noStrike">
              <a:solidFill>
                <a:srgbClr val="000000"/>
              </a:solidFill>
              <a:latin typeface="Arial"/>
            </a:endParaRPr>
          </a:p>
        </p:txBody>
      </p:sp>
      <p:grpSp>
        <p:nvGrpSpPr>
          <p:cNvPr id="887" name="组合 596994"/>
          <p:cNvGrpSpPr/>
          <p:nvPr/>
        </p:nvGrpSpPr>
        <p:grpSpPr>
          <a:xfrm>
            <a:off x="228600" y="1676520"/>
            <a:ext cx="8610480" cy="1959120"/>
            <a:chOff x="228600" y="1676520"/>
            <a:chExt cx="8610480" cy="1959120"/>
          </a:xfrm>
        </p:grpSpPr>
        <p:sp>
          <p:nvSpPr>
            <p:cNvPr id="888" name="矩形 596995"/>
            <p:cNvSpPr/>
            <p:nvPr/>
          </p:nvSpPr>
          <p:spPr>
            <a:xfrm>
              <a:off x="228600" y="2286000"/>
              <a:ext cx="3276720" cy="642240"/>
            </a:xfrm>
            <a:prstGeom prst="rect">
              <a:avLst/>
            </a:prstGeom>
            <a:noFill/>
            <a:ln w="0">
              <a:noFill/>
            </a:ln>
          </p:spPr>
          <p:style>
            <a:lnRef idx="0"/>
            <a:fillRef idx="0"/>
            <a:effectRef idx="0"/>
            <a:fontRef idx="minor"/>
          </p:style>
          <p:txBody>
            <a:bodyPr lIns="90000" rIns="90000" tIns="46800" bIns="46800" anchor="t">
              <a:spAutoFit/>
            </a:bodyPr>
            <a:p>
              <a:pPr>
                <a:lnSpc>
                  <a:spcPct val="90000"/>
                </a:lnSpc>
                <a:spcBef>
                  <a:spcPts val="1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8000"/>
                  </a:solidFill>
                  <a:latin typeface="隶书"/>
                  <a:ea typeface="隶书"/>
                </a:rPr>
                <a:t>气滞血瘀痛证</a:t>
              </a:r>
              <a:endParaRPr b="0" lang="en-US" sz="4000" spc="-1" strike="noStrike">
                <a:solidFill>
                  <a:srgbClr val="000000"/>
                </a:solidFill>
                <a:latin typeface="Arial"/>
              </a:endParaRPr>
            </a:p>
          </p:txBody>
        </p:sp>
        <p:sp>
          <p:nvSpPr>
            <p:cNvPr id="889" name="左大括号 596996"/>
            <p:cNvSpPr/>
            <p:nvPr/>
          </p:nvSpPr>
          <p:spPr>
            <a:xfrm>
              <a:off x="3505320" y="1905120"/>
              <a:ext cx="228600" cy="1447560"/>
            </a:xfrm>
            <a:custGeom>
              <a:avLst/>
              <a:gdLst/>
              <a:ahLst/>
              <a:rect l="l" t="t" r="r" b="b"/>
              <a:pathLst>
                <a:path w="21600" h="21600">
                  <a:moveTo>
                    <a:pt x="21600" y="0"/>
                  </a:moveTo>
                  <a:cubicBezTo>
                    <a:pt x="16200" y="0"/>
                    <a:pt x="10800" y="900"/>
                    <a:pt x="10800" y="1799"/>
                  </a:cubicBezTo>
                  <a:lnTo>
                    <a:pt x="10800" y="9001"/>
                  </a:lnTo>
                  <a:cubicBezTo>
                    <a:pt x="10800" y="9901"/>
                    <a:pt x="5400" y="10800"/>
                    <a:pt x="0" y="10800"/>
                  </a:cubicBezTo>
                  <a:cubicBezTo>
                    <a:pt x="5400" y="10800"/>
                    <a:pt x="10800" y="11700"/>
                    <a:pt x="10800" y="12599"/>
                  </a:cubicBezTo>
                  <a:lnTo>
                    <a:pt x="10800" y="19801"/>
                  </a:lnTo>
                  <a:cubicBezTo>
                    <a:pt x="10800" y="20701"/>
                    <a:pt x="16200" y="21600"/>
                    <a:pt x="21600" y="21600"/>
                  </a:cubicBezTo>
                </a:path>
              </a:pathLst>
            </a:custGeom>
            <a:noFill/>
            <a:ln w="31680">
              <a:solidFill>
                <a:srgbClr val="333399"/>
              </a:solidFill>
              <a:miter/>
            </a:ln>
          </p:spPr>
          <p:style>
            <a:lnRef idx="0"/>
            <a:fillRef idx="0"/>
            <a:effectRef idx="0"/>
            <a:fontRef idx="minor"/>
          </p:style>
        </p:sp>
        <p:sp>
          <p:nvSpPr>
            <p:cNvPr id="890" name="矩形 596997"/>
            <p:cNvSpPr/>
            <p:nvPr/>
          </p:nvSpPr>
          <p:spPr>
            <a:xfrm>
              <a:off x="3809880" y="3048120"/>
              <a:ext cx="5029200" cy="587520"/>
            </a:xfrm>
            <a:prstGeom prst="rect">
              <a:avLst/>
            </a:prstGeom>
            <a:noFill/>
            <a:ln w="0">
              <a:noFill/>
            </a:ln>
          </p:spPr>
          <p:style>
            <a:lnRef idx="0"/>
            <a:fillRef idx="0"/>
            <a:effectRef idx="0"/>
            <a:fontRef idx="minor"/>
          </p:style>
          <p:txBody>
            <a:bodyPr lIns="90000" rIns="90000" tIns="46800" bIns="46800" anchor="t">
              <a:spAutoFit/>
            </a:bodyPr>
            <a:p>
              <a:pPr>
                <a:lnSpc>
                  <a:spcPct val="9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cc0099"/>
                  </a:solidFill>
                  <a:latin typeface="隶书"/>
                  <a:ea typeface="隶书"/>
                </a:rPr>
                <a:t>跌仆损伤，瘀肿疼痛</a:t>
              </a:r>
              <a:endParaRPr b="0" lang="en-US" sz="3600" spc="-1" strike="noStrike">
                <a:solidFill>
                  <a:srgbClr val="000000"/>
                </a:solidFill>
                <a:latin typeface="Arial"/>
              </a:endParaRPr>
            </a:p>
          </p:txBody>
        </p:sp>
        <p:sp>
          <p:nvSpPr>
            <p:cNvPr id="891" name="矩形 596998"/>
            <p:cNvSpPr/>
            <p:nvPr/>
          </p:nvSpPr>
          <p:spPr>
            <a:xfrm>
              <a:off x="3809880" y="2362320"/>
              <a:ext cx="4191120" cy="587520"/>
            </a:xfrm>
            <a:prstGeom prst="rect">
              <a:avLst/>
            </a:prstGeom>
            <a:noFill/>
            <a:ln w="0">
              <a:noFill/>
            </a:ln>
          </p:spPr>
          <p:style>
            <a:lnRef idx="0"/>
            <a:fillRef idx="0"/>
            <a:effectRef idx="0"/>
            <a:fontRef idx="minor"/>
          </p:style>
          <p:txBody>
            <a:bodyPr lIns="90000" rIns="90000" tIns="46800" bIns="46800" anchor="t">
              <a:spAutoFit/>
            </a:bodyPr>
            <a:p>
              <a:pPr>
                <a:lnSpc>
                  <a:spcPct val="9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cc0099"/>
                  </a:solidFill>
                  <a:latin typeface="隶书"/>
                  <a:ea typeface="隶书"/>
                </a:rPr>
                <a:t>胁痛</a:t>
              </a:r>
              <a:r>
                <a:rPr b="1" lang="en-US" sz="3600" spc="-1" strike="noStrike">
                  <a:solidFill>
                    <a:srgbClr val="cc0099"/>
                  </a:solidFill>
                  <a:latin typeface="Times New Roman"/>
                  <a:ea typeface="隶书"/>
                </a:rPr>
                <a:t>—</a:t>
              </a:r>
              <a:r>
                <a:rPr b="1" lang="zh-CN" sz="3600" spc="-1" strike="noStrike">
                  <a:solidFill>
                    <a:srgbClr val="cc0099"/>
                  </a:solidFill>
                  <a:latin typeface="隶书"/>
                  <a:ea typeface="隶书"/>
                </a:rPr>
                <a:t>肝郁气滞 </a:t>
              </a:r>
              <a:endParaRPr b="0" lang="en-US" sz="3600" spc="-1" strike="noStrike">
                <a:solidFill>
                  <a:srgbClr val="000000"/>
                </a:solidFill>
                <a:latin typeface="Arial"/>
              </a:endParaRPr>
            </a:p>
          </p:txBody>
        </p:sp>
        <p:sp>
          <p:nvSpPr>
            <p:cNvPr id="892" name="矩形 596999"/>
            <p:cNvSpPr/>
            <p:nvPr/>
          </p:nvSpPr>
          <p:spPr>
            <a:xfrm>
              <a:off x="3809880" y="1676520"/>
              <a:ext cx="4800600" cy="587520"/>
            </a:xfrm>
            <a:prstGeom prst="rect">
              <a:avLst/>
            </a:prstGeom>
            <a:noFill/>
            <a:ln w="0">
              <a:noFill/>
            </a:ln>
          </p:spPr>
          <p:style>
            <a:lnRef idx="0"/>
            <a:fillRef idx="0"/>
            <a:effectRef idx="0"/>
            <a:fontRef idx="minor"/>
          </p:style>
          <p:txBody>
            <a:bodyPr lIns="90000" rIns="90000" tIns="46800" bIns="46800" anchor="t">
              <a:spAutoFit/>
            </a:bodyPr>
            <a:p>
              <a:pPr>
                <a:lnSpc>
                  <a:spcPct val="9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cc0099"/>
                  </a:solidFill>
                  <a:latin typeface="隶书"/>
                  <a:ea typeface="隶书"/>
                </a:rPr>
                <a:t>胸痹心痛</a:t>
              </a:r>
              <a:r>
                <a:rPr b="1" lang="en-US" sz="3600" spc="-1" strike="noStrike">
                  <a:solidFill>
                    <a:srgbClr val="cc0099"/>
                  </a:solidFill>
                  <a:latin typeface="Times New Roman"/>
                  <a:ea typeface="隶书"/>
                </a:rPr>
                <a:t>—</a:t>
              </a:r>
              <a:r>
                <a:rPr b="1" lang="zh-CN" sz="3600" spc="-1" strike="noStrike">
                  <a:solidFill>
                    <a:srgbClr val="cc0099"/>
                  </a:solidFill>
                  <a:latin typeface="隶书"/>
                  <a:ea typeface="隶书"/>
                </a:rPr>
                <a:t>心脉瘀阻</a:t>
              </a:r>
              <a:endParaRPr b="0" lang="en-US" sz="3600" spc="-1" strike="noStrike">
                <a:solidFill>
                  <a:srgbClr val="000000"/>
                </a:solidFill>
                <a:latin typeface="Arial"/>
              </a:endParaRPr>
            </a:p>
          </p:txBody>
        </p:sp>
      </p:grpSp>
      <p:grpSp>
        <p:nvGrpSpPr>
          <p:cNvPr id="893" name="组合 597000"/>
          <p:cNvGrpSpPr/>
          <p:nvPr/>
        </p:nvGrpSpPr>
        <p:grpSpPr>
          <a:xfrm>
            <a:off x="228600" y="3809880"/>
            <a:ext cx="7620120" cy="2492280"/>
            <a:chOff x="228600" y="3809880"/>
            <a:chExt cx="7620120" cy="2492280"/>
          </a:xfrm>
        </p:grpSpPr>
        <p:sp>
          <p:nvSpPr>
            <p:cNvPr id="894" name="矩形 597001"/>
            <p:cNvSpPr/>
            <p:nvPr/>
          </p:nvSpPr>
          <p:spPr>
            <a:xfrm>
              <a:off x="228600" y="4800240"/>
              <a:ext cx="4038480" cy="642240"/>
            </a:xfrm>
            <a:prstGeom prst="rect">
              <a:avLst/>
            </a:prstGeom>
            <a:noFill/>
            <a:ln w="0">
              <a:noFill/>
            </a:ln>
          </p:spPr>
          <p:style>
            <a:lnRef idx="0"/>
            <a:fillRef idx="0"/>
            <a:effectRef idx="0"/>
            <a:fontRef idx="minor"/>
          </p:style>
          <p:txBody>
            <a:bodyPr lIns="90000" rIns="90000" tIns="46800" bIns="46800" anchor="t">
              <a:spAutoFit/>
            </a:bodyPr>
            <a:p>
              <a:pPr>
                <a:lnSpc>
                  <a:spcPct val="90000"/>
                </a:lnSpc>
                <a:spcBef>
                  <a:spcPts val="1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8000"/>
                  </a:solidFill>
                  <a:latin typeface="隶书"/>
                  <a:ea typeface="隶书"/>
                </a:rPr>
                <a:t>妇产科瘀滞病症</a:t>
              </a:r>
              <a:endParaRPr b="0" lang="en-US" sz="4000" spc="-1" strike="noStrike">
                <a:solidFill>
                  <a:srgbClr val="000000"/>
                </a:solidFill>
                <a:latin typeface="Arial"/>
              </a:endParaRPr>
            </a:p>
          </p:txBody>
        </p:sp>
        <p:sp>
          <p:nvSpPr>
            <p:cNvPr id="895" name="左大括号 597002"/>
            <p:cNvSpPr/>
            <p:nvPr/>
          </p:nvSpPr>
          <p:spPr>
            <a:xfrm>
              <a:off x="3962520" y="4038480"/>
              <a:ext cx="228600" cy="2057400"/>
            </a:xfrm>
            <a:custGeom>
              <a:avLst/>
              <a:gdLst/>
              <a:ahLst/>
              <a:rect l="l" t="t" r="r" b="b"/>
              <a:pathLst>
                <a:path w="21600" h="21600">
                  <a:moveTo>
                    <a:pt x="21600" y="0"/>
                  </a:moveTo>
                  <a:cubicBezTo>
                    <a:pt x="16200" y="0"/>
                    <a:pt x="10800" y="900"/>
                    <a:pt x="10800" y="1800"/>
                  </a:cubicBezTo>
                  <a:lnTo>
                    <a:pt x="10800" y="9000"/>
                  </a:lnTo>
                  <a:cubicBezTo>
                    <a:pt x="10800" y="9900"/>
                    <a:pt x="5400" y="10800"/>
                    <a:pt x="0" y="10800"/>
                  </a:cubicBezTo>
                  <a:cubicBezTo>
                    <a:pt x="5400" y="10800"/>
                    <a:pt x="10800" y="11700"/>
                    <a:pt x="10800" y="12600"/>
                  </a:cubicBezTo>
                  <a:lnTo>
                    <a:pt x="10800" y="19800"/>
                  </a:lnTo>
                  <a:cubicBezTo>
                    <a:pt x="10800" y="20700"/>
                    <a:pt x="16200" y="21600"/>
                    <a:pt x="21600" y="21600"/>
                  </a:cubicBezTo>
                </a:path>
              </a:pathLst>
            </a:custGeom>
            <a:noFill/>
            <a:ln w="31680">
              <a:solidFill>
                <a:srgbClr val="333399"/>
              </a:solidFill>
              <a:miter/>
            </a:ln>
          </p:spPr>
          <p:style>
            <a:lnRef idx="0"/>
            <a:fillRef idx="0"/>
            <a:effectRef idx="0"/>
            <a:fontRef idx="minor"/>
          </p:style>
        </p:sp>
        <p:sp>
          <p:nvSpPr>
            <p:cNvPr id="896" name="矩形 597003"/>
            <p:cNvSpPr/>
            <p:nvPr/>
          </p:nvSpPr>
          <p:spPr>
            <a:xfrm>
              <a:off x="4191120" y="5105160"/>
              <a:ext cx="3200400" cy="587520"/>
            </a:xfrm>
            <a:prstGeom prst="rect">
              <a:avLst/>
            </a:prstGeom>
            <a:noFill/>
            <a:ln w="0">
              <a:noFill/>
            </a:ln>
          </p:spPr>
          <p:style>
            <a:lnRef idx="0"/>
            <a:fillRef idx="0"/>
            <a:effectRef idx="0"/>
            <a:fontRef idx="minor"/>
          </p:style>
          <p:txBody>
            <a:bodyPr lIns="90000" rIns="90000" tIns="46800" bIns="46800" anchor="t">
              <a:spAutoFit/>
            </a:bodyPr>
            <a:p>
              <a:pPr>
                <a:lnSpc>
                  <a:spcPct val="9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cc0099"/>
                  </a:solidFill>
                  <a:latin typeface="隶书"/>
                  <a:ea typeface="隶书"/>
                </a:rPr>
                <a:t>产后瘀阻腹痛</a:t>
              </a:r>
              <a:endParaRPr b="0" lang="en-US" sz="3600" spc="-1" strike="noStrike">
                <a:solidFill>
                  <a:srgbClr val="000000"/>
                </a:solidFill>
                <a:latin typeface="Arial"/>
              </a:endParaRPr>
            </a:p>
          </p:txBody>
        </p:sp>
        <p:sp>
          <p:nvSpPr>
            <p:cNvPr id="897" name="矩形 597004"/>
            <p:cNvSpPr/>
            <p:nvPr/>
          </p:nvSpPr>
          <p:spPr>
            <a:xfrm>
              <a:off x="4191120" y="4495680"/>
              <a:ext cx="2209680" cy="587520"/>
            </a:xfrm>
            <a:prstGeom prst="rect">
              <a:avLst/>
            </a:prstGeom>
            <a:noFill/>
            <a:ln w="0">
              <a:noFill/>
            </a:ln>
          </p:spPr>
          <p:style>
            <a:lnRef idx="0"/>
            <a:fillRef idx="0"/>
            <a:effectRef idx="0"/>
            <a:fontRef idx="minor"/>
          </p:style>
          <p:txBody>
            <a:bodyPr lIns="90000" rIns="90000" tIns="46800" bIns="46800" anchor="t">
              <a:spAutoFit/>
            </a:bodyPr>
            <a:p>
              <a:pPr>
                <a:lnSpc>
                  <a:spcPct val="9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cc0099"/>
                  </a:solidFill>
                  <a:latin typeface="隶书"/>
                  <a:ea typeface="隶书"/>
                </a:rPr>
                <a:t>寒凝血瘀</a:t>
              </a:r>
              <a:endParaRPr b="0" lang="en-US" sz="3600" spc="-1" strike="noStrike">
                <a:solidFill>
                  <a:srgbClr val="000000"/>
                </a:solidFill>
                <a:latin typeface="Arial"/>
              </a:endParaRPr>
            </a:p>
          </p:txBody>
        </p:sp>
        <p:sp>
          <p:nvSpPr>
            <p:cNvPr id="898" name="矩形 597005"/>
            <p:cNvSpPr/>
            <p:nvPr/>
          </p:nvSpPr>
          <p:spPr>
            <a:xfrm>
              <a:off x="4191120" y="3809880"/>
              <a:ext cx="3657600" cy="587520"/>
            </a:xfrm>
            <a:prstGeom prst="rect">
              <a:avLst/>
            </a:prstGeom>
            <a:noFill/>
            <a:ln w="0">
              <a:noFill/>
            </a:ln>
          </p:spPr>
          <p:style>
            <a:lnRef idx="0"/>
            <a:fillRef idx="0"/>
            <a:effectRef idx="0"/>
            <a:fontRef idx="minor"/>
          </p:style>
          <p:txBody>
            <a:bodyPr lIns="90000" rIns="90000" tIns="46800" bIns="46800" anchor="t">
              <a:spAutoFit/>
            </a:bodyPr>
            <a:p>
              <a:pPr>
                <a:lnSpc>
                  <a:spcPct val="9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cc0099"/>
                  </a:solidFill>
                  <a:latin typeface="隶书"/>
                  <a:ea typeface="隶书"/>
                </a:rPr>
                <a:t>血瘀经闭，痛经</a:t>
              </a:r>
              <a:endParaRPr b="0" lang="en-US" sz="3600" spc="-1" strike="noStrike">
                <a:solidFill>
                  <a:srgbClr val="000000"/>
                </a:solidFill>
                <a:latin typeface="Arial"/>
              </a:endParaRPr>
            </a:p>
          </p:txBody>
        </p:sp>
        <p:sp>
          <p:nvSpPr>
            <p:cNvPr id="899" name="矩形 597006"/>
            <p:cNvSpPr/>
            <p:nvPr/>
          </p:nvSpPr>
          <p:spPr>
            <a:xfrm>
              <a:off x="4191120" y="5714640"/>
              <a:ext cx="2209680" cy="587520"/>
            </a:xfrm>
            <a:prstGeom prst="rect">
              <a:avLst/>
            </a:prstGeom>
            <a:noFill/>
            <a:ln w="0">
              <a:noFill/>
            </a:ln>
          </p:spPr>
          <p:style>
            <a:lnRef idx="0"/>
            <a:fillRef idx="0"/>
            <a:effectRef idx="0"/>
            <a:fontRef idx="minor"/>
          </p:style>
          <p:txBody>
            <a:bodyPr lIns="90000" rIns="90000" tIns="46800" bIns="46800" anchor="t">
              <a:spAutoFit/>
            </a:bodyPr>
            <a:p>
              <a:pPr>
                <a:lnSpc>
                  <a:spcPct val="9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cc0099"/>
                  </a:solidFill>
                  <a:latin typeface="隶书"/>
                  <a:ea typeface="隶书"/>
                </a:rPr>
                <a:t>月经不调</a:t>
              </a:r>
              <a:endParaRPr b="0" lang="en-US" sz="3600" spc="-1" strike="noStrike">
                <a:solidFill>
                  <a:srgbClr val="000000"/>
                </a:solidFill>
                <a:latin typeface="Arial"/>
              </a:endParaRPr>
            </a:p>
          </p:txBody>
        </p:sp>
      </p:grpSp>
    </p:spTree>
  </p:cSld>
</p:sld>
</file>

<file path=ppt/slides/slide2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0"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800" spc="-1" strike="noStrike">
                <a:solidFill>
                  <a:srgbClr val="000000"/>
                </a:solidFill>
                <a:latin typeface="Arial"/>
                <a:ea typeface="隶书"/>
              </a:rPr>
              <a:t>祛风止痛</a:t>
            </a:r>
            <a:endParaRPr b="0" lang="en-US" sz="4800" spc="-1" strike="noStrike">
              <a:solidFill>
                <a:srgbClr val="000000"/>
              </a:solidFill>
              <a:latin typeface="Arial"/>
            </a:endParaRPr>
          </a:p>
        </p:txBody>
      </p:sp>
      <p:sp>
        <p:nvSpPr>
          <p:cNvPr id="901" name="PlaceHolder 2"/>
          <p:cNvSpPr>
            <a:spLocks noGrp="1"/>
          </p:cNvSpPr>
          <p:nvPr>
            <p:ph/>
          </p:nvPr>
        </p:nvSpPr>
        <p:spPr>
          <a:xfrm>
            <a:off x="457200" y="1980720"/>
            <a:ext cx="8229600" cy="3886200"/>
          </a:xfrm>
          <a:prstGeom prst="rect">
            <a:avLst/>
          </a:prstGeom>
          <a:noFill/>
          <a:ln w="0">
            <a:noFill/>
          </a:ln>
        </p:spPr>
        <p:txBody>
          <a:bodyPr anchor="t">
            <a:normAutofit/>
          </a:bodyPr>
          <a:p>
            <a:pPr marL="609480" indent="-609480">
              <a:lnSpc>
                <a:spcPct val="10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8000"/>
                </a:solidFill>
                <a:latin typeface="隶书"/>
                <a:ea typeface="隶书"/>
              </a:rPr>
              <a:t>头痛</a:t>
            </a:r>
            <a:r>
              <a:rPr b="0" lang="zh-CN" sz="3200" spc="-1" strike="noStrike">
                <a:solidFill>
                  <a:srgbClr val="000000"/>
                </a:solidFill>
                <a:latin typeface="Arial"/>
              </a:rPr>
              <a:t> </a:t>
            </a:r>
            <a:endParaRPr b="0" lang="en-US" sz="3200" spc="-1" strike="noStrike">
              <a:solidFill>
                <a:srgbClr val="000000"/>
              </a:solidFill>
              <a:latin typeface="Arial"/>
            </a:endParaRPr>
          </a:p>
          <a:p>
            <a:pPr marL="609480" indent="-609480">
              <a:lnSpc>
                <a:spcPct val="100000"/>
              </a:lnSpc>
              <a:spcBef>
                <a:spcPts val="9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cc0099"/>
                </a:solidFill>
                <a:latin typeface="Times New Roman"/>
                <a:ea typeface="隶书"/>
              </a:rPr>
              <a:t>“</a:t>
            </a:r>
            <a:r>
              <a:rPr b="1" lang="zh-CN" sz="3600" spc="-1" strike="noStrike">
                <a:solidFill>
                  <a:srgbClr val="cc0099"/>
                </a:solidFill>
                <a:latin typeface="隶书"/>
                <a:ea typeface="隶书"/>
              </a:rPr>
              <a:t>头痛须用川芎</a:t>
            </a:r>
            <a:r>
              <a:rPr b="1" lang="zh-CN" sz="3600" spc="-1" strike="noStrike">
                <a:solidFill>
                  <a:srgbClr val="cc0099"/>
                </a:solidFill>
                <a:latin typeface="Times New Roman"/>
                <a:ea typeface="隶书"/>
              </a:rPr>
              <a:t>”</a:t>
            </a:r>
            <a:r>
              <a:rPr b="1" lang="zh-CN" sz="3600" spc="-1" strike="noStrike">
                <a:solidFill>
                  <a:srgbClr val="cc0099"/>
                </a:solidFill>
                <a:latin typeface="隶书"/>
                <a:ea typeface="隶书"/>
              </a:rPr>
              <a:t>，</a:t>
            </a:r>
            <a:r>
              <a:rPr b="1" lang="zh-CN" sz="3600" spc="-1" strike="noStrike">
                <a:solidFill>
                  <a:srgbClr val="cc0099"/>
                </a:solidFill>
                <a:latin typeface="Times New Roman"/>
                <a:ea typeface="隶书"/>
              </a:rPr>
              <a:t>“</a:t>
            </a:r>
            <a:r>
              <a:rPr b="1" lang="zh-CN" sz="3600" spc="-1" strike="noStrike">
                <a:solidFill>
                  <a:srgbClr val="cc0099"/>
                </a:solidFill>
                <a:latin typeface="隶书"/>
                <a:ea typeface="隶书"/>
              </a:rPr>
              <a:t>头痛不离川芎</a:t>
            </a:r>
            <a:r>
              <a:rPr b="1" lang="zh-CN" sz="3600" spc="-1" strike="noStrike">
                <a:solidFill>
                  <a:srgbClr val="cc0099"/>
                </a:solidFill>
                <a:latin typeface="Times New Roman"/>
                <a:ea typeface="隶书"/>
              </a:rPr>
              <a:t>”</a:t>
            </a:r>
            <a:endParaRPr b="0" lang="en-US" sz="3600" spc="-1" strike="noStrike">
              <a:solidFill>
                <a:srgbClr val="000000"/>
              </a:solidFill>
              <a:latin typeface="Arial"/>
            </a:endParaRPr>
          </a:p>
          <a:p>
            <a:pPr marL="609480" indent="-609480">
              <a:lnSpc>
                <a:spcPct val="100000"/>
              </a:lnSpc>
              <a:spcBef>
                <a:spcPts val="11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8000"/>
                </a:solidFill>
                <a:latin typeface="隶书"/>
                <a:ea typeface="隶书"/>
              </a:rPr>
              <a:t>风湿痹痛</a:t>
            </a:r>
            <a:endParaRPr b="0" lang="en-US" sz="4400" spc="-1" strike="noStrike">
              <a:solidFill>
                <a:srgbClr val="000000"/>
              </a:solidFill>
              <a:latin typeface="Arial"/>
            </a:endParaRPr>
          </a:p>
        </p:txBody>
      </p:sp>
    </p:spTree>
  </p:cSld>
</p:sld>
</file>

<file path=ppt/slides/slide26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2" name="文本框 600065"/>
          <p:cNvSpPr/>
          <p:nvPr/>
        </p:nvSpPr>
        <p:spPr>
          <a:xfrm>
            <a:off x="533520" y="1752480"/>
            <a:ext cx="8153280" cy="2039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6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666699"/>
                </a:solidFill>
                <a:latin typeface="Arial"/>
              </a:rPr>
              <a:t>6</a:t>
            </a:r>
            <a:r>
              <a:rPr b="1" lang="zh-CN" sz="2400" spc="-1" strike="noStrike">
                <a:solidFill>
                  <a:srgbClr val="666699"/>
                </a:solidFill>
                <a:latin typeface="Arial"/>
              </a:rPr>
              <a:t>、头晕目眩</a:t>
            </a:r>
            <a:r>
              <a:rPr b="1" lang="zh-CN" sz="2400" spc="-1" strike="noStrike">
                <a:solidFill>
                  <a:srgbClr val="000000"/>
                </a:solidFill>
                <a:latin typeface="Arial"/>
              </a:rPr>
              <a:t>。</a:t>
            </a:r>
            <a:endParaRPr b="0" lang="en-US" sz="2400" spc="-1" strike="noStrike">
              <a:solidFill>
                <a:srgbClr val="000000"/>
              </a:solidFill>
              <a:latin typeface="Arial"/>
            </a:endParaRPr>
          </a:p>
          <a:p>
            <a:pPr>
              <a:lnSpc>
                <a:spcPct val="16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666699"/>
                </a:solidFill>
                <a:latin typeface="Arial"/>
              </a:rPr>
              <a:t>8</a:t>
            </a:r>
            <a:r>
              <a:rPr b="1" lang="zh-CN" sz="2400" spc="-1" strike="noStrike">
                <a:solidFill>
                  <a:srgbClr val="666699"/>
                </a:solidFill>
                <a:latin typeface="Arial"/>
              </a:rPr>
              <a:t>、牙痛。</a:t>
            </a:r>
            <a:endParaRPr b="0" lang="en-US" sz="2400" spc="-1" strike="noStrike">
              <a:solidFill>
                <a:srgbClr val="000000"/>
              </a:solidFill>
              <a:latin typeface="Arial"/>
            </a:endParaRPr>
          </a:p>
          <a:p>
            <a:pPr>
              <a:lnSpc>
                <a:spcPct val="16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6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3" name="矩形 601089"/>
          <p:cNvSpPr/>
          <p:nvPr/>
        </p:nvSpPr>
        <p:spPr>
          <a:xfrm>
            <a:off x="1295280" y="838080"/>
            <a:ext cx="4002120" cy="487440"/>
          </a:xfrm>
          <a:prstGeom prst="rect">
            <a:avLst/>
          </a:prstGeom>
          <a:noFill/>
          <a:ln w="0">
            <a:noFill/>
          </a:ln>
        </p:spPr>
        <p:style>
          <a:lnRef idx="0"/>
          <a:fillRef idx="0"/>
          <a:effectRef idx="0"/>
          <a:fontRef idx="minor"/>
        </p:style>
        <p:txBody>
          <a:bodyPr lIns="90000" rIns="90000" tIns="46800" bIns="46800"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0000"/>
                </a:solidFill>
                <a:latin typeface="华文新魏"/>
                <a:ea typeface="华文新魏"/>
              </a:rPr>
              <a:t>姜</a:t>
            </a:r>
            <a:r>
              <a:rPr b="0" lang="en-US" sz="5400" spc="-1" strike="noStrike">
                <a:solidFill>
                  <a:srgbClr val="000000"/>
                </a:solidFill>
                <a:latin typeface="宋体"/>
                <a:ea typeface="华文新魏"/>
              </a:rPr>
              <a:t>  </a:t>
            </a:r>
            <a:r>
              <a:rPr b="0" lang="en-US" sz="5400" spc="-1" strike="noStrike">
                <a:solidFill>
                  <a:srgbClr val="000000"/>
                </a:solidFill>
                <a:latin typeface="华文新魏"/>
                <a:ea typeface="华文新魏"/>
              </a:rPr>
              <a:t> </a:t>
            </a:r>
            <a:r>
              <a:rPr b="0" lang="zh-CN" sz="5400" spc="-1" strike="noStrike">
                <a:solidFill>
                  <a:srgbClr val="000000"/>
                </a:solidFill>
                <a:latin typeface="华文新魏"/>
                <a:ea typeface="华文新魏"/>
              </a:rPr>
              <a:t>黄</a:t>
            </a:r>
            <a:endParaRPr b="0" lang="en-US" sz="5400" spc="-1" strike="noStrike">
              <a:solidFill>
                <a:srgbClr val="000000"/>
              </a:solidFill>
              <a:latin typeface="Arial"/>
            </a:endParaRPr>
          </a:p>
        </p:txBody>
      </p:sp>
      <p:pic>
        <p:nvPicPr>
          <p:cNvPr id="904" name="图片 601090" descr="ztjhb1"/>
          <p:cNvPicPr/>
          <p:nvPr/>
        </p:nvPicPr>
        <p:blipFill>
          <a:blip r:embed="rId1"/>
          <a:stretch/>
        </p:blipFill>
        <p:spPr>
          <a:xfrm>
            <a:off x="914400" y="1752480"/>
            <a:ext cx="4305240" cy="4046760"/>
          </a:xfrm>
          <a:prstGeom prst="rect">
            <a:avLst/>
          </a:prstGeom>
          <a:ln w="0">
            <a:noFill/>
          </a:ln>
        </p:spPr>
      </p:pic>
      <p:pic>
        <p:nvPicPr>
          <p:cNvPr id="905" name="图片 601091" descr="ztjha"/>
          <p:cNvPicPr/>
          <p:nvPr/>
        </p:nvPicPr>
        <p:blipFill>
          <a:blip r:embed="rId2"/>
          <a:stretch/>
        </p:blipFill>
        <p:spPr>
          <a:xfrm>
            <a:off x="5486400" y="1066680"/>
            <a:ext cx="3162240" cy="4762800"/>
          </a:xfrm>
          <a:prstGeom prst="rect">
            <a:avLst/>
          </a:prstGeom>
          <a:ln w="0">
            <a:noFill/>
          </a:ln>
        </p:spPr>
      </p:pic>
    </p:spTree>
  </p:cSld>
  <mc:AlternateContent>
    <mc:Choice Requires="p14">
      <p:transition spd="slow" p14:dur="2000"/>
    </mc:Choice>
    <mc:Fallback>
      <p:transition spd="slow"/>
    </mc:Fallback>
  </mc:AlternateContent>
</p:sld>
</file>

<file path=ppt/slides/slide26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6" name="PlaceHolder 1"/>
          <p:cNvSpPr>
            <a:spLocks noGrp="1"/>
          </p:cNvSpPr>
          <p:nvPr>
            <p:ph type="title"/>
          </p:nvPr>
        </p:nvSpPr>
        <p:spPr>
          <a:xfrm>
            <a:off x="1047600" y="456840"/>
            <a:ext cx="5259600" cy="58428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6600"/>
                </a:solidFill>
                <a:latin typeface="Arial"/>
                <a:ea typeface="隶书"/>
              </a:rPr>
              <a:t>乳</a:t>
            </a:r>
            <a:r>
              <a:rPr b="0" lang="en-US" sz="5400" spc="-1" strike="noStrike">
                <a:solidFill>
                  <a:srgbClr val="006600"/>
                </a:solidFill>
                <a:latin typeface="Times New Roman"/>
                <a:ea typeface="隶书"/>
              </a:rPr>
              <a:t>   </a:t>
            </a:r>
            <a:r>
              <a:rPr b="0" lang="en-US" sz="5400" spc="-1" strike="noStrike">
                <a:solidFill>
                  <a:srgbClr val="006600"/>
                </a:solidFill>
                <a:latin typeface="Arial"/>
                <a:ea typeface="隶书"/>
              </a:rPr>
              <a:t> </a:t>
            </a:r>
            <a:r>
              <a:rPr b="0" lang="zh-CN" sz="5400" spc="-1" strike="noStrike">
                <a:solidFill>
                  <a:srgbClr val="006600"/>
                </a:solidFill>
                <a:latin typeface="Arial"/>
                <a:ea typeface="隶书"/>
              </a:rPr>
              <a:t>香  </a:t>
            </a:r>
            <a:r>
              <a:rPr b="0" lang="en-US" sz="4400" spc="-1" strike="noStrike">
                <a:solidFill>
                  <a:srgbClr val="006600"/>
                </a:solidFill>
                <a:latin typeface="Arial"/>
                <a:ea typeface="隶书"/>
              </a:rPr>
              <a:t>libanum</a:t>
            </a:r>
            <a:r>
              <a:rPr b="0" lang="en-US" sz="4400" spc="-1" strike="noStrike">
                <a:solidFill>
                  <a:srgbClr val="808080"/>
                </a:solidFill>
                <a:latin typeface="Times New Roman"/>
                <a:ea typeface="隶书"/>
              </a:rPr>
              <a:t> </a:t>
            </a:r>
            <a:r>
              <a:rPr b="0" lang="en-US" sz="5400" spc="-1" strike="noStrike">
                <a:solidFill>
                  <a:srgbClr val="000000"/>
                </a:solidFill>
                <a:latin typeface="Arial"/>
                <a:ea typeface="隶书"/>
              </a:rPr>
              <a:t> </a:t>
            </a:r>
            <a:endParaRPr b="0" lang="en-US" sz="5400" spc="-1" strike="noStrike">
              <a:solidFill>
                <a:srgbClr val="000000"/>
              </a:solidFill>
              <a:latin typeface="Arial"/>
            </a:endParaRPr>
          </a:p>
        </p:txBody>
      </p:sp>
      <p:sp>
        <p:nvSpPr>
          <p:cNvPr id="907" name="圆角矩形 604162"/>
          <p:cNvSpPr/>
          <p:nvPr/>
        </p:nvSpPr>
        <p:spPr>
          <a:xfrm>
            <a:off x="755640" y="4556520"/>
            <a:ext cx="7218360" cy="1994760"/>
          </a:xfrm>
          <a:custGeom>
            <a:avLst/>
            <a:gdLst/>
            <a:ahLst/>
            <a:rect l="l" t="t" r="r" b="b"/>
            <a:pathLst>
              <a:path w="78153" h="21600">
                <a:moveTo>
                  <a:pt x="3600" y="0"/>
                </a:moveTo>
                <a:arcTo wR="3600" hR="3600" stAng="16200000" swAng="-5400000"/>
                <a:lnTo>
                  <a:pt x="0" y="18000"/>
                </a:lnTo>
                <a:arcTo wR="3600" hR="3600" stAng="10800000" swAng="-5400000"/>
                <a:lnTo>
                  <a:pt x="74553" y="21600"/>
                </a:lnTo>
                <a:arcTo wR="52953" hR="3600" stAng="5400000" swAng="5400000"/>
                <a:lnTo>
                  <a:pt x="21600" y="3600"/>
                </a:lnTo>
                <a:arcTo wR="52953"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700"/>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8000"/>
                </a:solidFill>
                <a:latin typeface="隶书"/>
                <a:ea typeface="隶书"/>
              </a:rPr>
              <a:t>为橄榄科植物卡氏乳香树 </a:t>
            </a:r>
            <a:r>
              <a:rPr b="1" i="1" lang="en-US" sz="2800" spc="-1" strike="noStrike">
                <a:solidFill>
                  <a:srgbClr val="008000"/>
                </a:solidFill>
                <a:latin typeface="隶书"/>
                <a:ea typeface="隶书"/>
              </a:rPr>
              <a:t>Boswellia carterli</a:t>
            </a:r>
            <a:r>
              <a:rPr b="1" lang="en-US" sz="2800" spc="-1" strike="noStrike">
                <a:solidFill>
                  <a:srgbClr val="008000"/>
                </a:solidFill>
                <a:latin typeface="隶书"/>
                <a:ea typeface="隶书"/>
              </a:rPr>
              <a:t> Birdwood </a:t>
            </a:r>
            <a:r>
              <a:rPr b="1" lang="zh-CN" sz="2800" spc="-1" strike="noStrike">
                <a:solidFill>
                  <a:srgbClr val="008000"/>
                </a:solidFill>
                <a:latin typeface="隶书"/>
                <a:ea typeface="隶书"/>
              </a:rPr>
              <a:t>及同属其他数种植物皮部切伤后渗出的</a:t>
            </a:r>
            <a:r>
              <a:rPr b="1" lang="zh-CN" sz="2800" spc="-1" strike="noStrike">
                <a:solidFill>
                  <a:srgbClr val="ff0000"/>
                </a:solidFill>
                <a:latin typeface="隶书"/>
                <a:ea typeface="隶书"/>
              </a:rPr>
              <a:t>油胶树脂</a:t>
            </a:r>
            <a:r>
              <a:rPr b="1" lang="zh-CN" sz="2800" spc="-1" strike="noStrike">
                <a:solidFill>
                  <a:srgbClr val="008000"/>
                </a:solidFill>
                <a:latin typeface="隶书"/>
                <a:ea typeface="隶书"/>
              </a:rPr>
              <a:t> </a:t>
            </a:r>
            <a:endParaRPr b="0" lang="en-US" sz="2800" spc="-1" strike="noStrike">
              <a:solidFill>
                <a:srgbClr val="000000"/>
              </a:solidFill>
              <a:latin typeface="Arial"/>
            </a:endParaRPr>
          </a:p>
        </p:txBody>
      </p:sp>
      <p:pic>
        <p:nvPicPr>
          <p:cNvPr id="908" name="图片 604163" descr="乳香"/>
          <p:cNvPicPr/>
          <p:nvPr/>
        </p:nvPicPr>
        <p:blipFill>
          <a:blip r:embed="rId1"/>
          <a:stretch/>
        </p:blipFill>
        <p:spPr>
          <a:xfrm>
            <a:off x="1447920" y="1371600"/>
            <a:ext cx="4495680" cy="3137040"/>
          </a:xfrm>
          <a:prstGeom prst="rect">
            <a:avLst/>
          </a:prstGeom>
          <a:ln w="0">
            <a:noFill/>
          </a:ln>
        </p:spPr>
      </p:pic>
    </p:spTree>
  </p:cSld>
</p:sld>
</file>

<file path=ppt/slides/slide26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9" name="PlaceHolder 1"/>
          <p:cNvSpPr>
            <a:spLocks noGrp="1"/>
          </p:cNvSpPr>
          <p:nvPr>
            <p:ph type="title"/>
          </p:nvPr>
        </p:nvSpPr>
        <p:spPr>
          <a:xfrm>
            <a:off x="456840" y="620640"/>
            <a:ext cx="3349800" cy="113184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6600"/>
                </a:solidFill>
                <a:latin typeface="Arial"/>
                <a:ea typeface="隶书"/>
              </a:rPr>
              <a:t>丹</a:t>
            </a:r>
            <a:r>
              <a:rPr b="0" lang="en-US" sz="5400" spc="-1" strike="noStrike">
                <a:solidFill>
                  <a:srgbClr val="006600"/>
                </a:solidFill>
                <a:latin typeface="Times New Roman"/>
                <a:ea typeface="隶书"/>
              </a:rPr>
              <a:t> </a:t>
            </a:r>
            <a:r>
              <a:rPr b="0" lang="en-US" sz="5400" spc="-1" strike="noStrike">
                <a:solidFill>
                  <a:srgbClr val="006600"/>
                </a:solidFill>
                <a:latin typeface="Arial"/>
                <a:ea typeface="隶书"/>
              </a:rPr>
              <a:t> </a:t>
            </a:r>
            <a:r>
              <a:rPr b="0" lang="zh-CN" sz="5400" spc="-1" strike="noStrike">
                <a:solidFill>
                  <a:srgbClr val="006600"/>
                </a:solidFill>
                <a:latin typeface="Arial"/>
                <a:ea typeface="隶书"/>
              </a:rPr>
              <a:t>参</a:t>
            </a:r>
            <a:endParaRPr b="0" lang="en-US" sz="5400" spc="-1" strike="noStrike">
              <a:solidFill>
                <a:srgbClr val="000000"/>
              </a:solidFill>
              <a:latin typeface="Arial"/>
            </a:endParaRPr>
          </a:p>
        </p:txBody>
      </p:sp>
      <p:pic>
        <p:nvPicPr>
          <p:cNvPr id="910" name="图片 608258" descr="丹参1"/>
          <p:cNvPicPr/>
          <p:nvPr/>
        </p:nvPicPr>
        <p:blipFill>
          <a:blip r:embed="rId1"/>
          <a:stretch/>
        </p:blipFill>
        <p:spPr>
          <a:xfrm>
            <a:off x="4419720" y="2438280"/>
            <a:ext cx="4000320" cy="3063960"/>
          </a:xfrm>
          <a:prstGeom prst="rect">
            <a:avLst/>
          </a:prstGeom>
          <a:ln w="0">
            <a:noFill/>
          </a:ln>
        </p:spPr>
      </p:pic>
      <p:pic>
        <p:nvPicPr>
          <p:cNvPr id="911" name="图片 608259" descr="丹参2"/>
          <p:cNvPicPr/>
          <p:nvPr/>
        </p:nvPicPr>
        <p:blipFill>
          <a:blip r:embed="rId2"/>
          <a:stretch/>
        </p:blipFill>
        <p:spPr>
          <a:xfrm>
            <a:off x="609480" y="1676520"/>
            <a:ext cx="3556080" cy="4572000"/>
          </a:xfrm>
          <a:prstGeom prst="rect">
            <a:avLst/>
          </a:prstGeom>
          <a:ln w="0">
            <a:noFill/>
          </a:ln>
        </p:spPr>
      </p:pic>
    </p:spTree>
  </p:cSld>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文本框 50179"/>
          <p:cNvSpPr/>
          <p:nvPr/>
        </p:nvSpPr>
        <p:spPr>
          <a:xfrm>
            <a:off x="457200" y="457200"/>
            <a:ext cx="8001000" cy="5222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50000"/>
              </a:lnSpc>
              <a:spcBef>
                <a:spcPts val="1500"/>
              </a:spcBef>
              <a:buClr>
                <a:srgbClr val="ff99ff"/>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纠正了一些反科学的见解</a:t>
            </a:r>
            <a:r>
              <a:rPr b="0" lang="zh-CN" sz="2400" spc="-1" strike="noStrike">
                <a:solidFill>
                  <a:srgbClr val="000000"/>
                </a:solidFill>
                <a:latin typeface="Arial"/>
              </a:rPr>
              <a:t>。如作者通过科学总结，批判了以往记载服食水银、雄黄可以成仙的说法。</a:t>
            </a:r>
            <a:endParaRPr b="0" lang="en-US" sz="2400" spc="-1" strike="noStrike">
              <a:solidFill>
                <a:srgbClr val="000000"/>
              </a:solidFill>
              <a:latin typeface="Arial"/>
            </a:endParaRPr>
          </a:p>
          <a:p>
            <a:pPr>
              <a:lnSpc>
                <a:spcPct val="150000"/>
              </a:lnSpc>
              <a:spcBef>
                <a:spcPts val="1500"/>
              </a:spcBef>
              <a:buClr>
                <a:srgbClr val="ffccff"/>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辑录保存了大量古代文献</a:t>
            </a:r>
            <a:r>
              <a:rPr b="1" lang="zh-CN" sz="2400" spc="-1" strike="noStrike">
                <a:solidFill>
                  <a:srgbClr val="000000"/>
                </a:solidFill>
                <a:latin typeface="Arial"/>
              </a:rPr>
              <a:t>。</a:t>
            </a:r>
            <a:r>
              <a:rPr b="0" lang="zh-CN" sz="2400" spc="-1" strike="noStrike">
                <a:solidFill>
                  <a:srgbClr val="000000"/>
                </a:solidFill>
                <a:latin typeface="Arial"/>
              </a:rPr>
              <a:t>其中不少原书自明代以后相继亡佚，由于</a:t>
            </a:r>
            <a:r>
              <a:rPr b="0" lang="en-US" sz="2400" spc="-1" strike="noStrike">
                <a:solidFill>
                  <a:srgbClr val="000000"/>
                </a:solidFill>
                <a:latin typeface="Arial"/>
              </a:rPr>
              <a:t>《</a:t>
            </a:r>
            <a:r>
              <a:rPr b="0" lang="zh-CN" sz="2400" spc="-1" strike="noStrike">
                <a:solidFill>
                  <a:srgbClr val="000000"/>
                </a:solidFill>
                <a:latin typeface="Arial"/>
              </a:rPr>
              <a:t>本草纲目</a:t>
            </a:r>
            <a:r>
              <a:rPr b="0" lang="en-US" sz="2400" spc="-1" strike="noStrike">
                <a:solidFill>
                  <a:srgbClr val="000000"/>
                </a:solidFill>
                <a:latin typeface="Arial"/>
              </a:rPr>
              <a:t>》</a:t>
            </a:r>
            <a:r>
              <a:rPr b="0" lang="zh-CN" sz="2400" spc="-1" strike="noStrike">
                <a:solidFill>
                  <a:srgbClr val="000000"/>
                </a:solidFill>
                <a:latin typeface="Arial"/>
              </a:rPr>
              <a:t>的摘录记载，使部分资料得以保存。</a:t>
            </a:r>
            <a:endParaRPr b="0" lang="en-US" sz="2400" spc="-1" strike="noStrike">
              <a:solidFill>
                <a:srgbClr val="000000"/>
              </a:solidFill>
              <a:latin typeface="Arial"/>
            </a:endParaRPr>
          </a:p>
          <a:p>
            <a:pPr>
              <a:lnSpc>
                <a:spcPct val="15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a:t>
            </a:r>
            <a:r>
              <a:rPr b="0" lang="zh-CN" sz="2400" spc="-1" strike="noStrike">
                <a:solidFill>
                  <a:srgbClr val="000000"/>
                </a:solidFill>
                <a:latin typeface="Arial"/>
              </a:rPr>
              <a:t>本草纲目</a:t>
            </a:r>
            <a:r>
              <a:rPr b="0" lang="en-US" sz="2400" spc="-1" strike="noStrike">
                <a:solidFill>
                  <a:srgbClr val="000000"/>
                </a:solidFill>
                <a:latin typeface="Arial"/>
              </a:rPr>
              <a:t>》</a:t>
            </a:r>
            <a:r>
              <a:rPr b="0" lang="zh-CN" sz="2400" spc="-1" strike="noStrike">
                <a:solidFill>
                  <a:srgbClr val="000000"/>
                </a:solidFill>
                <a:latin typeface="Arial"/>
              </a:rPr>
              <a:t>可以说是一部有着世界性影响的博物学著作，素享</a:t>
            </a:r>
            <a:r>
              <a:rPr b="0" lang="en-US" sz="2400" spc="-1" strike="noStrike">
                <a:solidFill>
                  <a:srgbClr val="000000"/>
                </a:solidFill>
                <a:latin typeface="Arial"/>
              </a:rPr>
              <a:t>"</a:t>
            </a:r>
            <a:r>
              <a:rPr b="0" lang="zh-CN" sz="2400" spc="-1" strike="noStrike">
                <a:solidFill>
                  <a:srgbClr val="000000"/>
                </a:solidFill>
                <a:latin typeface="Arial"/>
              </a:rPr>
              <a:t>医学之渊海</a:t>
            </a:r>
            <a:r>
              <a:rPr b="0" lang="en-US" sz="2400" spc="-1" strike="noStrike">
                <a:solidFill>
                  <a:srgbClr val="000000"/>
                </a:solidFill>
                <a:latin typeface="Arial"/>
              </a:rPr>
              <a:t>"</a:t>
            </a:r>
            <a:r>
              <a:rPr b="0" lang="zh-CN" sz="2400" spc="-1" strike="noStrike">
                <a:solidFill>
                  <a:srgbClr val="000000"/>
                </a:solidFill>
                <a:latin typeface="Arial"/>
              </a:rPr>
              <a:t>、</a:t>
            </a:r>
            <a:r>
              <a:rPr b="0" lang="en-US" sz="2400" spc="-1" strike="noStrike">
                <a:solidFill>
                  <a:srgbClr val="000000"/>
                </a:solidFill>
                <a:latin typeface="Arial"/>
              </a:rPr>
              <a:t>"</a:t>
            </a:r>
            <a:r>
              <a:rPr b="0" lang="zh-CN" sz="2400" spc="-1" strike="noStrike">
                <a:solidFill>
                  <a:srgbClr val="000000"/>
                </a:solidFill>
                <a:latin typeface="Arial"/>
              </a:rPr>
              <a:t>格物之通典</a:t>
            </a:r>
            <a:r>
              <a:rPr b="0" lang="en-US" sz="2400" spc="-1" strike="noStrike">
                <a:solidFill>
                  <a:srgbClr val="000000"/>
                </a:solidFill>
                <a:latin typeface="Arial"/>
              </a:rPr>
              <a:t>"</a:t>
            </a:r>
            <a:r>
              <a:rPr b="0" lang="zh-CN" sz="2400" spc="-1" strike="noStrike">
                <a:solidFill>
                  <a:srgbClr val="000000"/>
                </a:solidFill>
                <a:latin typeface="Arial"/>
              </a:rPr>
              <a:t>之美誉。自问世以来，曾被英国生物学家达尔文誉为</a:t>
            </a:r>
            <a:r>
              <a:rPr b="0" lang="en-US" sz="2400" spc="-1" strike="noStrike">
                <a:solidFill>
                  <a:srgbClr val="000000"/>
                </a:solidFill>
                <a:latin typeface="Arial"/>
              </a:rPr>
              <a:t>"</a:t>
            </a:r>
            <a:r>
              <a:rPr b="0" lang="zh-CN" sz="2400" spc="-1" strike="noStrike">
                <a:solidFill>
                  <a:srgbClr val="000000"/>
                </a:solidFill>
                <a:latin typeface="Arial"/>
              </a:rPr>
              <a:t>中国的百科全书</a:t>
            </a:r>
            <a:r>
              <a:rPr b="0" lang="en-US" sz="2400" spc="-1" strike="noStrike">
                <a:solidFill>
                  <a:srgbClr val="000000"/>
                </a:solidFill>
                <a:latin typeface="Arial"/>
              </a:rPr>
              <a:t>"</a:t>
            </a:r>
            <a:r>
              <a:rPr b="0" lang="zh-CN" sz="2400" spc="-1" strike="noStrike">
                <a:solidFill>
                  <a:srgbClr val="000000"/>
                </a:solidFill>
                <a:latin typeface="Arial"/>
              </a:rPr>
              <a:t>，成为历代医者和读书人孜孜以求的必修书。</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7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2" name="PlaceHolder 1"/>
          <p:cNvSpPr>
            <a:spLocks noGrp="1"/>
          </p:cNvSpPr>
          <p:nvPr>
            <p:ph type="title"/>
          </p:nvPr>
        </p:nvSpPr>
        <p:spPr>
          <a:xfrm>
            <a:off x="-360" y="456840"/>
            <a:ext cx="335268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5400" spc="-1" strike="noStrike">
                <a:solidFill>
                  <a:srgbClr val="006600"/>
                </a:solidFill>
                <a:latin typeface="Arial"/>
                <a:ea typeface="隶书"/>
              </a:rPr>
              <a:t>土鳖虫</a:t>
            </a:r>
            <a:r>
              <a:rPr b="0" lang="zh-CN" sz="4400" spc="-1" strike="noStrike">
                <a:solidFill>
                  <a:srgbClr val="000000"/>
                </a:solidFill>
                <a:latin typeface="Arial"/>
              </a:rPr>
              <a:t> </a:t>
            </a:r>
            <a:endParaRPr b="0" lang="en-US" sz="4400" spc="-1" strike="noStrike">
              <a:solidFill>
                <a:srgbClr val="000000"/>
              </a:solidFill>
              <a:latin typeface="Arial"/>
            </a:endParaRPr>
          </a:p>
        </p:txBody>
      </p:sp>
      <p:pic>
        <p:nvPicPr>
          <p:cNvPr id="913" name="图片 613378" descr="蛰虫"/>
          <p:cNvPicPr/>
          <p:nvPr/>
        </p:nvPicPr>
        <p:blipFill>
          <a:blip r:embed="rId1"/>
          <a:stretch/>
        </p:blipFill>
        <p:spPr>
          <a:xfrm>
            <a:off x="2700360" y="1268280"/>
            <a:ext cx="4103640" cy="3530880"/>
          </a:xfrm>
          <a:prstGeom prst="rect">
            <a:avLst/>
          </a:prstGeom>
          <a:ln w="0">
            <a:noFill/>
          </a:ln>
        </p:spPr>
      </p:pic>
      <p:sp>
        <p:nvSpPr>
          <p:cNvPr id="914" name="圆角矩形 613379"/>
          <p:cNvSpPr/>
          <p:nvPr/>
        </p:nvSpPr>
        <p:spPr>
          <a:xfrm>
            <a:off x="611280" y="4556520"/>
            <a:ext cx="7872480" cy="1994760"/>
          </a:xfrm>
          <a:custGeom>
            <a:avLst/>
            <a:gdLst/>
            <a:ahLst/>
            <a:rect l="l" t="t" r="r" b="b"/>
            <a:pathLst>
              <a:path w="85235" h="21600">
                <a:moveTo>
                  <a:pt x="3600" y="0"/>
                </a:moveTo>
                <a:arcTo wR="3600" hR="3600" stAng="16200000" swAng="-5400000"/>
                <a:lnTo>
                  <a:pt x="0" y="18000"/>
                </a:lnTo>
                <a:arcTo wR="3600" hR="3600" stAng="10800000" swAng="-5400000"/>
                <a:lnTo>
                  <a:pt x="81635" y="21600"/>
                </a:lnTo>
                <a:arcTo wR="60035" hR="3600" stAng="5400000" swAng="5400000"/>
                <a:lnTo>
                  <a:pt x="21600" y="3600"/>
                </a:lnTo>
                <a:arcTo wR="60035"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700"/>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8000"/>
                </a:solidFill>
                <a:latin typeface="隶书"/>
                <a:ea typeface="隶书"/>
              </a:rPr>
              <a:t>为鳖蠊科动物地鳖</a:t>
            </a:r>
            <a:r>
              <a:rPr b="1" i="1" lang="en-US" sz="2800" spc="-1" strike="noStrike">
                <a:solidFill>
                  <a:srgbClr val="008000"/>
                </a:solidFill>
                <a:latin typeface="隶书"/>
                <a:ea typeface="隶书"/>
              </a:rPr>
              <a:t>Eupolyphaga sinensis</a:t>
            </a:r>
            <a:r>
              <a:rPr b="1" lang="en-US" sz="2800" spc="-1" strike="noStrike">
                <a:solidFill>
                  <a:srgbClr val="008000"/>
                </a:solidFill>
                <a:latin typeface="隶书"/>
                <a:ea typeface="隶书"/>
              </a:rPr>
              <a:t> Walker.</a:t>
            </a:r>
            <a:r>
              <a:rPr b="1" lang="zh-CN" sz="2800" spc="-1" strike="noStrike">
                <a:solidFill>
                  <a:srgbClr val="008000"/>
                </a:solidFill>
                <a:latin typeface="隶书"/>
                <a:ea typeface="隶书"/>
              </a:rPr>
              <a:t>和冀北地鳖</a:t>
            </a:r>
            <a:r>
              <a:rPr b="1" i="1" lang="en-US" sz="2800" spc="-1" strike="noStrike">
                <a:solidFill>
                  <a:srgbClr val="008000"/>
                </a:solidFill>
                <a:latin typeface="隶书"/>
                <a:ea typeface="隶书"/>
              </a:rPr>
              <a:t>Seeleophaga plancyi</a:t>
            </a:r>
            <a:r>
              <a:rPr b="1" lang="en-US" sz="2800" spc="-1" strike="noStrike">
                <a:solidFill>
                  <a:srgbClr val="008000"/>
                </a:solidFill>
                <a:latin typeface="隶书"/>
                <a:ea typeface="隶书"/>
              </a:rPr>
              <a:t> (Boleny).</a:t>
            </a:r>
            <a:r>
              <a:rPr b="1" lang="zh-CN" sz="2800" spc="-1" strike="noStrike">
                <a:solidFill>
                  <a:srgbClr val="008000"/>
                </a:solidFill>
                <a:latin typeface="隶书"/>
                <a:ea typeface="隶书"/>
              </a:rPr>
              <a:t>的雌虫干燥体 </a:t>
            </a:r>
            <a:endParaRPr b="0" lang="en-US" sz="2800" spc="-1" strike="noStrike">
              <a:solidFill>
                <a:srgbClr val="000000"/>
              </a:solidFill>
              <a:latin typeface="Arial"/>
            </a:endParaRPr>
          </a:p>
        </p:txBody>
      </p:sp>
    </p:spTree>
  </p:cSld>
</p:sld>
</file>

<file path=ppt/slides/slide27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915" name="组合 615425"/>
          <p:cNvGrpSpPr/>
          <p:nvPr/>
        </p:nvGrpSpPr>
        <p:grpSpPr>
          <a:xfrm>
            <a:off x="1187280" y="2133720"/>
            <a:ext cx="5410080" cy="838080"/>
            <a:chOff x="1187280" y="2133720"/>
            <a:chExt cx="5410080" cy="838080"/>
          </a:xfrm>
        </p:grpSpPr>
        <p:sp>
          <p:nvSpPr>
            <p:cNvPr id="916" name="圆角矩形 615426"/>
            <p:cNvSpPr/>
            <p:nvPr/>
          </p:nvSpPr>
          <p:spPr>
            <a:xfrm>
              <a:off x="1187280" y="2133720"/>
              <a:ext cx="5161680" cy="838080"/>
            </a:xfrm>
            <a:custGeom>
              <a:avLst/>
              <a:gdLst/>
              <a:ahLst/>
              <a:rect l="l" t="t" r="r" b="b"/>
              <a:pathLst>
                <a:path w="132985" h="21600">
                  <a:moveTo>
                    <a:pt x="3600" y="0"/>
                  </a:moveTo>
                  <a:arcTo wR="3600" hR="3600" stAng="16200000" swAng="-5400000"/>
                  <a:lnTo>
                    <a:pt x="0" y="18000"/>
                  </a:lnTo>
                  <a:arcTo wR="3600" hR="3600" stAng="10800000" swAng="-5400000"/>
                  <a:lnTo>
                    <a:pt x="129385" y="21600"/>
                  </a:lnTo>
                  <a:arcTo wR="107785" hR="3600" stAng="5400000" swAng="5400000"/>
                  <a:lnTo>
                    <a:pt x="21600" y="3600"/>
                  </a:lnTo>
                  <a:arcTo wR="107785" hR="3600" stAng="10800000" swAng="5400000"/>
                  <a:close/>
                </a:path>
              </a:pathLst>
            </a:custGeom>
            <a:solidFill>
              <a:srgbClr val="ffff99"/>
            </a:solidFill>
            <a:ln w="9360">
              <a:solidFill>
                <a:srgbClr val="000000"/>
              </a:solidFill>
              <a:miter/>
            </a:ln>
            <a:effectLst>
              <a:outerShdw dist="107932" dir="18900000" blurRad="0" rotWithShape="0">
                <a:srgbClr val="00007d"/>
              </a:outerShdw>
            </a:effectLst>
          </p:spPr>
          <p:style>
            <a:lnRef idx="0"/>
            <a:fillRef idx="0"/>
            <a:effectRef idx="0"/>
            <a:fontRef idx="minor"/>
          </p:style>
        </p:sp>
        <p:sp>
          <p:nvSpPr>
            <p:cNvPr id="917" name="文本框 615427"/>
            <p:cNvSpPr/>
            <p:nvPr/>
          </p:nvSpPr>
          <p:spPr>
            <a:xfrm>
              <a:off x="1389240" y="2152800"/>
              <a:ext cx="5208120" cy="703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666699"/>
                  </a:solidFill>
                  <a:latin typeface="隶书"/>
                  <a:ea typeface="隶书"/>
                </a:rPr>
                <a:t>破血</a:t>
              </a:r>
              <a:r>
                <a:rPr b="1" lang="zh-CN" sz="4000" spc="-1" strike="noStrike">
                  <a:solidFill>
                    <a:srgbClr val="000000"/>
                  </a:solidFill>
                  <a:latin typeface="隶书"/>
                  <a:ea typeface="隶书"/>
                </a:rPr>
                <a:t>行气，消积止痛</a:t>
              </a:r>
              <a:endParaRPr b="0" lang="en-US" sz="4000" spc="-1" strike="noStrike">
                <a:solidFill>
                  <a:srgbClr val="000000"/>
                </a:solidFill>
                <a:latin typeface="Arial"/>
              </a:endParaRPr>
            </a:p>
          </p:txBody>
        </p:sp>
      </p:grpSp>
      <p:grpSp>
        <p:nvGrpSpPr>
          <p:cNvPr id="918" name="组合 615428"/>
          <p:cNvGrpSpPr/>
          <p:nvPr/>
        </p:nvGrpSpPr>
        <p:grpSpPr>
          <a:xfrm>
            <a:off x="1066680" y="5638680"/>
            <a:ext cx="4038840" cy="685800"/>
            <a:chOff x="1066680" y="5638680"/>
            <a:chExt cx="4038840" cy="685800"/>
          </a:xfrm>
        </p:grpSpPr>
        <p:sp>
          <p:nvSpPr>
            <p:cNvPr id="919" name="矩形 615429"/>
            <p:cNvSpPr/>
            <p:nvPr/>
          </p:nvSpPr>
          <p:spPr>
            <a:xfrm>
              <a:off x="1447920" y="5638680"/>
              <a:ext cx="3657600" cy="685800"/>
            </a:xfrm>
            <a:prstGeom prst="rect">
              <a:avLst/>
            </a:prstGeom>
            <a:noFill/>
            <a:ln w="0">
              <a:noFill/>
            </a:ln>
          </p:spPr>
          <p:style>
            <a:lnRef idx="0"/>
            <a:fillRef idx="0"/>
            <a:effectRef idx="0"/>
            <a:fontRef idx="minor"/>
          </p:style>
          <p:txBody>
            <a:bodyPr wrap="none" lIns="90000" rIns="90000" tIns="46800" bIns="46800"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6600"/>
                  </a:solidFill>
                  <a:latin typeface="隶书"/>
                  <a:ea typeface="隶书"/>
                </a:rPr>
                <a:t>食积脘腹胀痛</a:t>
              </a:r>
              <a:endParaRPr b="0" lang="en-US" sz="4000" spc="-1" strike="noStrike">
                <a:solidFill>
                  <a:srgbClr val="000000"/>
                </a:solidFill>
                <a:latin typeface="Arial"/>
              </a:endParaRPr>
            </a:p>
          </p:txBody>
        </p:sp>
        <p:sp>
          <p:nvSpPr>
            <p:cNvPr id="920" name="流程图: 决策 615430"/>
            <p:cNvSpPr/>
            <p:nvPr/>
          </p:nvSpPr>
          <p:spPr>
            <a:xfrm>
              <a:off x="1066680" y="5867280"/>
              <a:ext cx="304920" cy="304920"/>
            </a:xfrm>
            <a:prstGeom prst="flowChartDecision">
              <a:avLst/>
            </a:prstGeom>
            <a:solidFill>
              <a:srgbClr val="ff6600"/>
            </a:solidFill>
            <a:ln w="0">
              <a:noFill/>
            </a:ln>
          </p:spPr>
          <p:style>
            <a:lnRef idx="0"/>
            <a:fillRef idx="0"/>
            <a:effectRef idx="0"/>
            <a:fontRef idx="minor"/>
          </p:style>
        </p:sp>
      </p:grpSp>
      <p:grpSp>
        <p:nvGrpSpPr>
          <p:cNvPr id="921" name="组合 615431"/>
          <p:cNvGrpSpPr/>
          <p:nvPr/>
        </p:nvGrpSpPr>
        <p:grpSpPr>
          <a:xfrm>
            <a:off x="1295280" y="4724280"/>
            <a:ext cx="2971800" cy="685800"/>
            <a:chOff x="1295280" y="4724280"/>
            <a:chExt cx="2971800" cy="685800"/>
          </a:xfrm>
        </p:grpSpPr>
        <p:sp>
          <p:nvSpPr>
            <p:cNvPr id="922" name="矩形 615432"/>
            <p:cNvSpPr/>
            <p:nvPr/>
          </p:nvSpPr>
          <p:spPr>
            <a:xfrm>
              <a:off x="1676520" y="4724280"/>
              <a:ext cx="2590560" cy="685800"/>
            </a:xfrm>
            <a:prstGeom prst="rect">
              <a:avLst/>
            </a:prstGeom>
            <a:noFill/>
            <a:ln w="0">
              <a:noFill/>
            </a:ln>
          </p:spPr>
          <p:style>
            <a:lnRef idx="0"/>
            <a:fillRef idx="0"/>
            <a:effectRef idx="0"/>
            <a:fontRef idx="minor"/>
          </p:style>
          <p:txBody>
            <a:bodyPr wrap="none" lIns="90000" rIns="90000" tIns="46800" bIns="46800"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6600"/>
                  </a:solidFill>
                  <a:latin typeface="隶书"/>
                  <a:ea typeface="隶书"/>
                </a:rPr>
                <a:t>癥瘕积聚</a:t>
              </a:r>
              <a:endParaRPr b="0" lang="en-US" sz="4000" spc="-1" strike="noStrike">
                <a:solidFill>
                  <a:srgbClr val="000000"/>
                </a:solidFill>
                <a:latin typeface="Arial"/>
              </a:endParaRPr>
            </a:p>
          </p:txBody>
        </p:sp>
        <p:sp>
          <p:nvSpPr>
            <p:cNvPr id="923" name="流程图: 决策 615433"/>
            <p:cNvSpPr/>
            <p:nvPr/>
          </p:nvSpPr>
          <p:spPr>
            <a:xfrm>
              <a:off x="1295280" y="5029200"/>
              <a:ext cx="304920" cy="304920"/>
            </a:xfrm>
            <a:prstGeom prst="flowChartDecision">
              <a:avLst/>
            </a:prstGeom>
            <a:solidFill>
              <a:srgbClr val="ff6600"/>
            </a:solidFill>
            <a:ln w="0">
              <a:noFill/>
            </a:ln>
          </p:spPr>
          <p:style>
            <a:lnRef idx="0"/>
            <a:fillRef idx="0"/>
            <a:effectRef idx="0"/>
            <a:fontRef idx="minor"/>
          </p:style>
        </p:sp>
      </p:grpSp>
      <p:grpSp>
        <p:nvGrpSpPr>
          <p:cNvPr id="924" name="组合 615434"/>
          <p:cNvGrpSpPr/>
          <p:nvPr/>
        </p:nvGrpSpPr>
        <p:grpSpPr>
          <a:xfrm>
            <a:off x="1066680" y="2895480"/>
            <a:ext cx="6858000" cy="2362320"/>
            <a:chOff x="1066680" y="2895480"/>
            <a:chExt cx="6858000" cy="2362320"/>
          </a:xfrm>
        </p:grpSpPr>
        <p:grpSp>
          <p:nvGrpSpPr>
            <p:cNvPr id="925" name="组合 615435"/>
            <p:cNvGrpSpPr/>
            <p:nvPr/>
          </p:nvGrpSpPr>
          <p:grpSpPr>
            <a:xfrm>
              <a:off x="1295280" y="2895480"/>
              <a:ext cx="6629400" cy="2362320"/>
              <a:chOff x="1295280" y="2895480"/>
              <a:chExt cx="6629400" cy="2362320"/>
            </a:xfrm>
          </p:grpSpPr>
          <p:grpSp>
            <p:nvGrpSpPr>
              <p:cNvPr id="926" name="组合 615436"/>
              <p:cNvGrpSpPr/>
              <p:nvPr/>
            </p:nvGrpSpPr>
            <p:grpSpPr>
              <a:xfrm>
                <a:off x="1295280" y="3657600"/>
                <a:ext cx="4266720" cy="838080"/>
                <a:chOff x="1295280" y="3657600"/>
                <a:chExt cx="4266720" cy="838080"/>
              </a:xfrm>
            </p:grpSpPr>
            <p:sp>
              <p:nvSpPr>
                <p:cNvPr id="927" name="圆角矩形 615437"/>
                <p:cNvSpPr/>
                <p:nvPr/>
              </p:nvSpPr>
              <p:spPr>
                <a:xfrm>
                  <a:off x="1295280" y="3657600"/>
                  <a:ext cx="4070880" cy="838080"/>
                </a:xfrm>
                <a:custGeom>
                  <a:avLst/>
                  <a:gdLst/>
                  <a:ahLst/>
                  <a:rect l="l" t="t" r="r" b="b"/>
                  <a:pathLst>
                    <a:path w="104884" h="21600">
                      <a:moveTo>
                        <a:pt x="3600" y="0"/>
                      </a:moveTo>
                      <a:arcTo wR="3600" hR="3600" stAng="16200000" swAng="-5400000"/>
                      <a:lnTo>
                        <a:pt x="0" y="18000"/>
                      </a:lnTo>
                      <a:arcTo wR="3600" hR="3600" stAng="10800000" swAng="-5400000"/>
                      <a:lnTo>
                        <a:pt x="101284" y="21600"/>
                      </a:lnTo>
                      <a:arcTo wR="79684" hR="3600" stAng="5400000" swAng="5400000"/>
                      <a:lnTo>
                        <a:pt x="21600" y="3600"/>
                      </a:lnTo>
                      <a:arcTo wR="79684" hR="3600" stAng="10800000" swAng="5400000"/>
                      <a:close/>
                    </a:path>
                  </a:pathLst>
                </a:custGeom>
                <a:noFill/>
                <a:ln w="0">
                  <a:noFill/>
                </a:ln>
                <a:effectLst>
                  <a:outerShdw dist="107932" dir="18900000" blurRad="0" rotWithShape="0">
                    <a:srgbClr val="00007d"/>
                  </a:outerShdw>
                </a:effectLst>
              </p:spPr>
              <p:style>
                <a:lnRef idx="0"/>
                <a:fillRef idx="0"/>
                <a:effectRef idx="0"/>
                <a:fontRef idx="minor"/>
              </p:style>
            </p:sp>
            <p:sp>
              <p:nvSpPr>
                <p:cNvPr id="928" name="文本框 615438"/>
                <p:cNvSpPr/>
                <p:nvPr/>
              </p:nvSpPr>
              <p:spPr>
                <a:xfrm>
                  <a:off x="1454400" y="3676680"/>
                  <a:ext cx="4107600" cy="703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6600"/>
                      </a:solidFill>
                      <a:latin typeface="隶书"/>
                      <a:ea typeface="隶书"/>
                    </a:rPr>
                    <a:t>气滞血瘀之痛证</a:t>
                  </a:r>
                  <a:endParaRPr b="0" lang="en-US" sz="4000" spc="-1" strike="noStrike">
                    <a:solidFill>
                      <a:srgbClr val="000000"/>
                    </a:solidFill>
                    <a:latin typeface="Arial"/>
                  </a:endParaRPr>
                </a:p>
              </p:txBody>
            </p:sp>
          </p:grpSp>
          <p:sp>
            <p:nvSpPr>
              <p:cNvPr id="929" name="左大括号 615439"/>
              <p:cNvSpPr/>
              <p:nvPr/>
            </p:nvSpPr>
            <p:spPr>
              <a:xfrm>
                <a:off x="5257440" y="3200400"/>
                <a:ext cx="152640" cy="1752480"/>
              </a:xfrm>
              <a:custGeom>
                <a:avLst/>
                <a:gdLst/>
                <a:ahLst/>
                <a:rect l="l" t="t" r="r" b="b"/>
                <a:pathLst>
                  <a:path w="21600" h="21600">
                    <a:moveTo>
                      <a:pt x="21600" y="0"/>
                    </a:moveTo>
                    <a:cubicBezTo>
                      <a:pt x="16200" y="0"/>
                      <a:pt x="10800" y="900"/>
                      <a:pt x="10800" y="1799"/>
                    </a:cubicBezTo>
                    <a:lnTo>
                      <a:pt x="10800" y="9001"/>
                    </a:lnTo>
                    <a:cubicBezTo>
                      <a:pt x="10800" y="9901"/>
                      <a:pt x="5400" y="10800"/>
                      <a:pt x="0" y="10800"/>
                    </a:cubicBezTo>
                    <a:cubicBezTo>
                      <a:pt x="5400" y="10800"/>
                      <a:pt x="10800" y="11700"/>
                      <a:pt x="10800" y="12599"/>
                    </a:cubicBezTo>
                    <a:lnTo>
                      <a:pt x="10800" y="19801"/>
                    </a:lnTo>
                    <a:cubicBezTo>
                      <a:pt x="10800" y="20701"/>
                      <a:pt x="16200" y="21600"/>
                      <a:pt x="21600" y="21600"/>
                    </a:cubicBezTo>
                  </a:path>
                </a:pathLst>
              </a:custGeom>
              <a:noFill/>
              <a:ln w="31680">
                <a:solidFill>
                  <a:srgbClr val="993300"/>
                </a:solidFill>
                <a:miter/>
              </a:ln>
            </p:spPr>
            <p:style>
              <a:lnRef idx="0"/>
              <a:fillRef idx="0"/>
              <a:effectRef idx="0"/>
              <a:fontRef idx="minor"/>
            </p:style>
          </p:sp>
          <p:sp>
            <p:nvSpPr>
              <p:cNvPr id="930" name="矩形 615440"/>
              <p:cNvSpPr/>
              <p:nvPr/>
            </p:nvSpPr>
            <p:spPr>
              <a:xfrm>
                <a:off x="5486040" y="2895480"/>
                <a:ext cx="2438640" cy="2362320"/>
              </a:xfrm>
              <a:prstGeom prst="rect">
                <a:avLst/>
              </a:prstGeom>
              <a:noFill/>
              <a:ln w="0">
                <a:noFill/>
              </a:ln>
            </p:spPr>
            <p:style>
              <a:lnRef idx="0"/>
              <a:fillRef idx="0"/>
              <a:effectRef idx="0"/>
              <a:fontRef idx="minor"/>
            </p:style>
            <p:txBody>
              <a:bodyPr wrap="none" lIns="90000" rIns="90000" tIns="46800" bIns="46800" anchor="ctr">
                <a:noAutofit/>
              </a:bodyPr>
              <a:p>
                <a:pPr>
                  <a:lnSpc>
                    <a:spcPct val="10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ff"/>
                    </a:solidFill>
                    <a:latin typeface="隶书"/>
                    <a:ea typeface="隶书"/>
                  </a:rPr>
                  <a:t>经闭、痛经</a:t>
                </a:r>
                <a:endParaRPr b="0" lang="en-US" sz="3200" spc="-1" strike="noStrike">
                  <a:solidFill>
                    <a:srgbClr val="000000"/>
                  </a:solidFill>
                  <a:latin typeface="Arial"/>
                </a:endParaRPr>
              </a:p>
              <a:p>
                <a:pPr>
                  <a:lnSpc>
                    <a:spcPct val="10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ff"/>
                    </a:solidFill>
                    <a:latin typeface="隶书"/>
                    <a:ea typeface="隶书"/>
                  </a:rPr>
                  <a:t>产后腹痛</a:t>
                </a:r>
                <a:endParaRPr b="0" lang="en-US" sz="3200" spc="-1" strike="noStrike">
                  <a:solidFill>
                    <a:srgbClr val="000000"/>
                  </a:solidFill>
                  <a:latin typeface="Arial"/>
                </a:endParaRPr>
              </a:p>
              <a:p>
                <a:pPr>
                  <a:lnSpc>
                    <a:spcPct val="10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ff"/>
                    </a:solidFill>
                    <a:latin typeface="隶书"/>
                    <a:ea typeface="隶书"/>
                  </a:rPr>
                  <a:t>心腹诸痛</a:t>
                </a:r>
                <a:endParaRPr b="0" lang="en-US" sz="3200" spc="-1" strike="noStrike">
                  <a:solidFill>
                    <a:srgbClr val="000000"/>
                  </a:solidFill>
                  <a:latin typeface="Arial"/>
                </a:endParaRPr>
              </a:p>
              <a:p>
                <a:pPr>
                  <a:lnSpc>
                    <a:spcPct val="10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ff"/>
                    </a:solidFill>
                    <a:latin typeface="隶书"/>
                    <a:ea typeface="隶书"/>
                  </a:rPr>
                  <a:t>外伤疼痛</a:t>
                </a:r>
                <a:endParaRPr b="0" lang="en-US" sz="3200" spc="-1" strike="noStrike">
                  <a:solidFill>
                    <a:srgbClr val="000000"/>
                  </a:solidFill>
                  <a:latin typeface="Arial"/>
                </a:endParaRPr>
              </a:p>
            </p:txBody>
          </p:sp>
        </p:grpSp>
        <p:sp>
          <p:nvSpPr>
            <p:cNvPr id="931" name="流程图: 决策 615441"/>
            <p:cNvSpPr/>
            <p:nvPr/>
          </p:nvSpPr>
          <p:spPr>
            <a:xfrm>
              <a:off x="1066680" y="3886200"/>
              <a:ext cx="304920" cy="304920"/>
            </a:xfrm>
            <a:prstGeom prst="flowChartDecision">
              <a:avLst/>
            </a:prstGeom>
            <a:solidFill>
              <a:srgbClr val="ff6600"/>
            </a:solidFill>
            <a:ln w="0">
              <a:noFill/>
            </a:ln>
          </p:spPr>
          <p:style>
            <a:lnRef idx="0"/>
            <a:fillRef idx="0"/>
            <a:effectRef idx="0"/>
            <a:fontRef idx="minor"/>
          </p:style>
        </p:sp>
      </p:grpSp>
      <p:sp>
        <p:nvSpPr>
          <p:cNvPr id="932" name="矩形 615442"/>
          <p:cNvSpPr/>
          <p:nvPr/>
        </p:nvSpPr>
        <p:spPr>
          <a:xfrm>
            <a:off x="0" y="549360"/>
            <a:ext cx="3564000" cy="504720"/>
          </a:xfrm>
          <a:prstGeom prst="rect">
            <a:avLst/>
          </a:prstGeom>
          <a:noFill/>
          <a:ln w="0">
            <a:noFill/>
          </a:ln>
        </p:spPr>
        <p:style>
          <a:lnRef idx="0"/>
          <a:fillRef idx="0"/>
          <a:effectRef idx="0"/>
          <a:fontRef idx="minor"/>
        </p:style>
        <p:txBody>
          <a:bodyPr lIns="90000" rIns="90000" tIns="46800" bIns="46800"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800" spc="-1" strike="noStrike">
                <a:solidFill>
                  <a:srgbClr val="000000"/>
                </a:solidFill>
                <a:latin typeface="华文新魏"/>
                <a:ea typeface="华文新魏"/>
              </a:rPr>
              <a:t>莪</a:t>
            </a:r>
            <a:r>
              <a:rPr b="1" lang="en-US" sz="4800" spc="-1" strike="noStrike">
                <a:solidFill>
                  <a:srgbClr val="000000"/>
                </a:solidFill>
                <a:latin typeface="Times New Roman"/>
                <a:ea typeface="华文新魏"/>
              </a:rPr>
              <a:t> </a:t>
            </a:r>
            <a:r>
              <a:rPr b="1" lang="en-US" sz="4800" spc="-1" strike="noStrike">
                <a:solidFill>
                  <a:srgbClr val="000000"/>
                </a:solidFill>
                <a:latin typeface="华文新魏"/>
                <a:ea typeface="华文新魏"/>
              </a:rPr>
              <a:t> </a:t>
            </a:r>
            <a:r>
              <a:rPr b="1" lang="zh-CN" sz="4800" spc="-1" strike="noStrike">
                <a:solidFill>
                  <a:srgbClr val="000000"/>
                </a:solidFill>
                <a:latin typeface="华文新魏"/>
                <a:ea typeface="华文新魏"/>
              </a:rPr>
              <a:t>术</a:t>
            </a:r>
            <a:endParaRPr b="0" lang="en-US" sz="4800" spc="-1" strike="noStrike">
              <a:solidFill>
                <a:srgbClr val="000000"/>
              </a:solidFill>
              <a:latin typeface="Arial"/>
            </a:endParaRPr>
          </a:p>
        </p:txBody>
      </p:sp>
    </p:spTree>
  </p:cSld>
  <p:timing>
    <p:tnLst>
      <p:par>
        <p:cTn id="418" dur="indefinite" restart="never" nodeType="tmRoot">
          <p:childTnLst>
            <p:seq>
              <p:cTn id="419" dur="indefinite" nodeType="mainSeq">
                <p:childTnLst>
                  <p:par>
                    <p:cTn id="420" nodeType="clickEffect" fill="hold">
                      <p:stCondLst>
                        <p:cond delay="indefinite"/>
                      </p:stCondLst>
                      <p:childTnLst>
                        <p:par>
                          <p:cTn id="421" nodeType="withEffect" fill="hold">
                            <p:stCondLst>
                              <p:cond delay="0"/>
                            </p:stCondLst>
                            <p:childTnLst>
                              <p:par>
                                <p:cTn id="422" nodeType="clickEffect" fill="hold" presetClass="entr" presetID="2" presetSubtype="3">
                                  <p:stCondLst>
                                    <p:cond delay="0"/>
                                  </p:stCondLst>
                                  <p:childTnLst>
                                    <p:set>
                                      <p:cBhvr>
                                        <p:cTn id="423" dur="1" fill="hold">
                                          <p:stCondLst>
                                            <p:cond delay="0"/>
                                          </p:stCondLst>
                                        </p:cTn>
                                        <p:tgtEl>
                                          <p:spTgt spid="924"/>
                                        </p:tgtEl>
                                        <p:attrNameLst>
                                          <p:attrName>style.visibility</p:attrName>
                                        </p:attrNameLst>
                                      </p:cBhvr>
                                      <p:to>
                                        <p:strVal val="visible"/>
                                      </p:to>
                                    </p:set>
                                    <p:anim calcmode="lin" valueType="num">
                                      <p:cBhvr additive="base">
                                        <p:cTn id="424" dur="500" fill="hold"/>
                                        <p:tgtEl>
                                          <p:spTgt spid="924"/>
                                        </p:tgtEl>
                                        <p:attrNameLst>
                                          <p:attrName>ppt_x</p:attrName>
                                        </p:attrNameLst>
                                      </p:cBhvr>
                                      <p:tavLst>
                                        <p:tav tm="0">
                                          <p:val>
                                            <p:strVal val="1+#ppt_w/2"/>
                                          </p:val>
                                        </p:tav>
                                        <p:tav tm="100000">
                                          <p:val>
                                            <p:strVal val="#ppt_x"/>
                                          </p:val>
                                        </p:tav>
                                      </p:tavLst>
                                    </p:anim>
                                    <p:anim calcmode="lin" valueType="num">
                                      <p:cBhvr additive="base">
                                        <p:cTn id="425" dur="500" fill="hold"/>
                                        <p:tgtEl>
                                          <p:spTgt spid="924"/>
                                        </p:tgtEl>
                                        <p:attrNameLst>
                                          <p:attrName>ppt_y</p:attrName>
                                        </p:attrNameLst>
                                      </p:cBhvr>
                                      <p:tavLst>
                                        <p:tav tm="0">
                                          <p:val>
                                            <p:strVal val="0-#ppt_h/2"/>
                                          </p:val>
                                        </p:tav>
                                        <p:tav tm="100000">
                                          <p:val>
                                            <p:strVal val="#ppt_y"/>
                                          </p:val>
                                        </p:tav>
                                      </p:tavLst>
                                    </p:anim>
                                  </p:childTnLst>
                                </p:cTn>
                              </p:par>
                            </p:childTnLst>
                          </p:cTn>
                        </p:par>
                      </p:childTnLst>
                    </p:cTn>
                  </p:par>
                  <p:par>
                    <p:cTn id="426" nodeType="clickEffect" fill="hold">
                      <p:stCondLst>
                        <p:cond delay="indefinite"/>
                      </p:stCondLst>
                      <p:childTnLst>
                        <p:par>
                          <p:cTn id="427" nodeType="withEffect" fill="hold">
                            <p:stCondLst>
                              <p:cond delay="0"/>
                            </p:stCondLst>
                            <p:childTnLst>
                              <p:par>
                                <p:cTn id="428" nodeType="clickEffect" fill="hold" presetClass="entr" presetID="2" presetSubtype="8">
                                  <p:stCondLst>
                                    <p:cond delay="0"/>
                                  </p:stCondLst>
                                  <p:childTnLst>
                                    <p:set>
                                      <p:cBhvr>
                                        <p:cTn id="429" dur="1" fill="hold">
                                          <p:stCondLst>
                                            <p:cond delay="0"/>
                                          </p:stCondLst>
                                        </p:cTn>
                                        <p:tgtEl>
                                          <p:spTgt spid="921"/>
                                        </p:tgtEl>
                                        <p:attrNameLst>
                                          <p:attrName>style.visibility</p:attrName>
                                        </p:attrNameLst>
                                      </p:cBhvr>
                                      <p:to>
                                        <p:strVal val="visible"/>
                                      </p:to>
                                    </p:set>
                                    <p:anim calcmode="lin" valueType="num">
                                      <p:cBhvr additive="base">
                                        <p:cTn id="430" dur="500" fill="hold"/>
                                        <p:tgtEl>
                                          <p:spTgt spid="921"/>
                                        </p:tgtEl>
                                        <p:attrNameLst>
                                          <p:attrName>ppt_x</p:attrName>
                                        </p:attrNameLst>
                                      </p:cBhvr>
                                      <p:tavLst>
                                        <p:tav tm="0">
                                          <p:val>
                                            <p:strVal val="0-#ppt_w/2"/>
                                          </p:val>
                                        </p:tav>
                                        <p:tav tm="100000">
                                          <p:val>
                                            <p:strVal val="#ppt_x"/>
                                          </p:val>
                                        </p:tav>
                                      </p:tavLst>
                                    </p:anim>
                                    <p:anim calcmode="lin" valueType="num">
                                      <p:cBhvr additive="base">
                                        <p:cTn id="431" dur="500" fill="hold"/>
                                        <p:tgtEl>
                                          <p:spTgt spid="921"/>
                                        </p:tgtEl>
                                        <p:attrNameLst>
                                          <p:attrName>ppt_y</p:attrName>
                                        </p:attrNameLst>
                                      </p:cBhvr>
                                      <p:tavLst>
                                        <p:tav tm="0">
                                          <p:val>
                                            <p:strVal val="#ppt_y"/>
                                          </p:val>
                                        </p:tav>
                                        <p:tav tm="100000">
                                          <p:val>
                                            <p:strVal val="#ppt_y"/>
                                          </p:val>
                                        </p:tav>
                                      </p:tavLst>
                                    </p:anim>
                                  </p:childTnLst>
                                </p:cTn>
                              </p:par>
                            </p:childTnLst>
                          </p:cTn>
                        </p:par>
                      </p:childTnLst>
                    </p:cTn>
                  </p:par>
                  <p:par>
                    <p:cTn id="432" nodeType="clickEffect" fill="hold">
                      <p:stCondLst>
                        <p:cond delay="indefinite"/>
                      </p:stCondLst>
                      <p:childTnLst>
                        <p:par>
                          <p:cTn id="433" nodeType="withEffect" fill="hold">
                            <p:stCondLst>
                              <p:cond delay="0"/>
                            </p:stCondLst>
                            <p:childTnLst>
                              <p:par>
                                <p:cTn id="434" nodeType="clickEffect" fill="hold" presetClass="entr" presetID="2" presetSubtype="2">
                                  <p:stCondLst>
                                    <p:cond delay="0"/>
                                  </p:stCondLst>
                                  <p:childTnLst>
                                    <p:set>
                                      <p:cBhvr>
                                        <p:cTn id="435" dur="1" fill="hold">
                                          <p:stCondLst>
                                            <p:cond delay="0"/>
                                          </p:stCondLst>
                                        </p:cTn>
                                        <p:tgtEl>
                                          <p:spTgt spid="918"/>
                                        </p:tgtEl>
                                        <p:attrNameLst>
                                          <p:attrName>style.visibility</p:attrName>
                                        </p:attrNameLst>
                                      </p:cBhvr>
                                      <p:to>
                                        <p:strVal val="visible"/>
                                      </p:to>
                                    </p:set>
                                    <p:anim calcmode="lin" valueType="num">
                                      <p:cBhvr additive="base">
                                        <p:cTn id="436" dur="500" fill="hold"/>
                                        <p:tgtEl>
                                          <p:spTgt spid="918"/>
                                        </p:tgtEl>
                                        <p:attrNameLst>
                                          <p:attrName>ppt_x</p:attrName>
                                        </p:attrNameLst>
                                      </p:cBhvr>
                                      <p:tavLst>
                                        <p:tav tm="0">
                                          <p:val>
                                            <p:strVal val="1+#ppt_w/2"/>
                                          </p:val>
                                        </p:tav>
                                        <p:tav tm="100000">
                                          <p:val>
                                            <p:strVal val="#ppt_x"/>
                                          </p:val>
                                        </p:tav>
                                      </p:tavLst>
                                    </p:anim>
                                    <p:anim calcmode="lin" valueType="num">
                                      <p:cBhvr additive="base">
                                        <p:cTn id="437" dur="500" fill="hold"/>
                                        <p:tgtEl>
                                          <p:spTgt spid="9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933" name="组合 617473"/>
          <p:cNvGrpSpPr/>
          <p:nvPr/>
        </p:nvGrpSpPr>
        <p:grpSpPr>
          <a:xfrm>
            <a:off x="968400" y="1844640"/>
            <a:ext cx="8175600" cy="1794960"/>
            <a:chOff x="968400" y="1844640"/>
            <a:chExt cx="8175600" cy="1794960"/>
          </a:xfrm>
        </p:grpSpPr>
        <p:grpSp>
          <p:nvGrpSpPr>
            <p:cNvPr id="934" name="组合 617474"/>
            <p:cNvGrpSpPr/>
            <p:nvPr/>
          </p:nvGrpSpPr>
          <p:grpSpPr>
            <a:xfrm>
              <a:off x="968400" y="2060280"/>
              <a:ext cx="3600360" cy="1543320"/>
              <a:chOff x="968400" y="2060280"/>
              <a:chExt cx="3600360" cy="1543320"/>
            </a:xfrm>
          </p:grpSpPr>
          <p:sp>
            <p:nvSpPr>
              <p:cNvPr id="935" name="圆角矩形 617475"/>
              <p:cNvSpPr/>
              <p:nvPr/>
            </p:nvSpPr>
            <p:spPr>
              <a:xfrm>
                <a:off x="968400" y="2060280"/>
                <a:ext cx="3600360" cy="1543320"/>
              </a:xfrm>
              <a:custGeom>
                <a:avLst/>
                <a:gdLst/>
                <a:ahLst/>
                <a:rect l="l" t="t" r="r" b="b"/>
                <a:pathLst>
                  <a:path w="50383" h="21600">
                    <a:moveTo>
                      <a:pt x="3600" y="0"/>
                    </a:moveTo>
                    <a:arcTo wR="3600" hR="3600" stAng="16200000" swAng="-5400000"/>
                    <a:lnTo>
                      <a:pt x="0" y="18000"/>
                    </a:lnTo>
                    <a:arcTo wR="3600" hR="3600" stAng="10800000" swAng="-5400000"/>
                    <a:lnTo>
                      <a:pt x="46783" y="21600"/>
                    </a:lnTo>
                    <a:arcTo wR="25183" hR="3600" stAng="5400000" swAng="5400000"/>
                    <a:lnTo>
                      <a:pt x="21600" y="3600"/>
                    </a:lnTo>
                    <a:arcTo wR="25183" hR="3600" stAng="10800000" swAng="5400000"/>
                    <a:close/>
                  </a:path>
                </a:pathLst>
              </a:custGeom>
              <a:gradFill rotWithShape="0">
                <a:gsLst>
                  <a:gs pos="0">
                    <a:srgbClr val="ff00ff"/>
                  </a:gs>
                  <a:gs pos="50000">
                    <a:srgbClr val="ffffff"/>
                  </a:gs>
                  <a:gs pos="100000">
                    <a:srgbClr val="ff00ff"/>
                  </a:gs>
                </a:gsLst>
                <a:lin ang="5400000"/>
              </a:gradFill>
              <a:ln w="9360">
                <a:solidFill>
                  <a:srgbClr val="000000"/>
                </a:solidFill>
                <a:miter/>
              </a:ln>
              <a:effectLst>
                <a:outerShdw dist="107932" dir="18900000" blurRad="0" rotWithShape="0">
                  <a:srgbClr val="00007d"/>
                </a:outerShdw>
              </a:effectLst>
            </p:spPr>
            <p:style>
              <a:lnRef idx="0"/>
              <a:fillRef idx="0"/>
              <a:effectRef idx="0"/>
              <a:fontRef idx="minor"/>
            </p:style>
          </p:sp>
          <p:sp>
            <p:nvSpPr>
              <p:cNvPr id="936" name="文本框 617476"/>
              <p:cNvSpPr/>
              <p:nvPr/>
            </p:nvSpPr>
            <p:spPr>
              <a:xfrm>
                <a:off x="1123920" y="2114280"/>
                <a:ext cx="3444840" cy="1312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隶书"/>
                    <a:ea typeface="隶书"/>
                  </a:rPr>
                  <a:t>温经止血：</a:t>
                </a:r>
                <a:endParaRPr b="0" lang="en-US" sz="4000" spc="-1" strike="noStrike">
                  <a:solidFill>
                    <a:srgbClr val="000000"/>
                  </a:solidFill>
                  <a:latin typeface="Arial"/>
                </a:endParaRPr>
              </a:p>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隶书"/>
                    <a:ea typeface="隶书"/>
                  </a:rPr>
                  <a:t>虚寒性出血证</a:t>
                </a:r>
                <a:endParaRPr b="0" lang="en-US" sz="4000" spc="-1" strike="noStrike">
                  <a:solidFill>
                    <a:srgbClr val="000000"/>
                  </a:solidFill>
                  <a:latin typeface="Arial"/>
                </a:endParaRPr>
              </a:p>
            </p:txBody>
          </p:sp>
        </p:grpSp>
        <p:sp>
          <p:nvSpPr>
            <p:cNvPr id="937" name="左大括号 617477"/>
            <p:cNvSpPr/>
            <p:nvPr/>
          </p:nvSpPr>
          <p:spPr>
            <a:xfrm>
              <a:off x="4711680" y="2276280"/>
              <a:ext cx="287280" cy="1079640"/>
            </a:xfrm>
            <a:custGeom>
              <a:avLst/>
              <a:gdLst/>
              <a:ahLst/>
              <a:rect l="l" t="t" r="r" b="b"/>
              <a:pathLst>
                <a:path w="21600" h="21600">
                  <a:moveTo>
                    <a:pt x="21600" y="0"/>
                  </a:moveTo>
                  <a:cubicBezTo>
                    <a:pt x="16200" y="0"/>
                    <a:pt x="10800" y="900"/>
                    <a:pt x="10800" y="1799"/>
                  </a:cubicBezTo>
                  <a:lnTo>
                    <a:pt x="10800" y="9001"/>
                  </a:lnTo>
                  <a:cubicBezTo>
                    <a:pt x="10800" y="9901"/>
                    <a:pt x="5400" y="10800"/>
                    <a:pt x="0" y="10800"/>
                  </a:cubicBezTo>
                  <a:cubicBezTo>
                    <a:pt x="5400" y="10800"/>
                    <a:pt x="10800" y="11700"/>
                    <a:pt x="10800" y="12599"/>
                  </a:cubicBezTo>
                  <a:lnTo>
                    <a:pt x="10800" y="19801"/>
                  </a:lnTo>
                  <a:cubicBezTo>
                    <a:pt x="10800" y="20701"/>
                    <a:pt x="16200" y="21600"/>
                    <a:pt x="21600" y="21600"/>
                  </a:cubicBezTo>
                </a:path>
              </a:pathLst>
            </a:custGeom>
            <a:noFill/>
            <a:ln w="31680">
              <a:solidFill>
                <a:srgbClr val="000000"/>
              </a:solidFill>
              <a:miter/>
            </a:ln>
          </p:spPr>
          <p:style>
            <a:lnRef idx="0"/>
            <a:fillRef idx="0"/>
            <a:effectRef idx="0"/>
            <a:fontRef idx="minor"/>
          </p:style>
        </p:sp>
        <p:sp>
          <p:nvSpPr>
            <p:cNvPr id="938" name="文本框 617478"/>
            <p:cNvSpPr/>
            <p:nvPr/>
          </p:nvSpPr>
          <p:spPr>
            <a:xfrm>
              <a:off x="5000400" y="1844640"/>
              <a:ext cx="414360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ff"/>
                  </a:solidFill>
                  <a:latin typeface="隶书"/>
                  <a:ea typeface="隶书"/>
                </a:rPr>
                <a:t>崩漏</a:t>
              </a:r>
              <a:endParaRPr b="0" lang="en-US" sz="3600" spc="-1" strike="noStrike">
                <a:solidFill>
                  <a:srgbClr val="000000"/>
                </a:solidFill>
                <a:latin typeface="Arial"/>
              </a:endParaRPr>
            </a:p>
          </p:txBody>
        </p:sp>
        <p:sp>
          <p:nvSpPr>
            <p:cNvPr id="939" name="文本框 617479"/>
            <p:cNvSpPr/>
            <p:nvPr/>
          </p:nvSpPr>
          <p:spPr>
            <a:xfrm>
              <a:off x="5038560" y="2390760"/>
              <a:ext cx="403380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ff"/>
                  </a:solidFill>
                  <a:latin typeface="隶书"/>
                  <a:ea typeface="隶书"/>
                </a:rPr>
                <a:t>吐血、便血</a:t>
              </a:r>
              <a:endParaRPr b="0" lang="en-US" sz="3600" spc="-1" strike="noStrike">
                <a:solidFill>
                  <a:srgbClr val="000000"/>
                </a:solidFill>
                <a:latin typeface="Arial"/>
              </a:endParaRPr>
            </a:p>
          </p:txBody>
        </p:sp>
        <p:sp>
          <p:nvSpPr>
            <p:cNvPr id="940" name="文本框 617480"/>
            <p:cNvSpPr/>
            <p:nvPr/>
          </p:nvSpPr>
          <p:spPr>
            <a:xfrm>
              <a:off x="5038560" y="2997000"/>
              <a:ext cx="237636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ff"/>
                  </a:solidFill>
                  <a:latin typeface="隶书"/>
                  <a:ea typeface="隶书"/>
                </a:rPr>
                <a:t>冷痢脓血</a:t>
              </a:r>
              <a:endParaRPr b="0" lang="en-US" sz="3600" spc="-1" strike="noStrike">
                <a:solidFill>
                  <a:srgbClr val="000000"/>
                </a:solidFill>
                <a:latin typeface="Arial"/>
              </a:endParaRPr>
            </a:p>
          </p:txBody>
        </p:sp>
      </p:grpSp>
      <p:grpSp>
        <p:nvGrpSpPr>
          <p:cNvPr id="941" name="组合 617481"/>
          <p:cNvGrpSpPr/>
          <p:nvPr/>
        </p:nvGrpSpPr>
        <p:grpSpPr>
          <a:xfrm>
            <a:off x="971640" y="4005360"/>
            <a:ext cx="6801840" cy="1794960"/>
            <a:chOff x="971640" y="4005360"/>
            <a:chExt cx="6801840" cy="1794960"/>
          </a:xfrm>
        </p:grpSpPr>
        <p:grpSp>
          <p:nvGrpSpPr>
            <p:cNvPr id="942" name="组合 617482"/>
            <p:cNvGrpSpPr/>
            <p:nvPr/>
          </p:nvGrpSpPr>
          <p:grpSpPr>
            <a:xfrm>
              <a:off x="971640" y="4479840"/>
              <a:ext cx="2520720" cy="863640"/>
              <a:chOff x="971640" y="4479840"/>
              <a:chExt cx="2520720" cy="863640"/>
            </a:xfrm>
          </p:grpSpPr>
          <p:sp>
            <p:nvSpPr>
              <p:cNvPr id="943" name="圆角矩形 617483"/>
              <p:cNvSpPr/>
              <p:nvPr/>
            </p:nvSpPr>
            <p:spPr>
              <a:xfrm>
                <a:off x="971640" y="4479840"/>
                <a:ext cx="2520720" cy="863640"/>
              </a:xfrm>
              <a:custGeom>
                <a:avLst/>
                <a:gdLst/>
                <a:ahLst/>
                <a:rect l="l" t="t" r="r" b="b"/>
                <a:pathLst>
                  <a:path w="63027" h="21600">
                    <a:moveTo>
                      <a:pt x="3600" y="0"/>
                    </a:moveTo>
                    <a:arcTo wR="3600" hR="3600" stAng="16200000" swAng="-5400000"/>
                    <a:lnTo>
                      <a:pt x="0" y="18000"/>
                    </a:lnTo>
                    <a:arcTo wR="3600" hR="3600" stAng="10800000" swAng="-5400000"/>
                    <a:lnTo>
                      <a:pt x="59427" y="21600"/>
                    </a:lnTo>
                    <a:arcTo wR="37827" hR="3600" stAng="5400000" swAng="5400000"/>
                    <a:lnTo>
                      <a:pt x="21600" y="3600"/>
                    </a:lnTo>
                    <a:arcTo wR="37827" hR="3600" stAng="10800000" swAng="5400000"/>
                    <a:close/>
                  </a:path>
                </a:pathLst>
              </a:custGeom>
              <a:gradFill rotWithShape="0">
                <a:gsLst>
                  <a:gs pos="0">
                    <a:srgbClr val="ff00ff"/>
                  </a:gs>
                  <a:gs pos="50000">
                    <a:srgbClr val="ffffff"/>
                  </a:gs>
                  <a:gs pos="100000">
                    <a:srgbClr val="ff00ff"/>
                  </a:gs>
                </a:gsLst>
                <a:lin ang="5400000"/>
              </a:gradFill>
              <a:ln w="9360">
                <a:solidFill>
                  <a:srgbClr val="000000"/>
                </a:solidFill>
                <a:miter/>
              </a:ln>
              <a:effectLst>
                <a:outerShdw dist="107932" dir="18900000" blurRad="0" rotWithShape="0">
                  <a:srgbClr val="00007d"/>
                </a:outerShdw>
              </a:effectLst>
            </p:spPr>
            <p:style>
              <a:lnRef idx="0"/>
              <a:fillRef idx="0"/>
              <a:effectRef idx="0"/>
              <a:fontRef idx="minor"/>
            </p:style>
          </p:sp>
          <p:sp>
            <p:nvSpPr>
              <p:cNvPr id="944" name="文本框 617484"/>
              <p:cNvSpPr/>
              <p:nvPr/>
            </p:nvSpPr>
            <p:spPr>
              <a:xfrm>
                <a:off x="1081080" y="4510080"/>
                <a:ext cx="2411280" cy="703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隶书"/>
                    <a:ea typeface="隶书"/>
                  </a:rPr>
                  <a:t>散寒止痛</a:t>
                </a:r>
                <a:endParaRPr b="0" lang="en-US" sz="4000" spc="-1" strike="noStrike">
                  <a:solidFill>
                    <a:srgbClr val="000000"/>
                  </a:solidFill>
                  <a:latin typeface="Arial"/>
                </a:endParaRPr>
              </a:p>
            </p:txBody>
          </p:sp>
        </p:grpSp>
        <p:sp>
          <p:nvSpPr>
            <p:cNvPr id="945" name="左大括号 617485"/>
            <p:cNvSpPr/>
            <p:nvPr/>
          </p:nvSpPr>
          <p:spPr>
            <a:xfrm>
              <a:off x="3635280" y="4406760"/>
              <a:ext cx="286920" cy="1079640"/>
            </a:xfrm>
            <a:custGeom>
              <a:avLst/>
              <a:gdLst/>
              <a:ahLst/>
              <a:rect l="l" t="t" r="r" b="b"/>
              <a:pathLst>
                <a:path w="21600" h="21600">
                  <a:moveTo>
                    <a:pt x="21600" y="0"/>
                  </a:moveTo>
                  <a:cubicBezTo>
                    <a:pt x="16200" y="0"/>
                    <a:pt x="10800" y="900"/>
                    <a:pt x="10800" y="1799"/>
                  </a:cubicBezTo>
                  <a:lnTo>
                    <a:pt x="10800" y="9001"/>
                  </a:lnTo>
                  <a:cubicBezTo>
                    <a:pt x="10800" y="9901"/>
                    <a:pt x="5400" y="10800"/>
                    <a:pt x="0" y="10800"/>
                  </a:cubicBezTo>
                  <a:cubicBezTo>
                    <a:pt x="5400" y="10800"/>
                    <a:pt x="10800" y="11700"/>
                    <a:pt x="10800" y="12599"/>
                  </a:cubicBezTo>
                  <a:lnTo>
                    <a:pt x="10800" y="19801"/>
                  </a:lnTo>
                  <a:cubicBezTo>
                    <a:pt x="10800" y="20701"/>
                    <a:pt x="16200" y="21600"/>
                    <a:pt x="21600" y="21600"/>
                  </a:cubicBezTo>
                </a:path>
              </a:pathLst>
            </a:custGeom>
            <a:noFill/>
            <a:ln w="31680">
              <a:solidFill>
                <a:srgbClr val="000000"/>
              </a:solidFill>
              <a:miter/>
            </a:ln>
          </p:spPr>
          <p:style>
            <a:lnRef idx="0"/>
            <a:fillRef idx="0"/>
            <a:effectRef idx="0"/>
            <a:fontRef idx="minor"/>
          </p:style>
        </p:sp>
        <p:sp>
          <p:nvSpPr>
            <p:cNvPr id="946" name="文本框 617486"/>
            <p:cNvSpPr/>
            <p:nvPr/>
          </p:nvSpPr>
          <p:spPr>
            <a:xfrm>
              <a:off x="4101840" y="4005360"/>
              <a:ext cx="223344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ff"/>
                  </a:solidFill>
                  <a:latin typeface="隶书"/>
                  <a:ea typeface="隶书"/>
                </a:rPr>
                <a:t>脾胃冷痛</a:t>
              </a:r>
              <a:endParaRPr b="0" lang="en-US" sz="3600" spc="-1" strike="noStrike">
                <a:solidFill>
                  <a:srgbClr val="000000"/>
                </a:solidFill>
                <a:latin typeface="Arial"/>
              </a:endParaRPr>
            </a:p>
          </p:txBody>
        </p:sp>
        <p:sp>
          <p:nvSpPr>
            <p:cNvPr id="947" name="文本框 617487"/>
            <p:cNvSpPr/>
            <p:nvPr/>
          </p:nvSpPr>
          <p:spPr>
            <a:xfrm>
              <a:off x="4066920" y="4551480"/>
              <a:ext cx="276984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ff"/>
                  </a:solidFill>
                  <a:latin typeface="隶书"/>
                  <a:ea typeface="隶书"/>
                </a:rPr>
                <a:t>虚寒性腹痛</a:t>
              </a:r>
              <a:endParaRPr b="0" lang="en-US" sz="3600" spc="-1" strike="noStrike">
                <a:solidFill>
                  <a:srgbClr val="000000"/>
                </a:solidFill>
                <a:latin typeface="Arial"/>
              </a:endParaRPr>
            </a:p>
          </p:txBody>
        </p:sp>
        <p:sp>
          <p:nvSpPr>
            <p:cNvPr id="948" name="文本框 617488"/>
            <p:cNvSpPr/>
            <p:nvPr/>
          </p:nvSpPr>
          <p:spPr>
            <a:xfrm>
              <a:off x="4066920" y="5157720"/>
              <a:ext cx="3706560" cy="64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ff"/>
                  </a:solidFill>
                  <a:latin typeface="隶书"/>
                  <a:ea typeface="隶书"/>
                </a:rPr>
                <a:t>宫寒腹痛、痛经</a:t>
              </a:r>
              <a:endParaRPr b="0" lang="en-US" sz="3600" spc="-1" strike="noStrike">
                <a:solidFill>
                  <a:srgbClr val="000000"/>
                </a:solidFill>
                <a:latin typeface="Arial"/>
              </a:endParaRPr>
            </a:p>
          </p:txBody>
        </p:sp>
      </p:grpSp>
      <p:sp>
        <p:nvSpPr>
          <p:cNvPr id="949" name="矩形 617489"/>
          <p:cNvSpPr/>
          <p:nvPr/>
        </p:nvSpPr>
        <p:spPr>
          <a:xfrm>
            <a:off x="1619280" y="620640"/>
            <a:ext cx="1866960" cy="487440"/>
          </a:xfrm>
          <a:prstGeom prst="rect">
            <a:avLst/>
          </a:prstGeom>
          <a:noFill/>
          <a:ln w="0">
            <a:noFill/>
          </a:ln>
        </p:spPr>
        <p:style>
          <a:lnRef idx="0"/>
          <a:fillRef idx="0"/>
          <a:effectRef idx="0"/>
          <a:fontRef idx="minor"/>
        </p:style>
        <p:txBody>
          <a:bodyPr lIns="90000" rIns="90000" tIns="46800" bIns="46800"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800" spc="-1" strike="noStrike">
                <a:solidFill>
                  <a:srgbClr val="000000"/>
                </a:solidFill>
                <a:latin typeface="华文新魏"/>
                <a:ea typeface="华文新魏"/>
              </a:rPr>
              <a:t>艾</a:t>
            </a:r>
            <a:r>
              <a:rPr b="1" lang="en-US" sz="4800" spc="-1" strike="noStrike">
                <a:solidFill>
                  <a:srgbClr val="000000"/>
                </a:solidFill>
                <a:latin typeface="Times New Roman"/>
                <a:ea typeface="华文新魏"/>
              </a:rPr>
              <a:t> </a:t>
            </a:r>
            <a:r>
              <a:rPr b="1" lang="en-US" sz="4800" spc="-1" strike="noStrike">
                <a:solidFill>
                  <a:srgbClr val="000000"/>
                </a:solidFill>
                <a:latin typeface="华文新魏"/>
                <a:ea typeface="华文新魏"/>
              </a:rPr>
              <a:t> </a:t>
            </a:r>
            <a:r>
              <a:rPr b="1" lang="zh-CN" sz="4800" spc="-1" strike="noStrike">
                <a:solidFill>
                  <a:srgbClr val="000000"/>
                </a:solidFill>
                <a:latin typeface="华文新魏"/>
                <a:ea typeface="华文新魏"/>
              </a:rPr>
              <a:t>叶</a:t>
            </a:r>
            <a:endParaRPr b="0" lang="en-US" sz="4800" spc="-1" strike="noStrike">
              <a:solidFill>
                <a:srgbClr val="000000"/>
              </a:solidFill>
              <a:latin typeface="Arial"/>
            </a:endParaRPr>
          </a:p>
        </p:txBody>
      </p:sp>
    </p:spTree>
  </p:cSld>
  <p:timing>
    <p:tnLst>
      <p:par>
        <p:cTn id="438" dur="indefinite" restart="never" nodeType="tmRoot">
          <p:childTnLst>
            <p:seq>
              <p:cTn id="439" dur="indefinite" nodeType="mainSeq">
                <p:childTnLst>
                  <p:par>
                    <p:cTn id="440" nodeType="clickEffect" fill="hold">
                      <p:stCondLst>
                        <p:cond delay="indefinite"/>
                      </p:stCondLst>
                      <p:childTnLst>
                        <p:par>
                          <p:cTn id="441" nodeType="withEffect" fill="hold">
                            <p:stCondLst>
                              <p:cond delay="0"/>
                            </p:stCondLst>
                            <p:childTnLst>
                              <p:par>
                                <p:cTn id="442" nodeType="clickEffect" fill="hold" presetClass="entr" presetID="18" presetSubtype="12">
                                  <p:stCondLst>
                                    <p:cond delay="0"/>
                                  </p:stCondLst>
                                  <p:childTnLst>
                                    <p:set>
                                      <p:cBhvr>
                                        <p:cTn id="443" dur="1" fill="hold">
                                          <p:stCondLst>
                                            <p:cond delay="0"/>
                                          </p:stCondLst>
                                        </p:cTn>
                                        <p:tgtEl>
                                          <p:spTgt spid="941"/>
                                        </p:tgtEl>
                                        <p:attrNameLst>
                                          <p:attrName>style.visibility</p:attrName>
                                        </p:attrNameLst>
                                      </p:cBhvr>
                                      <p:to>
                                        <p:strVal val="visible"/>
                                      </p:to>
                                    </p:set>
                                    <p:animEffect filter="strips(downLeft)" transition="in">
                                      <p:cBhvr additive="repl">
                                        <p:cTn id="444" dur="500"/>
                                        <p:tgtEl>
                                          <p:spTgt spid="9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0" name="PlaceHolder 1"/>
          <p:cNvSpPr>
            <a:spLocks noGrp="1"/>
          </p:cNvSpPr>
          <p:nvPr>
            <p:ph type="title"/>
          </p:nvPr>
        </p:nvSpPr>
        <p:spPr>
          <a:xfrm>
            <a:off x="304920" y="38052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ea typeface="隶书"/>
              </a:rPr>
              <a:t>行气止痛</a:t>
            </a:r>
            <a:endParaRPr b="0" lang="en-US" sz="4400" spc="-1" strike="noStrike">
              <a:solidFill>
                <a:srgbClr val="000000"/>
              </a:solidFill>
              <a:latin typeface="Arial"/>
            </a:endParaRPr>
          </a:p>
        </p:txBody>
      </p:sp>
      <p:grpSp>
        <p:nvGrpSpPr>
          <p:cNvPr id="951" name="组合 619522"/>
          <p:cNvGrpSpPr/>
          <p:nvPr/>
        </p:nvGrpSpPr>
        <p:grpSpPr>
          <a:xfrm>
            <a:off x="539640" y="1413000"/>
            <a:ext cx="8352360" cy="720360"/>
            <a:chOff x="539640" y="1413000"/>
            <a:chExt cx="8352360" cy="720360"/>
          </a:xfrm>
        </p:grpSpPr>
        <p:grpSp>
          <p:nvGrpSpPr>
            <p:cNvPr id="952" name="组合 619523"/>
            <p:cNvGrpSpPr/>
            <p:nvPr/>
          </p:nvGrpSpPr>
          <p:grpSpPr>
            <a:xfrm>
              <a:off x="539640" y="1413000"/>
              <a:ext cx="8352360" cy="720360"/>
              <a:chOff x="539640" y="1413000"/>
              <a:chExt cx="8352360" cy="720360"/>
            </a:xfrm>
          </p:grpSpPr>
          <p:sp>
            <p:nvSpPr>
              <p:cNvPr id="953" name="圆角矩形 619524"/>
              <p:cNvSpPr/>
              <p:nvPr/>
            </p:nvSpPr>
            <p:spPr>
              <a:xfrm>
                <a:off x="539640" y="1413000"/>
                <a:ext cx="8352360" cy="720360"/>
              </a:xfrm>
              <a:custGeom>
                <a:avLst/>
                <a:gdLst/>
                <a:ahLst/>
                <a:rect l="l" t="t" r="r" b="b"/>
                <a:pathLst>
                  <a:path w="250331" h="21600">
                    <a:moveTo>
                      <a:pt x="10800" y="0"/>
                    </a:moveTo>
                    <a:arcTo wR="10800" hR="10800" stAng="16200000" swAng="-5400000"/>
                    <a:lnTo>
                      <a:pt x="0" y="10800"/>
                    </a:lnTo>
                    <a:arcTo wR="10800" hR="10800" stAng="10800000" swAng="-5400000"/>
                    <a:lnTo>
                      <a:pt x="239531" y="21600"/>
                    </a:lnTo>
                    <a:arcTo wR="217931" hR="10800" stAng="5400000" swAng="5400000"/>
                    <a:lnTo>
                      <a:pt x="21600" y="10800"/>
                    </a:lnTo>
                    <a:arcTo wR="217931" hR="10800" stAng="10800000" swAng="5400000"/>
                    <a:close/>
                  </a:path>
                </a:pathLst>
              </a:custGeom>
              <a:gradFill rotWithShape="0">
                <a:gsLst>
                  <a:gs pos="0">
                    <a:srgbClr val="545454"/>
                  </a:gs>
                  <a:gs pos="50000">
                    <a:srgbClr val="eaeaea"/>
                  </a:gs>
                  <a:gs pos="100000">
                    <a:srgbClr val="545454"/>
                  </a:gs>
                </a:gsLst>
                <a:lin ang="5400000"/>
              </a:gradFill>
              <a:ln w="0">
                <a:noFill/>
              </a:ln>
              <a:effectLst>
                <a:outerShdw dist="40186" dir="4303641" blurRad="0" rotWithShape="0">
                  <a:srgbClr val="ffffcc">
                    <a:alpha val="50000"/>
                  </a:srgbClr>
                </a:outerShdw>
              </a:effectLst>
            </p:spPr>
            <p:style>
              <a:lnRef idx="0"/>
              <a:fillRef idx="0"/>
              <a:effectRef idx="0"/>
              <a:fontRef idx="minor"/>
            </p:style>
          </p:sp>
          <p:sp>
            <p:nvSpPr>
              <p:cNvPr id="954" name="圆角矩形 619525"/>
              <p:cNvSpPr/>
              <p:nvPr/>
            </p:nvSpPr>
            <p:spPr>
              <a:xfrm>
                <a:off x="640440" y="1453320"/>
                <a:ext cx="8151840" cy="643680"/>
              </a:xfrm>
              <a:custGeom>
                <a:avLst/>
                <a:gdLst/>
                <a:ahLst/>
                <a:rect l="l" t="t" r="r" b="b"/>
                <a:pathLst>
                  <a:path w="273411" h="21600">
                    <a:moveTo>
                      <a:pt x="10800" y="0"/>
                    </a:moveTo>
                    <a:arcTo wR="10800" hR="10800" stAng="16200000" swAng="-5400000"/>
                    <a:lnTo>
                      <a:pt x="0" y="10800"/>
                    </a:lnTo>
                    <a:arcTo wR="10800" hR="10800" stAng="10800000" swAng="-5400000"/>
                    <a:lnTo>
                      <a:pt x="262611" y="21600"/>
                    </a:lnTo>
                    <a:arcTo wR="241011" hR="10800" stAng="5400000" swAng="5400000"/>
                    <a:lnTo>
                      <a:pt x="21600" y="10800"/>
                    </a:lnTo>
                    <a:arcTo wR="241011" hR="10800" stAng="10800000" swAng="5400000"/>
                    <a:close/>
                  </a:path>
                </a:pathLst>
              </a:custGeom>
              <a:gradFill rotWithShape="0">
                <a:gsLst>
                  <a:gs pos="0">
                    <a:srgbClr val="9999ff">
                      <a:alpha val="90196"/>
                    </a:srgbClr>
                  </a:gs>
                  <a:gs pos="50000">
                    <a:srgbClr val="ddddff"/>
                  </a:gs>
                  <a:gs pos="100000">
                    <a:srgbClr val="9999ff">
                      <a:alpha val="90196"/>
                    </a:srgbClr>
                  </a:gs>
                </a:gsLst>
                <a:lin ang="0"/>
              </a:gradFill>
              <a:ln w="0">
                <a:noFill/>
              </a:ln>
            </p:spPr>
            <p:style>
              <a:lnRef idx="0"/>
              <a:fillRef idx="0"/>
              <a:effectRef idx="0"/>
              <a:fontRef idx="minor"/>
            </p:style>
          </p:sp>
        </p:grpSp>
        <p:sp>
          <p:nvSpPr>
            <p:cNvPr id="955" name="矩形 619526"/>
            <p:cNvSpPr/>
            <p:nvPr/>
          </p:nvSpPr>
          <p:spPr>
            <a:xfrm>
              <a:off x="1042200" y="1465560"/>
              <a:ext cx="6284520" cy="58140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隶书"/>
                  <a:ea typeface="隶书"/>
                </a:rPr>
                <a:t>木香、香附、川楝子、乌药、沉香</a:t>
              </a:r>
              <a:endParaRPr b="0" lang="en-US" sz="3200" spc="-1" strike="noStrike">
                <a:solidFill>
                  <a:srgbClr val="000000"/>
                </a:solidFill>
                <a:latin typeface="Arial"/>
              </a:endParaRPr>
            </a:p>
          </p:txBody>
        </p:sp>
      </p:grpSp>
      <p:sp>
        <p:nvSpPr>
          <p:cNvPr id="956" name="矩形 619527"/>
          <p:cNvSpPr/>
          <p:nvPr/>
        </p:nvSpPr>
        <p:spPr>
          <a:xfrm>
            <a:off x="684360" y="2421000"/>
            <a:ext cx="7848360" cy="3384360"/>
          </a:xfrm>
          <a:prstGeom prst="rect">
            <a:avLst/>
          </a:prstGeom>
          <a:noFill/>
          <a:ln w="0">
            <a:noFill/>
          </a:ln>
        </p:spPr>
        <p:style>
          <a:lnRef idx="0"/>
          <a:fillRef idx="0"/>
          <a:effectRef idx="0"/>
          <a:fontRef idx="minor"/>
        </p:style>
        <p:txBody>
          <a:bodyPr lIns="90000" rIns="90000" tIns="46800" bIns="46800" anchor="t">
            <a:noAutofit/>
          </a:bodyPr>
          <a:p>
            <a:pPr marL="343080" indent="-343080">
              <a:spcBef>
                <a:spcPts val="1199"/>
              </a:spcBef>
              <a:spcAft>
                <a:spcPts val="799"/>
              </a:spcAft>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ea typeface="隶书"/>
              </a:rPr>
              <a:t>作用特点：辛散行窜，通行气滞而止痛。</a:t>
            </a:r>
            <a:endParaRPr b="0" lang="en-US" sz="3200" spc="-1" strike="noStrike">
              <a:solidFill>
                <a:srgbClr val="000000"/>
              </a:solidFill>
              <a:latin typeface="Arial"/>
            </a:endParaRPr>
          </a:p>
          <a:p>
            <a:pPr marL="343080" indent="-343080">
              <a:spcBef>
                <a:spcPts val="1199"/>
              </a:spcBef>
              <a:spcAft>
                <a:spcPts val="799"/>
              </a:spcAft>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ea typeface="隶书"/>
              </a:rPr>
              <a:t>适应范围：气滞痛证，全身上下，但以胸脘腹的痛证为主。</a:t>
            </a:r>
            <a:endParaRPr b="0" lang="en-US" sz="3200" spc="-1" strike="noStrike">
              <a:solidFill>
                <a:srgbClr val="000000"/>
              </a:solidFill>
              <a:latin typeface="Arial"/>
            </a:endParaRPr>
          </a:p>
          <a:p>
            <a:pPr marL="343080" indent="-343080">
              <a:spcBef>
                <a:spcPts val="1199"/>
              </a:spcBef>
              <a:spcAft>
                <a:spcPts val="799"/>
              </a:spcAft>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ea typeface="隶书"/>
              </a:rPr>
              <a:t>疼痛特点：多表现为局部的胀痛、痞满，与情绪、饮食等因素有关。</a:t>
            </a:r>
            <a:endParaRPr b="0" lang="en-US" sz="3200" spc="-1" strike="noStrike">
              <a:solidFill>
                <a:srgbClr val="000000"/>
              </a:solidFill>
              <a:latin typeface="Arial"/>
            </a:endParaRPr>
          </a:p>
        </p:txBody>
      </p:sp>
    </p:spTree>
  </p:cSld>
</p:sld>
</file>

<file path=ppt/slides/slide27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957" name="组合 620545"/>
          <p:cNvGrpSpPr/>
          <p:nvPr/>
        </p:nvGrpSpPr>
        <p:grpSpPr>
          <a:xfrm>
            <a:off x="2438280" y="2057400"/>
            <a:ext cx="2895480" cy="725400"/>
            <a:chOff x="2438280" y="2057400"/>
            <a:chExt cx="2895480" cy="725400"/>
          </a:xfrm>
        </p:grpSpPr>
        <p:sp>
          <p:nvSpPr>
            <p:cNvPr id="958" name="圆角矩形 620546"/>
            <p:cNvSpPr/>
            <p:nvPr/>
          </p:nvSpPr>
          <p:spPr>
            <a:xfrm>
              <a:off x="2438280" y="2057400"/>
              <a:ext cx="2895480" cy="725400"/>
            </a:xfrm>
            <a:custGeom>
              <a:avLst/>
              <a:gdLst/>
              <a:ahLst/>
              <a:rect l="l" t="t" r="r" b="b"/>
              <a:pathLst>
                <a:path w="86186" h="21600">
                  <a:moveTo>
                    <a:pt x="3600" y="0"/>
                  </a:moveTo>
                  <a:arcTo wR="3600" hR="3600" stAng="16200000" swAng="-5400000"/>
                  <a:lnTo>
                    <a:pt x="0" y="18000"/>
                  </a:lnTo>
                  <a:arcTo wR="3600" hR="3600" stAng="10800000" swAng="-5400000"/>
                  <a:lnTo>
                    <a:pt x="82586" y="21600"/>
                  </a:lnTo>
                  <a:arcTo wR="60986" hR="3600" stAng="5400000" swAng="5400000"/>
                  <a:lnTo>
                    <a:pt x="21600" y="3600"/>
                  </a:lnTo>
                  <a:arcTo wR="60986" hR="3600" stAng="10800000" swAng="5400000"/>
                  <a:close/>
                </a:path>
              </a:pathLst>
            </a:custGeom>
            <a:gradFill rotWithShape="0">
              <a:gsLst>
                <a:gs pos="0">
                  <a:srgbClr val="00007d"/>
                </a:gs>
                <a:gs pos="50000">
                  <a:srgbClr val="ffffff"/>
                </a:gs>
                <a:gs pos="100000">
                  <a:srgbClr val="00007d"/>
                </a:gs>
              </a:gsLst>
              <a:lin ang="5400000"/>
            </a:gradFill>
            <a:ln w="9360">
              <a:solidFill>
                <a:srgbClr val="000000"/>
              </a:solidFill>
              <a:miter/>
            </a:ln>
            <a:effectLst>
              <a:outerShdw dist="107932" dir="18900000" blurRad="0" rotWithShape="0">
                <a:srgbClr val="00007d"/>
              </a:outerShdw>
            </a:effectLst>
          </p:spPr>
          <p:style>
            <a:lnRef idx="0"/>
            <a:fillRef idx="0"/>
            <a:effectRef idx="0"/>
            <a:fontRef idx="minor"/>
          </p:style>
        </p:sp>
        <p:sp>
          <p:nvSpPr>
            <p:cNvPr id="959" name="文本框 620547"/>
            <p:cNvSpPr/>
            <p:nvPr/>
          </p:nvSpPr>
          <p:spPr>
            <a:xfrm>
              <a:off x="2625120" y="2057400"/>
              <a:ext cx="2521800" cy="520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隶书"/>
                  <a:ea typeface="隶书"/>
                </a:rPr>
                <a:t>行气调中止痛 </a:t>
              </a:r>
              <a:endParaRPr b="0" lang="en-US" sz="2800" spc="-1" strike="noStrike">
                <a:solidFill>
                  <a:srgbClr val="000000"/>
                </a:solidFill>
                <a:latin typeface="Arial"/>
              </a:endParaRPr>
            </a:p>
          </p:txBody>
        </p:sp>
      </p:grpSp>
      <p:grpSp>
        <p:nvGrpSpPr>
          <p:cNvPr id="960" name="组合 620548"/>
          <p:cNvGrpSpPr/>
          <p:nvPr/>
        </p:nvGrpSpPr>
        <p:grpSpPr>
          <a:xfrm>
            <a:off x="1042920" y="2781360"/>
            <a:ext cx="6889680" cy="3438360"/>
            <a:chOff x="1042920" y="2781360"/>
            <a:chExt cx="6889680" cy="3438360"/>
          </a:xfrm>
        </p:grpSpPr>
        <p:sp>
          <p:nvSpPr>
            <p:cNvPr id="961" name="圆角矩形 620549"/>
            <p:cNvSpPr/>
            <p:nvPr/>
          </p:nvSpPr>
          <p:spPr>
            <a:xfrm>
              <a:off x="1042920" y="3303360"/>
              <a:ext cx="6889680" cy="2916360"/>
            </a:xfrm>
            <a:custGeom>
              <a:avLst/>
              <a:gdLst/>
              <a:ahLst/>
              <a:rect l="l" t="t" r="r" b="b"/>
              <a:pathLst>
                <a:path w="51025" h="21600">
                  <a:moveTo>
                    <a:pt x="3600" y="0"/>
                  </a:moveTo>
                  <a:arcTo wR="3600" hR="3600" stAng="16200000" swAng="-5400000"/>
                  <a:lnTo>
                    <a:pt x="0" y="18000"/>
                  </a:lnTo>
                  <a:arcTo wR="3600" hR="3600" stAng="10800000" swAng="-5400000"/>
                  <a:lnTo>
                    <a:pt x="47425" y="21600"/>
                  </a:lnTo>
                  <a:arcTo wR="25825" hR="3600" stAng="5400000" swAng="5400000"/>
                  <a:lnTo>
                    <a:pt x="21600" y="3600"/>
                  </a:lnTo>
                  <a:arcTo wR="25825"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901"/>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隶书"/>
                  <a:ea typeface="隶书"/>
                </a:rPr>
                <a:t>脾胃气滞</a:t>
              </a:r>
              <a:r>
                <a:rPr b="1" lang="en-US" sz="3600" spc="-1" strike="noStrike">
                  <a:solidFill>
                    <a:srgbClr val="000000"/>
                  </a:solidFill>
                  <a:latin typeface="Times New Roman"/>
                  <a:ea typeface="隶书"/>
                </a:rPr>
                <a:t>—</a:t>
              </a:r>
              <a:r>
                <a:rPr b="1" lang="zh-CN" sz="3600" spc="-1" strike="noStrike">
                  <a:solidFill>
                    <a:srgbClr val="000000"/>
                  </a:solidFill>
                  <a:latin typeface="隶书"/>
                  <a:ea typeface="隶书"/>
                </a:rPr>
                <a:t>宽中行气止痛</a:t>
              </a:r>
              <a:endParaRPr b="0" lang="en-US" sz="3600" spc="-1" strike="noStrike">
                <a:solidFill>
                  <a:srgbClr val="000000"/>
                </a:solidFill>
                <a:latin typeface="Arial"/>
              </a:endParaRPr>
            </a:p>
            <a:p>
              <a:pPr marL="990720" indent="-533520">
                <a:lnSpc>
                  <a:spcPct val="100000"/>
                </a:lnSpc>
                <a:spcBef>
                  <a:spcPts val="901"/>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隶书"/>
                  <a:ea typeface="隶书"/>
                </a:rPr>
                <a:t>脾虚气滞</a:t>
              </a:r>
              <a:r>
                <a:rPr b="1" lang="en-US" sz="3600" spc="-1" strike="noStrike">
                  <a:solidFill>
                    <a:srgbClr val="000000"/>
                  </a:solidFill>
                  <a:latin typeface="Times New Roman"/>
                  <a:ea typeface="隶书"/>
                </a:rPr>
                <a:t>—</a:t>
              </a:r>
              <a:r>
                <a:rPr b="1" lang="zh-CN" sz="3600" spc="-1" strike="noStrike">
                  <a:solidFill>
                    <a:srgbClr val="000000"/>
                  </a:solidFill>
                  <a:latin typeface="隶书"/>
                  <a:ea typeface="隶书"/>
                </a:rPr>
                <a:t>健脾行气止痛</a:t>
              </a:r>
              <a:endParaRPr b="0" lang="en-US" sz="3600" spc="-1" strike="noStrike">
                <a:solidFill>
                  <a:srgbClr val="000000"/>
                </a:solidFill>
                <a:latin typeface="Arial"/>
              </a:endParaRPr>
            </a:p>
            <a:p>
              <a:pPr marL="990720" indent="-533520">
                <a:lnSpc>
                  <a:spcPct val="100000"/>
                </a:lnSpc>
                <a:spcBef>
                  <a:spcPts val="901"/>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隶书"/>
                  <a:ea typeface="隶书"/>
                </a:rPr>
                <a:t>大肠气滞</a:t>
              </a:r>
              <a:r>
                <a:rPr b="1" lang="en-US" sz="3600" spc="-1" strike="noStrike">
                  <a:solidFill>
                    <a:srgbClr val="000000"/>
                  </a:solidFill>
                  <a:latin typeface="Times New Roman"/>
                  <a:ea typeface="隶书"/>
                </a:rPr>
                <a:t>—</a:t>
              </a:r>
              <a:r>
                <a:rPr b="1" lang="zh-CN" sz="3600" spc="-1" strike="noStrike">
                  <a:solidFill>
                    <a:srgbClr val="000000"/>
                  </a:solidFill>
                  <a:latin typeface="隶书"/>
                  <a:ea typeface="隶书"/>
                </a:rPr>
                <a:t>宽肠行气止痛</a:t>
              </a:r>
              <a:endParaRPr b="0" lang="en-US" sz="3600" spc="-1" strike="noStrike">
                <a:solidFill>
                  <a:srgbClr val="000000"/>
                </a:solidFill>
                <a:latin typeface="Arial"/>
              </a:endParaRPr>
            </a:p>
            <a:p>
              <a:pPr marL="990720" indent="-533520">
                <a:lnSpc>
                  <a:spcPct val="100000"/>
                </a:lnSpc>
                <a:spcBef>
                  <a:spcPts val="901"/>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隶书"/>
                  <a:ea typeface="隶书"/>
                </a:rPr>
                <a:t>肝胆气滞</a:t>
              </a:r>
              <a:r>
                <a:rPr b="1" lang="en-US" sz="3600" spc="-1" strike="noStrike">
                  <a:solidFill>
                    <a:srgbClr val="000000"/>
                  </a:solidFill>
                  <a:latin typeface="Times New Roman"/>
                  <a:ea typeface="隶书"/>
                </a:rPr>
                <a:t>—</a:t>
              </a:r>
              <a:r>
                <a:rPr b="1" lang="zh-CN" sz="3600" spc="-1" strike="noStrike">
                  <a:solidFill>
                    <a:srgbClr val="000000"/>
                  </a:solidFill>
                  <a:latin typeface="隶书"/>
                  <a:ea typeface="隶书"/>
                </a:rPr>
                <a:t>疏肝行气止痛</a:t>
              </a:r>
              <a:endParaRPr b="0" lang="en-US" sz="3600" spc="-1" strike="noStrike">
                <a:solidFill>
                  <a:srgbClr val="000000"/>
                </a:solidFill>
                <a:latin typeface="Arial"/>
              </a:endParaRPr>
            </a:p>
          </p:txBody>
        </p:sp>
        <p:sp>
          <p:nvSpPr>
            <p:cNvPr id="962" name="下箭头 620550"/>
            <p:cNvSpPr/>
            <p:nvPr/>
          </p:nvSpPr>
          <p:spPr>
            <a:xfrm>
              <a:off x="3709800" y="2781360"/>
              <a:ext cx="304920" cy="533160"/>
            </a:xfrm>
            <a:custGeom>
              <a:avLst/>
              <a:gdLst/>
              <a:ahLst/>
              <a:rect l="l" t="t" r="r" b="b"/>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ffff00"/>
            </a:solidFill>
            <a:ln w="50760">
              <a:solidFill>
                <a:srgbClr val="ff6600"/>
              </a:solidFill>
              <a:miter/>
            </a:ln>
          </p:spPr>
          <p:style>
            <a:lnRef idx="0"/>
            <a:fillRef idx="0"/>
            <a:effectRef idx="0"/>
            <a:fontRef idx="minor"/>
          </p:style>
        </p:sp>
      </p:grpSp>
      <p:sp>
        <p:nvSpPr>
          <p:cNvPr id="963" name="矩形 620551"/>
          <p:cNvSpPr/>
          <p:nvPr/>
        </p:nvSpPr>
        <p:spPr>
          <a:xfrm>
            <a:off x="971640" y="620640"/>
            <a:ext cx="1866960" cy="487440"/>
          </a:xfrm>
          <a:prstGeom prst="rect">
            <a:avLst/>
          </a:prstGeom>
          <a:noFill/>
          <a:ln w="0">
            <a:noFill/>
          </a:ln>
        </p:spPr>
        <p:style>
          <a:lnRef idx="0"/>
          <a:fillRef idx="0"/>
          <a:effectRef idx="0"/>
          <a:fontRef idx="minor"/>
        </p:style>
        <p:txBody>
          <a:bodyPr lIns="90000" rIns="90000" tIns="46800" bIns="46800"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800" spc="-1" strike="noStrike">
                <a:solidFill>
                  <a:srgbClr val="000000"/>
                </a:solidFill>
                <a:latin typeface="华文新魏"/>
                <a:ea typeface="华文新魏"/>
              </a:rPr>
              <a:t>木 香</a:t>
            </a:r>
            <a:endParaRPr b="0" lang="en-US" sz="4800" spc="-1" strike="noStrike">
              <a:solidFill>
                <a:srgbClr val="000000"/>
              </a:solidFill>
              <a:latin typeface="Arial"/>
            </a:endParaRPr>
          </a:p>
        </p:txBody>
      </p:sp>
      <p:pic>
        <p:nvPicPr>
          <p:cNvPr id="964" name="图片 620552" descr="mxb1"/>
          <p:cNvPicPr/>
          <p:nvPr/>
        </p:nvPicPr>
        <p:blipFill>
          <a:blip r:embed="rId1"/>
          <a:stretch/>
        </p:blipFill>
        <p:spPr>
          <a:xfrm>
            <a:off x="5695920" y="0"/>
            <a:ext cx="3448080" cy="3186000"/>
          </a:xfrm>
          <a:prstGeom prst="rect">
            <a:avLst/>
          </a:prstGeom>
          <a:ln w="0">
            <a:noFill/>
          </a:ln>
        </p:spPr>
      </p:pic>
    </p:spTree>
  </p:cSld>
  <p:timing>
    <p:tnLst>
      <p:par>
        <p:cTn id="445" dur="indefinite" restart="never" nodeType="tmRoot">
          <p:childTnLst>
            <p:seq>
              <p:cTn id="446" dur="indefinite" nodeType="mainSeq">
                <p:childTnLst>
                  <p:par>
                    <p:cTn id="447" nodeType="clickEffect" fill="hold">
                      <p:stCondLst>
                        <p:cond delay="indefinite"/>
                      </p:stCondLst>
                      <p:childTnLst>
                        <p:par>
                          <p:cTn id="448" nodeType="withEffect" fill="hold">
                            <p:stCondLst>
                              <p:cond delay="0"/>
                            </p:stCondLst>
                            <p:childTnLst>
                              <p:par>
                                <p:cTn id="449" nodeType="clickEffect" fill="hold" presetClass="entr" presetID="12" presetSubtype="4">
                                  <p:stCondLst>
                                    <p:cond delay="0"/>
                                  </p:stCondLst>
                                  <p:childTnLst>
                                    <p:set>
                                      <p:cBhvr>
                                        <p:cTn id="450" dur="1" fill="hold">
                                          <p:stCondLst>
                                            <p:cond delay="0"/>
                                          </p:stCondLst>
                                        </p:cTn>
                                        <p:tgtEl>
                                          <p:spTgt spid="960"/>
                                        </p:tgtEl>
                                        <p:attrNameLst>
                                          <p:attrName>style.visibility</p:attrName>
                                        </p:attrNameLst>
                                      </p:cBhvr>
                                      <p:to>
                                        <p:strVal val="visible"/>
                                      </p:to>
                                    </p:set>
                                    <p:animEffect filter="slide(fromBottom)" transition="in">
                                      <p:cBhvr additive="repl">
                                        <p:cTn id="451" dur="500"/>
                                        <p:tgtEl>
                                          <p:spTgt spid="9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965" name="组合 622593"/>
          <p:cNvGrpSpPr/>
          <p:nvPr/>
        </p:nvGrpSpPr>
        <p:grpSpPr>
          <a:xfrm>
            <a:off x="762120" y="1905120"/>
            <a:ext cx="7772400" cy="838080"/>
            <a:chOff x="762120" y="1905120"/>
            <a:chExt cx="7772400" cy="838080"/>
          </a:xfrm>
        </p:grpSpPr>
        <p:sp>
          <p:nvSpPr>
            <p:cNvPr id="966" name="圆角矩形 622594"/>
            <p:cNvSpPr/>
            <p:nvPr/>
          </p:nvSpPr>
          <p:spPr>
            <a:xfrm>
              <a:off x="762120" y="1905120"/>
              <a:ext cx="7619760" cy="838080"/>
            </a:xfrm>
            <a:custGeom>
              <a:avLst/>
              <a:gdLst/>
              <a:ahLst/>
              <a:rect l="l" t="t" r="r" b="b"/>
              <a:pathLst>
                <a:path w="196311" h="21600">
                  <a:moveTo>
                    <a:pt x="3600" y="0"/>
                  </a:moveTo>
                  <a:arcTo wR="3600" hR="3600" stAng="16200000" swAng="-5400000"/>
                  <a:lnTo>
                    <a:pt x="0" y="18000"/>
                  </a:lnTo>
                  <a:arcTo wR="3600" hR="3600" stAng="10800000" swAng="-5400000"/>
                  <a:lnTo>
                    <a:pt x="192711" y="21600"/>
                  </a:lnTo>
                  <a:arcTo wR="171111" hR="3600" stAng="5400000" swAng="5400000"/>
                  <a:lnTo>
                    <a:pt x="21600" y="3600"/>
                  </a:lnTo>
                  <a:arcTo wR="171111" hR="3600" stAng="10800000" swAng="5400000"/>
                  <a:close/>
                </a:path>
              </a:pathLst>
            </a:custGeom>
            <a:gradFill rotWithShape="0">
              <a:gsLst>
                <a:gs pos="0">
                  <a:srgbClr val="00007d"/>
                </a:gs>
                <a:gs pos="50000">
                  <a:srgbClr val="ffffff"/>
                </a:gs>
                <a:gs pos="100000">
                  <a:srgbClr val="00007d"/>
                </a:gs>
              </a:gsLst>
              <a:lin ang="5400000"/>
            </a:gradFill>
            <a:ln w="9360">
              <a:solidFill>
                <a:srgbClr val="000000"/>
              </a:solidFill>
              <a:miter/>
            </a:ln>
            <a:effectLst>
              <a:outerShdw dist="107932" dir="18900000" blurRad="0" rotWithShape="0">
                <a:srgbClr val="00007d"/>
              </a:outerShdw>
            </a:effectLst>
          </p:spPr>
          <p:style>
            <a:lnRef idx="0"/>
            <a:fillRef idx="0"/>
            <a:effectRef idx="0"/>
            <a:fontRef idx="minor"/>
          </p:style>
        </p:sp>
        <p:sp>
          <p:nvSpPr>
            <p:cNvPr id="967" name="文本框 622595"/>
            <p:cNvSpPr/>
            <p:nvPr/>
          </p:nvSpPr>
          <p:spPr>
            <a:xfrm>
              <a:off x="1284120" y="1905120"/>
              <a:ext cx="7250400" cy="58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隶书"/>
                  <a:ea typeface="隶书"/>
                </a:rPr>
                <a:t>温散行气止痛：</a:t>
              </a:r>
              <a:r>
                <a:rPr b="1" lang="zh-CN" sz="3200" spc="-1" strike="noStrike">
                  <a:solidFill>
                    <a:srgbClr val="000000"/>
                  </a:solidFill>
                  <a:latin typeface="隶书"/>
                  <a:ea typeface="隶书"/>
                </a:rPr>
                <a:t>寒凝气滞之脘腹胀痛</a:t>
              </a:r>
              <a:endParaRPr b="0" lang="en-US" sz="3200" spc="-1" strike="noStrike">
                <a:solidFill>
                  <a:srgbClr val="000000"/>
                </a:solidFill>
                <a:latin typeface="Arial"/>
              </a:endParaRPr>
            </a:p>
          </p:txBody>
        </p:sp>
        <p:sp>
          <p:nvSpPr>
            <p:cNvPr id="968" name="椭圆 622596"/>
            <p:cNvSpPr/>
            <p:nvPr/>
          </p:nvSpPr>
          <p:spPr>
            <a:xfrm>
              <a:off x="990720" y="2209680"/>
              <a:ext cx="228600" cy="228600"/>
            </a:xfrm>
            <a:prstGeom prst="ellipse">
              <a:avLst/>
            </a:prstGeom>
            <a:solidFill>
              <a:srgbClr val="00ff00"/>
            </a:solidFill>
            <a:ln w="50760">
              <a:solidFill>
                <a:srgbClr val="ff6600"/>
              </a:solidFill>
              <a:miter/>
            </a:ln>
          </p:spPr>
          <p:style>
            <a:lnRef idx="0"/>
            <a:fillRef idx="0"/>
            <a:effectRef idx="0"/>
            <a:fontRef idx="minor"/>
          </p:style>
        </p:sp>
      </p:grpSp>
      <p:grpSp>
        <p:nvGrpSpPr>
          <p:cNvPr id="969" name="组合 622597"/>
          <p:cNvGrpSpPr/>
          <p:nvPr/>
        </p:nvGrpSpPr>
        <p:grpSpPr>
          <a:xfrm>
            <a:off x="762120" y="3276720"/>
            <a:ext cx="7841880" cy="838080"/>
            <a:chOff x="762120" y="3276720"/>
            <a:chExt cx="7841880" cy="838080"/>
          </a:xfrm>
        </p:grpSpPr>
        <p:sp>
          <p:nvSpPr>
            <p:cNvPr id="970" name="圆角矩形 622598"/>
            <p:cNvSpPr/>
            <p:nvPr/>
          </p:nvSpPr>
          <p:spPr>
            <a:xfrm>
              <a:off x="762120" y="3276720"/>
              <a:ext cx="7841880" cy="838080"/>
            </a:xfrm>
            <a:custGeom>
              <a:avLst/>
              <a:gdLst/>
              <a:ahLst/>
              <a:rect l="l" t="t" r="r" b="b"/>
              <a:pathLst>
                <a:path w="202033" h="21600">
                  <a:moveTo>
                    <a:pt x="3600" y="0"/>
                  </a:moveTo>
                  <a:arcTo wR="3600" hR="3600" stAng="16200000" swAng="-5400000"/>
                  <a:lnTo>
                    <a:pt x="0" y="18000"/>
                  </a:lnTo>
                  <a:arcTo wR="3600" hR="3600" stAng="10800000" swAng="-5400000"/>
                  <a:lnTo>
                    <a:pt x="198433" y="21600"/>
                  </a:lnTo>
                  <a:arcTo wR="176833" hR="3600" stAng="5400000" swAng="5400000"/>
                  <a:lnTo>
                    <a:pt x="21600" y="3600"/>
                  </a:lnTo>
                  <a:arcTo wR="176833" hR="3600" stAng="10800000" swAng="5400000"/>
                  <a:close/>
                </a:path>
              </a:pathLst>
            </a:custGeom>
            <a:gradFill rotWithShape="0">
              <a:gsLst>
                <a:gs pos="0">
                  <a:srgbClr val="00007d"/>
                </a:gs>
                <a:gs pos="50000">
                  <a:srgbClr val="ffffff"/>
                </a:gs>
                <a:gs pos="100000">
                  <a:srgbClr val="00007d"/>
                </a:gs>
              </a:gsLst>
              <a:lin ang="5400000"/>
            </a:gradFill>
            <a:ln w="9360">
              <a:solidFill>
                <a:srgbClr val="000000"/>
              </a:solidFill>
              <a:miter/>
            </a:ln>
            <a:effectLst>
              <a:outerShdw dist="107932" dir="18900000" blurRad="0" rotWithShape="0">
                <a:srgbClr val="00007d"/>
              </a:outerShdw>
            </a:effectLst>
          </p:spPr>
          <p:style>
            <a:lnRef idx="0"/>
            <a:fillRef idx="0"/>
            <a:effectRef idx="0"/>
            <a:fontRef idx="minor"/>
          </p:style>
        </p:sp>
        <p:sp>
          <p:nvSpPr>
            <p:cNvPr id="971" name="文本框 622599"/>
            <p:cNvSpPr/>
            <p:nvPr/>
          </p:nvSpPr>
          <p:spPr>
            <a:xfrm>
              <a:off x="1327680" y="3276720"/>
              <a:ext cx="7164360" cy="58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隶书"/>
                  <a:ea typeface="隶书"/>
                </a:rPr>
                <a:t>温中（降逆）止呕：</a:t>
              </a:r>
              <a:r>
                <a:rPr b="1" lang="zh-CN" sz="3200" spc="-1" strike="noStrike">
                  <a:solidFill>
                    <a:srgbClr val="000000"/>
                  </a:solidFill>
                  <a:latin typeface="隶书"/>
                  <a:ea typeface="隶书"/>
                </a:rPr>
                <a:t>胃寒呕吐、呃逆</a:t>
              </a:r>
              <a:endParaRPr b="0" lang="en-US" sz="3200" spc="-1" strike="noStrike">
                <a:solidFill>
                  <a:srgbClr val="000000"/>
                </a:solidFill>
                <a:latin typeface="Arial"/>
              </a:endParaRPr>
            </a:p>
          </p:txBody>
        </p:sp>
        <p:sp>
          <p:nvSpPr>
            <p:cNvPr id="972" name="椭圆 622600"/>
            <p:cNvSpPr/>
            <p:nvPr/>
          </p:nvSpPr>
          <p:spPr>
            <a:xfrm>
              <a:off x="1009440" y="3581280"/>
              <a:ext cx="247320" cy="228600"/>
            </a:xfrm>
            <a:prstGeom prst="ellipse">
              <a:avLst/>
            </a:prstGeom>
            <a:solidFill>
              <a:srgbClr val="00ff00"/>
            </a:solidFill>
            <a:ln w="50760">
              <a:solidFill>
                <a:srgbClr val="ff6600"/>
              </a:solidFill>
              <a:miter/>
            </a:ln>
          </p:spPr>
          <p:style>
            <a:lnRef idx="0"/>
            <a:fillRef idx="0"/>
            <a:effectRef idx="0"/>
            <a:fontRef idx="minor"/>
          </p:style>
        </p:sp>
      </p:grpSp>
      <p:grpSp>
        <p:nvGrpSpPr>
          <p:cNvPr id="973" name="组合 622601"/>
          <p:cNvGrpSpPr/>
          <p:nvPr/>
        </p:nvGrpSpPr>
        <p:grpSpPr>
          <a:xfrm>
            <a:off x="755640" y="4653000"/>
            <a:ext cx="7696080" cy="1138320"/>
            <a:chOff x="755640" y="4653000"/>
            <a:chExt cx="7696080" cy="1138320"/>
          </a:xfrm>
        </p:grpSpPr>
        <p:sp>
          <p:nvSpPr>
            <p:cNvPr id="974" name="圆角矩形 622602"/>
            <p:cNvSpPr/>
            <p:nvPr/>
          </p:nvSpPr>
          <p:spPr>
            <a:xfrm>
              <a:off x="755640" y="4653000"/>
              <a:ext cx="7696080" cy="1138320"/>
            </a:xfrm>
            <a:custGeom>
              <a:avLst/>
              <a:gdLst/>
              <a:ahLst/>
              <a:rect l="l" t="t" r="r" b="b"/>
              <a:pathLst>
                <a:path w="145996" h="21600">
                  <a:moveTo>
                    <a:pt x="3600" y="0"/>
                  </a:moveTo>
                  <a:arcTo wR="3600" hR="3600" stAng="16200000" swAng="-5400000"/>
                  <a:lnTo>
                    <a:pt x="0" y="18000"/>
                  </a:lnTo>
                  <a:arcTo wR="3600" hR="3600" stAng="10800000" swAng="-5400000"/>
                  <a:lnTo>
                    <a:pt x="142396" y="21600"/>
                  </a:lnTo>
                  <a:arcTo wR="120796" hR="3600" stAng="5400000" swAng="5400000"/>
                  <a:lnTo>
                    <a:pt x="21600" y="3600"/>
                  </a:lnTo>
                  <a:arcTo wR="120796" hR="3600" stAng="10800000" swAng="5400000"/>
                  <a:close/>
                </a:path>
              </a:pathLst>
            </a:custGeom>
            <a:gradFill rotWithShape="0">
              <a:gsLst>
                <a:gs pos="0">
                  <a:srgbClr val="00007d"/>
                </a:gs>
                <a:gs pos="50000">
                  <a:srgbClr val="ffffff"/>
                </a:gs>
                <a:gs pos="100000">
                  <a:srgbClr val="00007d"/>
                </a:gs>
              </a:gsLst>
              <a:lin ang="5400000"/>
            </a:gradFill>
            <a:ln w="9360">
              <a:solidFill>
                <a:srgbClr val="000000"/>
              </a:solidFill>
              <a:miter/>
            </a:ln>
            <a:effectLst>
              <a:outerShdw dist="107932" dir="18900000" blurRad="0" rotWithShape="0">
                <a:srgbClr val="00007d"/>
              </a:outerShdw>
            </a:effectLst>
          </p:spPr>
          <p:style>
            <a:lnRef idx="0"/>
            <a:fillRef idx="0"/>
            <a:effectRef idx="0"/>
            <a:fontRef idx="minor"/>
          </p:style>
        </p:sp>
        <p:sp>
          <p:nvSpPr>
            <p:cNvPr id="975" name="文本框 622603"/>
            <p:cNvSpPr/>
            <p:nvPr/>
          </p:nvSpPr>
          <p:spPr>
            <a:xfrm>
              <a:off x="1277640" y="4653000"/>
              <a:ext cx="7097760" cy="1068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隶书"/>
                  <a:ea typeface="隶书"/>
                </a:rPr>
                <a:t>温肾纳气平喘：下元虚寒，肾不纳气之虚喘</a:t>
              </a:r>
              <a:endParaRPr b="0" lang="en-US" sz="3200" spc="-1" strike="noStrike">
                <a:solidFill>
                  <a:srgbClr val="000000"/>
                </a:solidFill>
                <a:latin typeface="Arial"/>
              </a:endParaRPr>
            </a:p>
          </p:txBody>
        </p:sp>
        <p:sp>
          <p:nvSpPr>
            <p:cNvPr id="976" name="椭圆 622604"/>
            <p:cNvSpPr/>
            <p:nvPr/>
          </p:nvSpPr>
          <p:spPr>
            <a:xfrm>
              <a:off x="984240" y="4905720"/>
              <a:ext cx="228600" cy="189720"/>
            </a:xfrm>
            <a:prstGeom prst="ellipse">
              <a:avLst/>
            </a:prstGeom>
            <a:solidFill>
              <a:srgbClr val="00ff00"/>
            </a:solidFill>
            <a:ln w="50760">
              <a:solidFill>
                <a:srgbClr val="ff6600"/>
              </a:solidFill>
              <a:miter/>
            </a:ln>
          </p:spPr>
          <p:style>
            <a:lnRef idx="0"/>
            <a:fillRef idx="0"/>
            <a:effectRef idx="0"/>
            <a:fontRef idx="minor"/>
          </p:style>
        </p:sp>
      </p:grpSp>
      <p:sp>
        <p:nvSpPr>
          <p:cNvPr id="977" name="矩形 622605"/>
          <p:cNvSpPr/>
          <p:nvPr/>
        </p:nvSpPr>
        <p:spPr>
          <a:xfrm>
            <a:off x="457200" y="685800"/>
            <a:ext cx="4800600" cy="487440"/>
          </a:xfrm>
          <a:prstGeom prst="rect">
            <a:avLst/>
          </a:prstGeom>
          <a:noFill/>
          <a:ln w="0">
            <a:noFill/>
          </a:ln>
        </p:spPr>
        <p:style>
          <a:lnRef idx="0"/>
          <a:fillRef idx="0"/>
          <a:effectRef idx="0"/>
          <a:fontRef idx="minor"/>
        </p:style>
        <p:txBody>
          <a:bodyPr lIns="90000" rIns="90000" tIns="46800" bIns="46800"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800" spc="-1" strike="noStrike">
                <a:solidFill>
                  <a:srgbClr val="000000"/>
                </a:solidFill>
                <a:latin typeface="华文新魏"/>
                <a:ea typeface="华文新魏"/>
              </a:rPr>
              <a:t>沉  香</a:t>
            </a:r>
            <a:r>
              <a:rPr b="1" lang="en-US" sz="4000" spc="-1" strike="noStrike">
                <a:solidFill>
                  <a:srgbClr val="000000"/>
                </a:solidFill>
                <a:latin typeface="Times New Roman"/>
                <a:ea typeface="隶书"/>
              </a:rPr>
              <a:t>(</a:t>
            </a:r>
            <a:r>
              <a:rPr b="1" lang="zh-CN" sz="4000" spc="-1" strike="noStrike">
                <a:solidFill>
                  <a:srgbClr val="000000"/>
                </a:solidFill>
                <a:latin typeface="Times New Roman"/>
                <a:ea typeface="隶书"/>
              </a:rPr>
              <a:t>脾胃肾）</a:t>
            </a:r>
            <a:endParaRPr b="0" lang="en-US" sz="4000" spc="-1" strike="noStrike">
              <a:solidFill>
                <a:srgbClr val="000000"/>
              </a:solidFill>
              <a:latin typeface="Arial"/>
            </a:endParaRPr>
          </a:p>
        </p:txBody>
      </p:sp>
      <p:pic>
        <p:nvPicPr>
          <p:cNvPr id="978" name="图片 622606" descr="cxb"/>
          <p:cNvPicPr/>
          <p:nvPr/>
        </p:nvPicPr>
        <p:blipFill>
          <a:blip r:embed="rId1"/>
          <a:stretch/>
        </p:blipFill>
        <p:spPr>
          <a:xfrm>
            <a:off x="4381560" y="304920"/>
            <a:ext cx="4762440" cy="1476360"/>
          </a:xfrm>
          <a:prstGeom prst="rect">
            <a:avLst/>
          </a:prstGeom>
          <a:ln w="0">
            <a:noFill/>
          </a:ln>
        </p:spPr>
      </p:pic>
    </p:spTree>
  </p:cSld>
  <p:timing>
    <p:tnLst>
      <p:par>
        <p:cTn id="452" dur="indefinite" restart="never" nodeType="tmRoot">
          <p:childTnLst>
            <p:seq>
              <p:cTn id="453" dur="indefinite" nodeType="mainSeq">
                <p:childTnLst>
                  <p:par>
                    <p:cTn id="454" nodeType="clickEffect" fill="hold">
                      <p:stCondLst>
                        <p:cond delay="indefinite"/>
                      </p:stCondLst>
                      <p:childTnLst>
                        <p:par>
                          <p:cTn id="455" nodeType="withEffect" fill="hold">
                            <p:stCondLst>
                              <p:cond delay="0"/>
                            </p:stCondLst>
                            <p:childTnLst>
                              <p:par>
                                <p:cTn id="456" nodeType="clickEffect" fill="hold" presetClass="entr" presetID="12" presetSubtype="8">
                                  <p:stCondLst>
                                    <p:cond delay="0"/>
                                  </p:stCondLst>
                                  <p:childTnLst>
                                    <p:set>
                                      <p:cBhvr>
                                        <p:cTn id="457" dur="1" fill="hold">
                                          <p:stCondLst>
                                            <p:cond delay="0"/>
                                          </p:stCondLst>
                                        </p:cTn>
                                        <p:tgtEl>
                                          <p:spTgt spid="969"/>
                                        </p:tgtEl>
                                        <p:attrNameLst>
                                          <p:attrName>style.visibility</p:attrName>
                                        </p:attrNameLst>
                                      </p:cBhvr>
                                      <p:to>
                                        <p:strVal val="visible"/>
                                      </p:to>
                                    </p:set>
                                    <p:animEffect filter="slide(fromLeft)" transition="in">
                                      <p:cBhvr additive="repl">
                                        <p:cTn id="458" dur="500"/>
                                        <p:tgtEl>
                                          <p:spTgt spid="969"/>
                                        </p:tgtEl>
                                      </p:cBhvr>
                                    </p:animEffect>
                                  </p:childTnLst>
                                </p:cTn>
                              </p:par>
                            </p:childTnLst>
                          </p:cTn>
                        </p:par>
                      </p:childTnLst>
                    </p:cTn>
                  </p:par>
                  <p:par>
                    <p:cTn id="459" nodeType="clickEffect" fill="hold">
                      <p:stCondLst>
                        <p:cond delay="indefinite"/>
                      </p:stCondLst>
                      <p:childTnLst>
                        <p:par>
                          <p:cTn id="460" nodeType="withEffect" fill="hold">
                            <p:stCondLst>
                              <p:cond delay="0"/>
                            </p:stCondLst>
                            <p:childTnLst>
                              <p:par>
                                <p:cTn id="461" nodeType="clickEffect" fill="hold" presetClass="entr" presetID="2" presetSubtype="2">
                                  <p:stCondLst>
                                    <p:cond delay="0"/>
                                  </p:stCondLst>
                                  <p:childTnLst>
                                    <p:set>
                                      <p:cBhvr>
                                        <p:cTn id="462" dur="1" fill="hold">
                                          <p:stCondLst>
                                            <p:cond delay="0"/>
                                          </p:stCondLst>
                                        </p:cTn>
                                        <p:tgtEl>
                                          <p:spTgt spid="973"/>
                                        </p:tgtEl>
                                        <p:attrNameLst>
                                          <p:attrName>style.visibility</p:attrName>
                                        </p:attrNameLst>
                                      </p:cBhvr>
                                      <p:to>
                                        <p:strVal val="visible"/>
                                      </p:to>
                                    </p:set>
                                    <p:anim calcmode="lin" valueType="num">
                                      <p:cBhvr additive="base">
                                        <p:cTn id="463" dur="500" fill="hold"/>
                                        <p:tgtEl>
                                          <p:spTgt spid="973"/>
                                        </p:tgtEl>
                                        <p:attrNameLst>
                                          <p:attrName>ppt_x</p:attrName>
                                        </p:attrNameLst>
                                      </p:cBhvr>
                                      <p:tavLst>
                                        <p:tav tm="0">
                                          <p:val>
                                            <p:strVal val="1+#ppt_w/2"/>
                                          </p:val>
                                        </p:tav>
                                        <p:tav tm="100000">
                                          <p:val>
                                            <p:strVal val="#ppt_x"/>
                                          </p:val>
                                        </p:tav>
                                      </p:tavLst>
                                    </p:anim>
                                    <p:anim calcmode="lin" valueType="num">
                                      <p:cBhvr additive="base">
                                        <p:cTn id="464" dur="500" fill="hold"/>
                                        <p:tgtEl>
                                          <p:spTgt spid="9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9" name="矩形 624641"/>
          <p:cNvSpPr/>
          <p:nvPr/>
        </p:nvSpPr>
        <p:spPr>
          <a:xfrm>
            <a:off x="971640" y="620640"/>
            <a:ext cx="1866960" cy="487440"/>
          </a:xfrm>
          <a:prstGeom prst="rect">
            <a:avLst/>
          </a:prstGeom>
          <a:noFill/>
          <a:ln w="0">
            <a:noFill/>
          </a:ln>
        </p:spPr>
        <p:style>
          <a:lnRef idx="0"/>
          <a:fillRef idx="0"/>
          <a:effectRef idx="0"/>
          <a:fontRef idx="minor"/>
        </p:style>
        <p:txBody>
          <a:bodyPr lIns="90000" rIns="90000" tIns="46800" bIns="46800"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800" spc="-1" strike="noStrike">
                <a:solidFill>
                  <a:srgbClr val="000000"/>
                </a:solidFill>
                <a:latin typeface="华文新魏"/>
                <a:ea typeface="华文新魏"/>
              </a:rPr>
              <a:t>香  附</a:t>
            </a:r>
            <a:endParaRPr b="0" lang="en-US" sz="4800" spc="-1" strike="noStrike">
              <a:solidFill>
                <a:srgbClr val="000000"/>
              </a:solidFill>
              <a:latin typeface="Arial"/>
            </a:endParaRPr>
          </a:p>
        </p:txBody>
      </p:sp>
      <p:pic>
        <p:nvPicPr>
          <p:cNvPr id="980" name="图片 624642" descr="xfb"/>
          <p:cNvPicPr/>
          <p:nvPr/>
        </p:nvPicPr>
        <p:blipFill>
          <a:blip r:embed="rId1"/>
          <a:stretch/>
        </p:blipFill>
        <p:spPr>
          <a:xfrm>
            <a:off x="4800600" y="1981080"/>
            <a:ext cx="4038480" cy="3222720"/>
          </a:xfrm>
          <a:prstGeom prst="rect">
            <a:avLst/>
          </a:prstGeom>
          <a:ln w="0">
            <a:noFill/>
          </a:ln>
        </p:spPr>
      </p:pic>
      <p:pic>
        <p:nvPicPr>
          <p:cNvPr id="981" name="图片 624643" descr="xfa"/>
          <p:cNvPicPr/>
          <p:nvPr/>
        </p:nvPicPr>
        <p:blipFill>
          <a:blip r:embed="rId2"/>
          <a:stretch/>
        </p:blipFill>
        <p:spPr>
          <a:xfrm>
            <a:off x="457200" y="1981080"/>
            <a:ext cx="4191120" cy="3143520"/>
          </a:xfrm>
          <a:prstGeom prst="rect">
            <a:avLst/>
          </a:prstGeom>
          <a:ln w="0">
            <a:noFill/>
          </a:ln>
        </p:spPr>
      </p:pic>
    </p:spTree>
  </p:cSld>
  <mc:AlternateContent>
    <mc:Choice Requires="p14">
      <p:transition spd="slow" p14:dur="2000"/>
    </mc:Choice>
    <mc:Fallback>
      <p:transition spd="slow"/>
    </mc:Fallback>
  </mc:AlternateContent>
</p:sld>
</file>

<file path=ppt/slides/slide27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2" name="文本框 625665"/>
          <p:cNvSpPr/>
          <p:nvPr/>
        </p:nvSpPr>
        <p:spPr>
          <a:xfrm>
            <a:off x="2362320" y="2666880"/>
            <a:ext cx="3047760" cy="1191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600" spc="-1" strike="noStrike">
                <a:solidFill>
                  <a:srgbClr val="666699"/>
                </a:solidFill>
                <a:latin typeface="Times New Roman"/>
                <a:ea typeface="隶书"/>
              </a:rPr>
              <a:t>“</a:t>
            </a:r>
            <a:r>
              <a:rPr b="1" lang="zh-CN" sz="3600" spc="-1" strike="noStrike">
                <a:solidFill>
                  <a:srgbClr val="666699"/>
                </a:solidFill>
                <a:latin typeface="隶书"/>
                <a:ea typeface="隶书"/>
              </a:rPr>
              <a:t>气病之总司</a:t>
            </a:r>
            <a:r>
              <a:rPr b="1" lang="zh-CN" sz="3600" spc="-1" strike="noStrike">
                <a:solidFill>
                  <a:srgbClr val="666699"/>
                </a:solidFill>
                <a:latin typeface="Times New Roman"/>
                <a:ea typeface="隶书"/>
              </a:rPr>
              <a:t>”</a:t>
            </a:r>
            <a:endParaRPr b="0" lang="en-US" sz="3600" spc="-1" strike="noStrike">
              <a:solidFill>
                <a:srgbClr val="000000"/>
              </a:solidFill>
              <a:latin typeface="Arial"/>
            </a:endParaRPr>
          </a:p>
        </p:txBody>
      </p:sp>
      <p:grpSp>
        <p:nvGrpSpPr>
          <p:cNvPr id="983" name="组合 625666"/>
          <p:cNvGrpSpPr/>
          <p:nvPr/>
        </p:nvGrpSpPr>
        <p:grpSpPr>
          <a:xfrm>
            <a:off x="990720" y="1828800"/>
            <a:ext cx="6476760" cy="762120"/>
            <a:chOff x="990720" y="1828800"/>
            <a:chExt cx="6476760" cy="762120"/>
          </a:xfrm>
        </p:grpSpPr>
        <p:sp>
          <p:nvSpPr>
            <p:cNvPr id="984" name="圆角矩形 625667"/>
            <p:cNvSpPr/>
            <p:nvPr/>
          </p:nvSpPr>
          <p:spPr>
            <a:xfrm>
              <a:off x="990720" y="1828800"/>
              <a:ext cx="6476760" cy="762120"/>
            </a:xfrm>
            <a:custGeom>
              <a:avLst/>
              <a:gdLst/>
              <a:ahLst/>
              <a:rect l="l" t="t" r="r" b="b"/>
              <a:pathLst>
                <a:path w="183488" h="21600">
                  <a:moveTo>
                    <a:pt x="3600" y="0"/>
                  </a:moveTo>
                  <a:arcTo wR="3600" hR="3600" stAng="16200000" swAng="-5400000"/>
                  <a:lnTo>
                    <a:pt x="0" y="18000"/>
                  </a:lnTo>
                  <a:arcTo wR="3600" hR="3600" stAng="10800000" swAng="-5400000"/>
                  <a:lnTo>
                    <a:pt x="179888" y="21600"/>
                  </a:lnTo>
                  <a:arcTo wR="158288" hR="3600" stAng="5400000" swAng="5400000"/>
                  <a:lnTo>
                    <a:pt x="21600" y="3600"/>
                  </a:lnTo>
                  <a:arcTo wR="158288" hR="3600" stAng="10800000" swAng="5400000"/>
                  <a:close/>
                </a:path>
              </a:pathLst>
            </a:custGeom>
            <a:gradFill rotWithShape="0">
              <a:gsLst>
                <a:gs pos="0">
                  <a:srgbClr val="ccffcc"/>
                </a:gs>
                <a:gs pos="50000">
                  <a:srgbClr val="ffffff"/>
                </a:gs>
                <a:gs pos="100000">
                  <a:srgbClr val="ccffcc"/>
                </a:gs>
              </a:gsLst>
              <a:lin ang="5400000"/>
            </a:gradFill>
            <a:ln w="9360">
              <a:solidFill>
                <a:srgbClr val="000000"/>
              </a:solidFill>
              <a:miter/>
            </a:ln>
            <a:effectLst>
              <a:outerShdw dist="107932" dir="18900000" blurRad="0" rotWithShape="0">
                <a:srgbClr val="00007d"/>
              </a:outerShdw>
            </a:effectLst>
          </p:spPr>
          <p:style>
            <a:lnRef idx="0"/>
            <a:fillRef idx="0"/>
            <a:effectRef idx="0"/>
            <a:fontRef idx="minor"/>
          </p:style>
        </p:sp>
        <p:sp>
          <p:nvSpPr>
            <p:cNvPr id="985" name="文本框 625668"/>
            <p:cNvSpPr/>
            <p:nvPr/>
          </p:nvSpPr>
          <p:spPr>
            <a:xfrm>
              <a:off x="1600200" y="1828800"/>
              <a:ext cx="5775480" cy="703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隶书"/>
                  <a:ea typeface="隶书"/>
                </a:rPr>
                <a:t>疏肝理气：</a:t>
              </a:r>
              <a:r>
                <a:rPr b="1" lang="zh-CN" sz="3600" spc="-1" strike="noStrike">
                  <a:solidFill>
                    <a:srgbClr val="000000"/>
                  </a:solidFill>
                  <a:latin typeface="隶书"/>
                  <a:ea typeface="隶书"/>
                </a:rPr>
                <a:t>肝气郁滞诸证</a:t>
              </a:r>
              <a:endParaRPr b="0" lang="en-US" sz="3600" spc="-1" strike="noStrike">
                <a:solidFill>
                  <a:srgbClr val="000000"/>
                </a:solidFill>
                <a:latin typeface="Arial"/>
              </a:endParaRPr>
            </a:p>
          </p:txBody>
        </p:sp>
        <p:sp>
          <p:nvSpPr>
            <p:cNvPr id="986" name="椭圆 625669"/>
            <p:cNvSpPr/>
            <p:nvPr/>
          </p:nvSpPr>
          <p:spPr>
            <a:xfrm>
              <a:off x="1295280" y="2133720"/>
              <a:ext cx="228600" cy="228600"/>
            </a:xfrm>
            <a:prstGeom prst="ellipse">
              <a:avLst/>
            </a:prstGeom>
            <a:solidFill>
              <a:srgbClr val="ffff00"/>
            </a:solidFill>
            <a:ln w="50760">
              <a:solidFill>
                <a:srgbClr val="ff6600"/>
              </a:solidFill>
              <a:miter/>
            </a:ln>
          </p:spPr>
          <p:style>
            <a:lnRef idx="0"/>
            <a:fillRef idx="0"/>
            <a:effectRef idx="0"/>
            <a:fontRef idx="minor"/>
          </p:style>
        </p:sp>
      </p:grpSp>
      <p:sp>
        <p:nvSpPr>
          <p:cNvPr id="987" name="文本框 625670"/>
          <p:cNvSpPr/>
          <p:nvPr/>
        </p:nvSpPr>
        <p:spPr>
          <a:xfrm>
            <a:off x="2438280" y="5257800"/>
            <a:ext cx="3048120" cy="1191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600" spc="-1" strike="noStrike">
                <a:solidFill>
                  <a:srgbClr val="666699"/>
                </a:solidFill>
                <a:latin typeface="Times New Roman"/>
                <a:ea typeface="隶书"/>
              </a:rPr>
              <a:t>“</a:t>
            </a:r>
            <a:r>
              <a:rPr b="1" lang="zh-CN" sz="3600" spc="-1" strike="noStrike">
                <a:solidFill>
                  <a:srgbClr val="666699"/>
                </a:solidFill>
                <a:latin typeface="隶书"/>
                <a:ea typeface="隶书"/>
              </a:rPr>
              <a:t>女科之主帅</a:t>
            </a:r>
            <a:r>
              <a:rPr b="1" lang="zh-CN" sz="3600" spc="-1" strike="noStrike">
                <a:solidFill>
                  <a:srgbClr val="666699"/>
                </a:solidFill>
                <a:latin typeface="Times New Roman"/>
                <a:ea typeface="隶书"/>
              </a:rPr>
              <a:t>”</a:t>
            </a:r>
            <a:endParaRPr b="0" lang="en-US" sz="3600" spc="-1" strike="noStrike">
              <a:solidFill>
                <a:srgbClr val="000000"/>
              </a:solidFill>
              <a:latin typeface="Arial"/>
            </a:endParaRPr>
          </a:p>
        </p:txBody>
      </p:sp>
      <p:grpSp>
        <p:nvGrpSpPr>
          <p:cNvPr id="988" name="组合 625671"/>
          <p:cNvGrpSpPr/>
          <p:nvPr/>
        </p:nvGrpSpPr>
        <p:grpSpPr>
          <a:xfrm>
            <a:off x="990720" y="3809880"/>
            <a:ext cx="6476760" cy="1371600"/>
            <a:chOff x="990720" y="3809880"/>
            <a:chExt cx="6476760" cy="1371600"/>
          </a:xfrm>
        </p:grpSpPr>
        <p:sp>
          <p:nvSpPr>
            <p:cNvPr id="989" name="圆角矩形 625672"/>
            <p:cNvSpPr/>
            <p:nvPr/>
          </p:nvSpPr>
          <p:spPr>
            <a:xfrm>
              <a:off x="990720" y="3809880"/>
              <a:ext cx="6476760" cy="1371600"/>
            </a:xfrm>
            <a:custGeom>
              <a:avLst/>
              <a:gdLst/>
              <a:ahLst/>
              <a:rect l="l" t="t" r="r" b="b"/>
              <a:pathLst>
                <a:path w="101975" h="21600">
                  <a:moveTo>
                    <a:pt x="3600" y="0"/>
                  </a:moveTo>
                  <a:arcTo wR="3600" hR="3600" stAng="16200000" swAng="-5400000"/>
                  <a:lnTo>
                    <a:pt x="0" y="18000"/>
                  </a:lnTo>
                  <a:arcTo wR="3600" hR="3600" stAng="10800000" swAng="-5400000"/>
                  <a:lnTo>
                    <a:pt x="98375" y="21600"/>
                  </a:lnTo>
                  <a:arcTo wR="76775" hR="3600" stAng="5400000" swAng="5400000"/>
                  <a:lnTo>
                    <a:pt x="21600" y="3600"/>
                  </a:lnTo>
                  <a:arcTo wR="76775" hR="3600" stAng="10800000" swAng="5400000"/>
                  <a:close/>
                </a:path>
              </a:pathLst>
            </a:custGeom>
            <a:gradFill rotWithShape="0">
              <a:gsLst>
                <a:gs pos="0">
                  <a:srgbClr val="ccffcc"/>
                </a:gs>
                <a:gs pos="50000">
                  <a:srgbClr val="ffffff"/>
                </a:gs>
                <a:gs pos="100000">
                  <a:srgbClr val="ccffcc"/>
                </a:gs>
              </a:gsLst>
              <a:lin ang="5400000"/>
            </a:gradFill>
            <a:ln w="9360">
              <a:solidFill>
                <a:srgbClr val="000000"/>
              </a:solidFill>
              <a:miter/>
            </a:ln>
            <a:effectLst>
              <a:outerShdw dist="107932" dir="18900000" blurRad="0" rotWithShape="0">
                <a:srgbClr val="00007d"/>
              </a:outerShdw>
            </a:effectLst>
          </p:spPr>
          <p:style>
            <a:lnRef idx="0"/>
            <a:fillRef idx="0"/>
            <a:effectRef idx="0"/>
            <a:fontRef idx="minor"/>
          </p:style>
        </p:sp>
        <p:sp>
          <p:nvSpPr>
            <p:cNvPr id="990" name="文本框 625673"/>
            <p:cNvSpPr/>
            <p:nvPr/>
          </p:nvSpPr>
          <p:spPr>
            <a:xfrm>
              <a:off x="1600200" y="3809880"/>
              <a:ext cx="5775480" cy="1252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隶书"/>
                  <a:ea typeface="隶书"/>
                </a:rPr>
                <a:t>调经止痛：</a:t>
              </a:r>
              <a:r>
                <a:rPr b="1" lang="zh-CN" sz="3600" spc="-1" strike="noStrike">
                  <a:solidFill>
                    <a:srgbClr val="000000"/>
                  </a:solidFill>
                  <a:latin typeface="隶书"/>
                  <a:ea typeface="隶书"/>
                </a:rPr>
                <a:t>月经不调，痛经，乳房胀痛</a:t>
              </a:r>
              <a:endParaRPr b="0" lang="en-US" sz="3600" spc="-1" strike="noStrike">
                <a:solidFill>
                  <a:srgbClr val="000000"/>
                </a:solidFill>
                <a:latin typeface="Arial"/>
              </a:endParaRPr>
            </a:p>
          </p:txBody>
        </p:sp>
        <p:sp>
          <p:nvSpPr>
            <p:cNvPr id="991" name="椭圆 625674"/>
            <p:cNvSpPr/>
            <p:nvPr/>
          </p:nvSpPr>
          <p:spPr>
            <a:xfrm>
              <a:off x="1295280" y="4114800"/>
              <a:ext cx="228600" cy="228600"/>
            </a:xfrm>
            <a:prstGeom prst="ellipse">
              <a:avLst/>
            </a:prstGeom>
            <a:solidFill>
              <a:srgbClr val="ffff00"/>
            </a:solidFill>
            <a:ln w="50760">
              <a:solidFill>
                <a:srgbClr val="ff6600"/>
              </a:solidFill>
              <a:miter/>
            </a:ln>
          </p:spPr>
          <p:style>
            <a:lnRef idx="0"/>
            <a:fillRef idx="0"/>
            <a:effectRef idx="0"/>
            <a:fontRef idx="minor"/>
          </p:style>
        </p:sp>
      </p:grpSp>
      <p:sp>
        <p:nvSpPr>
          <p:cNvPr id="992" name="矩形 625675"/>
          <p:cNvSpPr/>
          <p:nvPr/>
        </p:nvSpPr>
        <p:spPr>
          <a:xfrm>
            <a:off x="971640" y="620640"/>
            <a:ext cx="1866960" cy="487440"/>
          </a:xfrm>
          <a:prstGeom prst="rect">
            <a:avLst/>
          </a:prstGeom>
          <a:noFill/>
          <a:ln w="0">
            <a:noFill/>
          </a:ln>
        </p:spPr>
        <p:style>
          <a:lnRef idx="0"/>
          <a:fillRef idx="0"/>
          <a:effectRef idx="0"/>
          <a:fontRef idx="minor"/>
        </p:style>
        <p:txBody>
          <a:bodyPr lIns="90000" rIns="90000" tIns="46800" bIns="46800"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800" spc="-1" strike="noStrike">
                <a:solidFill>
                  <a:srgbClr val="000000"/>
                </a:solidFill>
                <a:latin typeface="华文新魏"/>
                <a:ea typeface="华文新魏"/>
              </a:rPr>
              <a:t>香  附</a:t>
            </a:r>
            <a:endParaRPr b="0" lang="en-US" sz="4800" spc="-1" strike="noStrike">
              <a:solidFill>
                <a:srgbClr val="000000"/>
              </a:solidFill>
              <a:latin typeface="Arial"/>
            </a:endParaRPr>
          </a:p>
        </p:txBody>
      </p:sp>
    </p:spTree>
  </p:cSld>
  <p:timing>
    <p:tnLst>
      <p:par>
        <p:cTn id="465" dur="indefinite" restart="never" nodeType="tmRoot">
          <p:childTnLst>
            <p:seq>
              <p:cTn id="466" dur="indefinite" nodeType="mainSeq">
                <p:childTnLst>
                  <p:par>
                    <p:cTn id="467" nodeType="clickEffect" fill="hold">
                      <p:stCondLst>
                        <p:cond delay="indefinite"/>
                      </p:stCondLst>
                      <p:childTnLst>
                        <p:par>
                          <p:cTn id="468" nodeType="withEffect" fill="hold">
                            <p:stCondLst>
                              <p:cond delay="0"/>
                            </p:stCondLst>
                            <p:childTnLst>
                              <p:par>
                                <p:cTn id="469" nodeType="clickEffect" fill="hold" presetClass="entr" presetID="2" presetSubtype="8">
                                  <p:stCondLst>
                                    <p:cond delay="0"/>
                                  </p:stCondLst>
                                  <p:childTnLst>
                                    <p:set>
                                      <p:cBhvr>
                                        <p:cTn id="470" dur="1" fill="hold">
                                          <p:stCondLst>
                                            <p:cond delay="0"/>
                                          </p:stCondLst>
                                        </p:cTn>
                                        <p:tgtEl>
                                          <p:spTgt spid="983"/>
                                        </p:tgtEl>
                                        <p:attrNameLst>
                                          <p:attrName>style.visibility</p:attrName>
                                        </p:attrNameLst>
                                      </p:cBhvr>
                                      <p:to>
                                        <p:strVal val="visible"/>
                                      </p:to>
                                    </p:set>
                                    <p:anim calcmode="lin" valueType="num">
                                      <p:cBhvr additive="base">
                                        <p:cTn id="471" dur="500" fill="hold"/>
                                        <p:tgtEl>
                                          <p:spTgt spid="983"/>
                                        </p:tgtEl>
                                        <p:attrNameLst>
                                          <p:attrName>ppt_x</p:attrName>
                                        </p:attrNameLst>
                                      </p:cBhvr>
                                      <p:tavLst>
                                        <p:tav tm="0">
                                          <p:val>
                                            <p:strVal val="0-#ppt_w/2"/>
                                          </p:val>
                                        </p:tav>
                                        <p:tav tm="100000">
                                          <p:val>
                                            <p:strVal val="#ppt_x"/>
                                          </p:val>
                                        </p:tav>
                                      </p:tavLst>
                                    </p:anim>
                                    <p:anim calcmode="lin" valueType="num">
                                      <p:cBhvr additive="base">
                                        <p:cTn id="472" dur="500" fill="hold"/>
                                        <p:tgtEl>
                                          <p:spTgt spid="983"/>
                                        </p:tgtEl>
                                        <p:attrNameLst>
                                          <p:attrName>ppt_y</p:attrName>
                                        </p:attrNameLst>
                                      </p:cBhvr>
                                      <p:tavLst>
                                        <p:tav tm="0">
                                          <p:val>
                                            <p:strVal val="#ppt_y"/>
                                          </p:val>
                                        </p:tav>
                                        <p:tav tm="100000">
                                          <p:val>
                                            <p:strVal val="#ppt_y"/>
                                          </p:val>
                                        </p:tav>
                                      </p:tavLst>
                                    </p:anim>
                                  </p:childTnLst>
                                </p:cTn>
                              </p:par>
                            </p:childTnLst>
                          </p:cTn>
                        </p:par>
                      </p:childTnLst>
                    </p:cTn>
                  </p:par>
                  <p:par>
                    <p:cTn id="473" nodeType="clickEffect" fill="hold">
                      <p:stCondLst>
                        <p:cond delay="indefinite"/>
                      </p:stCondLst>
                      <p:childTnLst>
                        <p:par>
                          <p:cTn id="474" nodeType="withEffect" fill="hold">
                            <p:stCondLst>
                              <p:cond delay="0"/>
                            </p:stCondLst>
                            <p:childTnLst>
                              <p:par>
                                <p:cTn id="475" nodeType="clickEffect" fill="hold" presetClass="entr" presetID="2" presetSubtype="8">
                                  <p:stCondLst>
                                    <p:cond delay="0"/>
                                  </p:stCondLst>
                                  <p:childTnLst>
                                    <p:set>
                                      <p:cBhvr>
                                        <p:cTn id="476" dur="1" fill="hold">
                                          <p:stCondLst>
                                            <p:cond delay="0"/>
                                          </p:stCondLst>
                                        </p:cTn>
                                        <p:tgtEl>
                                          <p:spTgt spid="982"/>
                                        </p:tgtEl>
                                        <p:attrNameLst>
                                          <p:attrName>style.visibility</p:attrName>
                                        </p:attrNameLst>
                                      </p:cBhvr>
                                      <p:to>
                                        <p:strVal val="visible"/>
                                      </p:to>
                                    </p:set>
                                    <p:anim calcmode="lin" valueType="num">
                                      <p:cBhvr additive="base">
                                        <p:cTn id="477" dur="500" fill="hold"/>
                                        <p:tgtEl>
                                          <p:spTgt spid="982"/>
                                        </p:tgtEl>
                                        <p:attrNameLst>
                                          <p:attrName>ppt_x</p:attrName>
                                        </p:attrNameLst>
                                      </p:cBhvr>
                                      <p:tavLst>
                                        <p:tav tm="0">
                                          <p:val>
                                            <p:strVal val="0-#ppt_w/2"/>
                                          </p:val>
                                        </p:tav>
                                        <p:tav tm="100000">
                                          <p:val>
                                            <p:strVal val="#ppt_x"/>
                                          </p:val>
                                        </p:tav>
                                      </p:tavLst>
                                    </p:anim>
                                    <p:anim calcmode="lin" valueType="num">
                                      <p:cBhvr additive="base">
                                        <p:cTn id="478" dur="500" fill="hold"/>
                                        <p:tgtEl>
                                          <p:spTgt spid="982"/>
                                        </p:tgtEl>
                                        <p:attrNameLst>
                                          <p:attrName>ppt_y</p:attrName>
                                        </p:attrNameLst>
                                      </p:cBhvr>
                                      <p:tavLst>
                                        <p:tav tm="0">
                                          <p:val>
                                            <p:strVal val="#ppt_y"/>
                                          </p:val>
                                        </p:tav>
                                        <p:tav tm="100000">
                                          <p:val>
                                            <p:strVal val="#ppt_y"/>
                                          </p:val>
                                        </p:tav>
                                      </p:tavLst>
                                    </p:anim>
                                  </p:childTnLst>
                                </p:cTn>
                              </p:par>
                            </p:childTnLst>
                          </p:cTn>
                        </p:par>
                      </p:childTnLst>
                    </p:cTn>
                  </p:par>
                  <p:par>
                    <p:cTn id="479" nodeType="clickEffect" fill="hold">
                      <p:stCondLst>
                        <p:cond delay="indefinite"/>
                      </p:stCondLst>
                      <p:childTnLst>
                        <p:par>
                          <p:cTn id="480" nodeType="withEffect" fill="hold">
                            <p:stCondLst>
                              <p:cond delay="0"/>
                            </p:stCondLst>
                            <p:childTnLst>
                              <p:par>
                                <p:cTn id="481" nodeType="clickEffect" fill="hold" presetClass="entr" presetID="2" presetSubtype="2">
                                  <p:stCondLst>
                                    <p:cond delay="0"/>
                                  </p:stCondLst>
                                  <p:childTnLst>
                                    <p:set>
                                      <p:cBhvr>
                                        <p:cTn id="482" dur="1" fill="hold">
                                          <p:stCondLst>
                                            <p:cond delay="0"/>
                                          </p:stCondLst>
                                        </p:cTn>
                                        <p:tgtEl>
                                          <p:spTgt spid="988"/>
                                        </p:tgtEl>
                                        <p:attrNameLst>
                                          <p:attrName>style.visibility</p:attrName>
                                        </p:attrNameLst>
                                      </p:cBhvr>
                                      <p:to>
                                        <p:strVal val="visible"/>
                                      </p:to>
                                    </p:set>
                                    <p:anim calcmode="lin" valueType="num">
                                      <p:cBhvr additive="base">
                                        <p:cTn id="483" dur="500" fill="hold"/>
                                        <p:tgtEl>
                                          <p:spTgt spid="988"/>
                                        </p:tgtEl>
                                        <p:attrNameLst>
                                          <p:attrName>ppt_x</p:attrName>
                                        </p:attrNameLst>
                                      </p:cBhvr>
                                      <p:tavLst>
                                        <p:tav tm="0">
                                          <p:val>
                                            <p:strVal val="1+#ppt_w/2"/>
                                          </p:val>
                                        </p:tav>
                                        <p:tav tm="100000">
                                          <p:val>
                                            <p:strVal val="#ppt_x"/>
                                          </p:val>
                                        </p:tav>
                                      </p:tavLst>
                                    </p:anim>
                                    <p:anim calcmode="lin" valueType="num">
                                      <p:cBhvr additive="base">
                                        <p:cTn id="484" dur="500" fill="hold"/>
                                        <p:tgtEl>
                                          <p:spTgt spid="988"/>
                                        </p:tgtEl>
                                        <p:attrNameLst>
                                          <p:attrName>ppt_y</p:attrName>
                                        </p:attrNameLst>
                                      </p:cBhvr>
                                      <p:tavLst>
                                        <p:tav tm="0">
                                          <p:val>
                                            <p:strVal val="#ppt_y"/>
                                          </p:val>
                                        </p:tav>
                                        <p:tav tm="100000">
                                          <p:val>
                                            <p:strVal val="#ppt_y"/>
                                          </p:val>
                                        </p:tav>
                                      </p:tavLst>
                                    </p:anim>
                                  </p:childTnLst>
                                </p:cTn>
                              </p:par>
                            </p:childTnLst>
                          </p:cTn>
                        </p:par>
                      </p:childTnLst>
                    </p:cTn>
                  </p:par>
                  <p:par>
                    <p:cTn id="485" nodeType="clickEffect" fill="hold">
                      <p:stCondLst>
                        <p:cond delay="indefinite"/>
                      </p:stCondLst>
                      <p:childTnLst>
                        <p:par>
                          <p:cTn id="486" nodeType="withEffect" fill="hold">
                            <p:stCondLst>
                              <p:cond delay="0"/>
                            </p:stCondLst>
                            <p:childTnLst>
                              <p:par>
                                <p:cTn id="487" nodeType="clickEffect" fill="hold" presetClass="entr" presetID="2" presetSubtype="2">
                                  <p:stCondLst>
                                    <p:cond delay="0"/>
                                  </p:stCondLst>
                                  <p:childTnLst>
                                    <p:set>
                                      <p:cBhvr>
                                        <p:cTn id="488" dur="1" fill="hold">
                                          <p:stCondLst>
                                            <p:cond delay="0"/>
                                          </p:stCondLst>
                                        </p:cTn>
                                        <p:tgtEl>
                                          <p:spTgt spid="987"/>
                                        </p:tgtEl>
                                        <p:attrNameLst>
                                          <p:attrName>style.visibility</p:attrName>
                                        </p:attrNameLst>
                                      </p:cBhvr>
                                      <p:to>
                                        <p:strVal val="visible"/>
                                      </p:to>
                                    </p:set>
                                    <p:anim calcmode="lin" valueType="num">
                                      <p:cBhvr additive="base">
                                        <p:cTn id="489" dur="500" fill="hold"/>
                                        <p:tgtEl>
                                          <p:spTgt spid="987"/>
                                        </p:tgtEl>
                                        <p:attrNameLst>
                                          <p:attrName>ppt_x</p:attrName>
                                        </p:attrNameLst>
                                      </p:cBhvr>
                                      <p:tavLst>
                                        <p:tav tm="0">
                                          <p:val>
                                            <p:strVal val="1+#ppt_w/2"/>
                                          </p:val>
                                        </p:tav>
                                        <p:tav tm="100000">
                                          <p:val>
                                            <p:strVal val="#ppt_x"/>
                                          </p:val>
                                        </p:tav>
                                      </p:tavLst>
                                    </p:anim>
                                    <p:anim calcmode="lin" valueType="num">
                                      <p:cBhvr additive="base">
                                        <p:cTn id="490" dur="500" fill="hold"/>
                                        <p:tgtEl>
                                          <p:spTgt spid="98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3"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川楝子</a:t>
            </a:r>
            <a:r>
              <a:rPr b="0" lang="zh-CN" sz="4400" spc="-1" strike="noStrike">
                <a:solidFill>
                  <a:srgbClr val="000000"/>
                </a:solidFill>
                <a:latin typeface="Arial"/>
              </a:rPr>
              <a:t> </a:t>
            </a:r>
            <a:endParaRPr b="0" lang="en-US" sz="4400" spc="-1" strike="noStrike">
              <a:solidFill>
                <a:srgbClr val="000000"/>
              </a:solidFill>
              <a:latin typeface="Arial"/>
            </a:endParaRPr>
          </a:p>
        </p:txBody>
      </p:sp>
      <p:pic>
        <p:nvPicPr>
          <p:cNvPr id="994" name="图片 629762" descr="cla1"/>
          <p:cNvPicPr/>
          <p:nvPr/>
        </p:nvPicPr>
        <p:blipFill>
          <a:blip r:embed="rId1"/>
          <a:stretch/>
        </p:blipFill>
        <p:spPr>
          <a:xfrm>
            <a:off x="3851280" y="2421000"/>
            <a:ext cx="4762440" cy="3571920"/>
          </a:xfrm>
          <a:prstGeom prst="rect">
            <a:avLst/>
          </a:prstGeom>
          <a:ln w="0">
            <a:noFill/>
          </a:ln>
        </p:spPr>
      </p:pic>
      <p:sp>
        <p:nvSpPr>
          <p:cNvPr id="995" name="文本框 629763"/>
          <p:cNvSpPr/>
          <p:nvPr/>
        </p:nvSpPr>
        <p:spPr>
          <a:xfrm>
            <a:off x="539640" y="2637000"/>
            <a:ext cx="2737080" cy="2768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75000"/>
              </a:lnSpc>
              <a:spcBef>
                <a:spcPts val="2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药用</a:t>
            </a:r>
            <a:r>
              <a:rPr b="1" lang="zh-CN" sz="3200" spc="-1" strike="noStrike">
                <a:solidFill>
                  <a:srgbClr val="000000"/>
                </a:solidFill>
                <a:latin typeface="Arial"/>
              </a:rPr>
              <a:t>：楝科川楝的成熟果实</a:t>
            </a:r>
            <a:endParaRPr b="0" lang="en-US" sz="3200" spc="-1" strike="noStrike">
              <a:solidFill>
                <a:srgbClr val="000000"/>
              </a:solidFill>
              <a:latin typeface="Arial"/>
            </a:endParaRPr>
          </a:p>
          <a:p>
            <a:pPr>
              <a:lnSpc>
                <a:spcPct val="175000"/>
              </a:lnSpc>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666699"/>
                </a:solidFill>
                <a:latin typeface="Arial"/>
              </a:rPr>
              <a:t>苦寒，有小毒</a:t>
            </a:r>
            <a:endParaRPr b="0" lang="en-US" sz="2800" spc="-1" strike="noStrike">
              <a:solidFill>
                <a:srgbClr val="000000"/>
              </a:solidFill>
              <a:latin typeface="Arial"/>
            </a:endParaRPr>
          </a:p>
        </p:txBody>
      </p:sp>
    </p:spTree>
  </p:cSld>
  <p:transition spd="med">
    <p:checker dir="vert"/>
  </p:transition>
</p:sld>
</file>

<file path=ppt/slides/slide27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96" name="图片 630785" descr="clb"/>
          <p:cNvPicPr/>
          <p:nvPr/>
        </p:nvPicPr>
        <p:blipFill>
          <a:blip r:embed="rId1"/>
          <a:stretch/>
        </p:blipFill>
        <p:spPr>
          <a:xfrm>
            <a:off x="4859280" y="1700280"/>
            <a:ext cx="3854520" cy="3978360"/>
          </a:xfrm>
          <a:prstGeom prst="rect">
            <a:avLst/>
          </a:prstGeom>
          <a:ln w="0">
            <a:noFill/>
          </a:ln>
        </p:spPr>
      </p:pic>
      <p:pic>
        <p:nvPicPr>
          <p:cNvPr id="997" name="图片 630786" descr="cla"/>
          <p:cNvPicPr/>
          <p:nvPr/>
        </p:nvPicPr>
        <p:blipFill>
          <a:blip r:embed="rId2"/>
          <a:stretch/>
        </p:blipFill>
        <p:spPr>
          <a:xfrm>
            <a:off x="468360" y="2276640"/>
            <a:ext cx="4319640" cy="3240000"/>
          </a:xfrm>
          <a:prstGeom prst="rect">
            <a:avLst/>
          </a:prstGeom>
          <a:ln w="0">
            <a:noFill/>
          </a:ln>
        </p:spPr>
      </p:pic>
    </p:spTree>
  </p:cSld>
  <p:transition spd="med">
    <p:fade/>
  </p:transition>
  <p:timing>
    <p:tnLst>
      <p:par>
        <p:cTn id="491" dur="indefinite" restart="never" nodeType="tmRoot">
          <p:childTnLst>
            <p:seq>
              <p:cTn id="492" dur="indefinite" nodeType="mainSeq">
                <p:childTnLst>
                  <p:par>
                    <p:cTn id="493" nodeType="clickEffect" fill="hold">
                      <p:stCondLst>
                        <p:cond delay="indefinite"/>
                      </p:stCondLst>
                      <p:childTnLst>
                        <p:par>
                          <p:cTn id="494" nodeType="withEffect" fill="hold">
                            <p:stCondLst>
                              <p:cond delay="0"/>
                            </p:stCondLst>
                            <p:childTnLst>
                              <p:par>
                                <p:cTn id="495" nodeType="clickEffect" fill="hold" presetClass="entr" presetID="49">
                                  <p:stCondLst>
                                    <p:cond delay="0"/>
                                  </p:stCondLst>
                                  <p:childTnLst>
                                    <p:set>
                                      <p:cBhvr>
                                        <p:cTn id="496" dur="1" fill="hold">
                                          <p:stCondLst>
                                            <p:cond delay="0"/>
                                          </p:stCondLst>
                                        </p:cTn>
                                        <p:tgtEl>
                                          <p:spTgt spid="996"/>
                                        </p:tgtEl>
                                        <p:attrNameLst>
                                          <p:attrName>style.visibility</p:attrName>
                                        </p:attrNameLst>
                                      </p:cBhvr>
                                      <p:to>
                                        <p:strVal val="visible"/>
                                      </p:to>
                                    </p:set>
                                    <p:anim calcmode="lin" valueType="num">
                                      <p:cBhvr additive="repl">
                                        <p:cTn id="497" dur="2000" fill="hold"/>
                                        <p:tgtEl>
                                          <p:spTgt spid="996"/>
                                        </p:tgtEl>
                                        <p:attrNameLst>
                                          <p:attrName>ppt_w</p:attrName>
                                        </p:attrNameLst>
                                      </p:cBhvr>
                                      <p:tavLst>
                                        <p:tav tm="0">
                                          <p:val>
                                            <p:fltVal val="0"/>
                                          </p:val>
                                        </p:tav>
                                        <p:tav tm="100000">
                                          <p:val>
                                            <p:strVal val="#ppt_w"/>
                                          </p:val>
                                        </p:tav>
                                      </p:tavLst>
                                    </p:anim>
                                    <p:anim calcmode="lin" valueType="num">
                                      <p:cBhvr additive="repl">
                                        <p:cTn id="498" dur="2000" fill="hold"/>
                                        <p:tgtEl>
                                          <p:spTgt spid="996"/>
                                        </p:tgtEl>
                                        <p:attrNameLst>
                                          <p:attrName>ppt_h</p:attrName>
                                        </p:attrNameLst>
                                      </p:cBhvr>
                                      <p:tavLst>
                                        <p:tav tm="0">
                                          <p:val>
                                            <p:fltVal val="0"/>
                                          </p:val>
                                        </p:tav>
                                        <p:tav tm="100000">
                                          <p:val>
                                            <p:strVal val="#ppt_h"/>
                                          </p:val>
                                        </p:tav>
                                      </p:tavLst>
                                    </p:anim>
                                    <p:anim calcmode="lin" valueType="num">
                                      <p:cBhvr additive="repl">
                                        <p:cTn id="499" dur="2000" fill="hold"/>
                                        <p:tgtEl>
                                          <p:spTgt spid="996"/>
                                        </p:tgtEl>
                                        <p:attrNameLst>
                                          <p:attrName>r</p:attrName>
                                        </p:attrNameLst>
                                      </p:cBhvr>
                                      <p:tavLst>
                                        <p:tav tm="0">
                                          <p:val>
                                            <p:strVal val="360"/>
                                          </p:val>
                                        </p:tav>
                                        <p:tav tm="100000">
                                          <p:val>
                                            <p:strVal val="0"/>
                                          </p:val>
                                        </p:tav>
                                      </p:tavLst>
                                    </p:anim>
                                    <p:animEffect filter="fade" transition="in">
                                      <p:cBhvr additive="repl">
                                        <p:cTn id="500" dur="2000"/>
                                        <p:tgtEl>
                                          <p:spTgt spid="9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文本框 22531"/>
          <p:cNvSpPr/>
          <p:nvPr/>
        </p:nvSpPr>
        <p:spPr>
          <a:xfrm>
            <a:off x="609480" y="685800"/>
            <a:ext cx="8153640" cy="48916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不仅仅是药味记载，该书同时充满着文学的意味和做人的品味。李时珍说药，有时娓娓道来，有时平平直说，有时富于诗意，有时又如戏剧。使你觉得他不是在说药，而是在说变化多端的世事，在说丰富多彩的人生，在说一物降一物的妙理。 </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a:t>
            </a:r>
            <a:r>
              <a:rPr b="0" lang="zh-CN" sz="2400" spc="-1" strike="noStrike">
                <a:solidFill>
                  <a:srgbClr val="000000"/>
                </a:solidFill>
                <a:latin typeface="Arial"/>
              </a:rPr>
              <a:t>露水。露是阴气积聚而成的水液，是润泽的夜气，在道旁万物上沾濡而成的，味甘，性平，无毒。秋露水禀承夜晚的肃杀之气，宜用来煎润肺的药，调和治疥、癣、虫癞的各种散剂”。</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8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8" name="PlaceHolder 1"/>
          <p:cNvSpPr>
            <a:spLocks noGrp="1"/>
          </p:cNvSpPr>
          <p:nvPr>
            <p:ph type="title"/>
          </p:nvPr>
        </p:nvSpPr>
        <p:spPr>
          <a:xfrm>
            <a:off x="304920" y="45684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ea typeface="隶书"/>
              </a:rPr>
              <a:t>通络止痛</a:t>
            </a:r>
            <a:endParaRPr b="0" lang="en-US" sz="4400" spc="-1" strike="noStrike">
              <a:solidFill>
                <a:srgbClr val="000000"/>
              </a:solidFill>
              <a:latin typeface="Arial"/>
            </a:endParaRPr>
          </a:p>
        </p:txBody>
      </p:sp>
      <p:grpSp>
        <p:nvGrpSpPr>
          <p:cNvPr id="999" name="组合 636930"/>
          <p:cNvGrpSpPr/>
          <p:nvPr/>
        </p:nvGrpSpPr>
        <p:grpSpPr>
          <a:xfrm>
            <a:off x="539640" y="1413000"/>
            <a:ext cx="8352360" cy="1078560"/>
            <a:chOff x="539640" y="1413000"/>
            <a:chExt cx="8352360" cy="1078560"/>
          </a:xfrm>
        </p:grpSpPr>
        <p:sp>
          <p:nvSpPr>
            <p:cNvPr id="1000" name="圆角矩形 636931"/>
            <p:cNvSpPr/>
            <p:nvPr/>
          </p:nvSpPr>
          <p:spPr>
            <a:xfrm>
              <a:off x="539640" y="1413000"/>
              <a:ext cx="8352360" cy="1078560"/>
            </a:xfrm>
            <a:custGeom>
              <a:avLst/>
              <a:gdLst/>
              <a:ahLst/>
              <a:rect l="l" t="t" r="r" b="b"/>
              <a:pathLst>
                <a:path w="167222" h="21600">
                  <a:moveTo>
                    <a:pt x="10800" y="0"/>
                  </a:moveTo>
                  <a:arcTo wR="10800" hR="10800" stAng="16200000" swAng="-5400000"/>
                  <a:lnTo>
                    <a:pt x="0" y="10800"/>
                  </a:lnTo>
                  <a:arcTo wR="10800" hR="10800" stAng="10800000" swAng="-5400000"/>
                  <a:lnTo>
                    <a:pt x="156422" y="21600"/>
                  </a:lnTo>
                  <a:arcTo wR="134822" hR="10800" stAng="5400000" swAng="5400000"/>
                  <a:lnTo>
                    <a:pt x="21600" y="10800"/>
                  </a:lnTo>
                  <a:arcTo wR="134822" hR="10800" stAng="10800000" swAng="5400000"/>
                  <a:close/>
                </a:path>
              </a:pathLst>
            </a:custGeom>
            <a:gradFill rotWithShape="0">
              <a:gsLst>
                <a:gs pos="0">
                  <a:srgbClr val="545454"/>
                </a:gs>
                <a:gs pos="50000">
                  <a:srgbClr val="eaeaea"/>
                </a:gs>
                <a:gs pos="100000">
                  <a:srgbClr val="545454"/>
                </a:gs>
              </a:gsLst>
              <a:lin ang="5400000"/>
            </a:gradFill>
            <a:ln w="0">
              <a:noFill/>
            </a:ln>
            <a:effectLst>
              <a:outerShdw dist="40186" dir="4303641" blurRad="0" rotWithShape="0">
                <a:srgbClr val="ffffcc">
                  <a:alpha val="50000"/>
                </a:srgbClr>
              </a:outerShdw>
            </a:effectLst>
          </p:spPr>
          <p:style>
            <a:lnRef idx="0"/>
            <a:fillRef idx="0"/>
            <a:effectRef idx="0"/>
            <a:fontRef idx="minor"/>
          </p:style>
        </p:sp>
        <p:sp>
          <p:nvSpPr>
            <p:cNvPr id="1001" name="圆角矩形 636932"/>
            <p:cNvSpPr/>
            <p:nvPr/>
          </p:nvSpPr>
          <p:spPr>
            <a:xfrm>
              <a:off x="640440" y="1473480"/>
              <a:ext cx="8151840" cy="964080"/>
            </a:xfrm>
            <a:custGeom>
              <a:avLst/>
              <a:gdLst/>
              <a:ahLst/>
              <a:rect l="l" t="t" r="r" b="b"/>
              <a:pathLst>
                <a:path w="182580" h="21600">
                  <a:moveTo>
                    <a:pt x="10800" y="0"/>
                  </a:moveTo>
                  <a:arcTo wR="10800" hR="10800" stAng="16200000" swAng="-5400000"/>
                  <a:lnTo>
                    <a:pt x="0" y="10800"/>
                  </a:lnTo>
                  <a:arcTo wR="10800" hR="10800" stAng="10800000" swAng="-5400000"/>
                  <a:lnTo>
                    <a:pt x="171780" y="21600"/>
                  </a:lnTo>
                  <a:arcTo wR="150180" hR="10800" stAng="5400000" swAng="5400000"/>
                  <a:lnTo>
                    <a:pt x="21600" y="10800"/>
                  </a:lnTo>
                  <a:arcTo wR="150180" hR="10800" stAng="10800000" swAng="5400000"/>
                  <a:close/>
                </a:path>
              </a:pathLst>
            </a:custGeom>
            <a:gradFill rotWithShape="0">
              <a:gsLst>
                <a:gs pos="0">
                  <a:srgbClr val="9999ff">
                    <a:alpha val="90196"/>
                  </a:srgbClr>
                </a:gs>
                <a:gs pos="50000">
                  <a:srgbClr val="ddddff"/>
                </a:gs>
                <a:gs pos="100000">
                  <a:srgbClr val="9999ff">
                    <a:alpha val="90196"/>
                  </a:srgbClr>
                </a:gs>
              </a:gsLst>
              <a:lin ang="0"/>
            </a:gradFill>
            <a:ln w="0">
              <a:noFill/>
            </a:ln>
          </p:spPr>
          <p:style>
            <a:lnRef idx="0"/>
            <a:fillRef idx="0"/>
            <a:effectRef idx="0"/>
            <a:fontRef idx="minor"/>
          </p:style>
        </p:sp>
      </p:grpSp>
      <p:sp>
        <p:nvSpPr>
          <p:cNvPr id="1002" name="矩形 636933"/>
          <p:cNvSpPr/>
          <p:nvPr/>
        </p:nvSpPr>
        <p:spPr>
          <a:xfrm>
            <a:off x="1265040" y="1484280"/>
            <a:ext cx="6572520" cy="94716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威灵仙、白花蛇、马钱子、木瓜、蜈蚣、</a:t>
            </a:r>
            <a:endParaRPr b="0" lang="en-US" sz="28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全蝎、僵蚕、穿山甲、麝香、丝瓜络</a:t>
            </a:r>
            <a:endParaRPr b="0" lang="en-US" sz="2800" spc="-1" strike="noStrike">
              <a:solidFill>
                <a:srgbClr val="000000"/>
              </a:solidFill>
              <a:latin typeface="Arial"/>
            </a:endParaRPr>
          </a:p>
        </p:txBody>
      </p:sp>
      <p:sp>
        <p:nvSpPr>
          <p:cNvPr id="1003" name="矩形 636934"/>
          <p:cNvSpPr/>
          <p:nvPr/>
        </p:nvSpPr>
        <p:spPr>
          <a:xfrm>
            <a:off x="900000" y="2637000"/>
            <a:ext cx="7848720" cy="4221000"/>
          </a:xfrm>
          <a:prstGeom prst="rect">
            <a:avLst/>
          </a:prstGeom>
          <a:noFill/>
          <a:ln w="0">
            <a:noFill/>
          </a:ln>
        </p:spPr>
        <p:style>
          <a:lnRef idx="0"/>
          <a:fillRef idx="0"/>
          <a:effectRef idx="0"/>
          <a:fontRef idx="minor"/>
        </p:style>
        <p:txBody>
          <a:bodyPr lIns="90000" rIns="90000" tIns="46800" bIns="46800" anchor="t">
            <a:noAutofit/>
          </a:bodyPr>
          <a:p>
            <a:pPr marL="343080" indent="-343080">
              <a:spcBef>
                <a:spcPts val="1049"/>
              </a:spcBef>
              <a:spcAft>
                <a:spcPts val="700"/>
              </a:spcAft>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ea typeface="隶书"/>
              </a:rPr>
              <a:t>作用特点：动物类药物和有毒甚至剧毒药物所占的比例较高，作用显著而直接。</a:t>
            </a:r>
            <a:endParaRPr b="0" lang="en-US" sz="2800" spc="-1" strike="noStrike">
              <a:solidFill>
                <a:srgbClr val="000000"/>
              </a:solidFill>
              <a:latin typeface="Arial"/>
            </a:endParaRPr>
          </a:p>
          <a:p>
            <a:pPr marL="343080" indent="-343080">
              <a:spcBef>
                <a:spcPts val="1049"/>
              </a:spcBef>
              <a:spcAft>
                <a:spcPts val="700"/>
              </a:spcAft>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ea typeface="隶书"/>
              </a:rPr>
              <a:t>适应范围：全身各部的各种疼痛，特别是久痛不止，但以头部、关节为主。</a:t>
            </a:r>
            <a:endParaRPr b="0" lang="en-US" sz="2800" spc="-1" strike="noStrike">
              <a:solidFill>
                <a:srgbClr val="000000"/>
              </a:solidFill>
              <a:latin typeface="Arial"/>
            </a:endParaRPr>
          </a:p>
          <a:p>
            <a:pPr marL="343080" indent="-343080">
              <a:spcBef>
                <a:spcPts val="1049"/>
              </a:spcBef>
              <a:spcAft>
                <a:spcPts val="700"/>
              </a:spcAft>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ea typeface="隶书"/>
              </a:rPr>
              <a:t>疼痛特点：疼痛较为剧烈，甚至出现局部的畸形，病程长，程度重，部位深。</a:t>
            </a:r>
            <a:endParaRPr b="0" lang="en-US" sz="2800" spc="-1" strike="noStrike">
              <a:solidFill>
                <a:srgbClr val="000000"/>
              </a:solidFill>
              <a:latin typeface="Arial"/>
            </a:endParaRPr>
          </a:p>
        </p:txBody>
      </p:sp>
    </p:spTree>
  </p:cSld>
</p:sld>
</file>

<file path=ppt/slides/slide28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4" name="矩形 637953"/>
          <p:cNvSpPr/>
          <p:nvPr/>
        </p:nvSpPr>
        <p:spPr>
          <a:xfrm>
            <a:off x="971640" y="620640"/>
            <a:ext cx="3448080" cy="487440"/>
          </a:xfrm>
          <a:prstGeom prst="rect">
            <a:avLst/>
          </a:prstGeom>
          <a:noFill/>
          <a:ln w="0">
            <a:noFill/>
          </a:ln>
        </p:spPr>
        <p:style>
          <a:lnRef idx="0"/>
          <a:fillRef idx="0"/>
          <a:effectRef idx="0"/>
          <a:fontRef idx="minor"/>
        </p:style>
        <p:txBody>
          <a:bodyPr lIns="90000" rIns="90000" tIns="46800" bIns="46800"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800" spc="-1" strike="noStrike">
                <a:solidFill>
                  <a:srgbClr val="000000"/>
                </a:solidFill>
                <a:latin typeface="华文新魏"/>
                <a:ea typeface="华文新魏"/>
              </a:rPr>
              <a:t>白花 蛇</a:t>
            </a:r>
            <a:endParaRPr b="0" lang="en-US" sz="4800" spc="-1" strike="noStrike">
              <a:solidFill>
                <a:srgbClr val="000000"/>
              </a:solidFill>
              <a:latin typeface="Arial"/>
            </a:endParaRPr>
          </a:p>
        </p:txBody>
      </p:sp>
      <p:sp>
        <p:nvSpPr>
          <p:cNvPr id="1005" name="圆角矩形 637954"/>
          <p:cNvSpPr/>
          <p:nvPr/>
        </p:nvSpPr>
        <p:spPr>
          <a:xfrm>
            <a:off x="468360" y="1700280"/>
            <a:ext cx="8207280" cy="3960720"/>
          </a:xfrm>
          <a:custGeom>
            <a:avLst/>
            <a:gdLst/>
            <a:ahLst/>
            <a:rect l="l" t="t" r="r" b="b"/>
            <a:pathLst>
              <a:path w="44757" h="21600">
                <a:moveTo>
                  <a:pt x="3600" y="0"/>
                </a:moveTo>
                <a:arcTo wR="3600" hR="3600" stAng="16200000" swAng="-5400000"/>
                <a:lnTo>
                  <a:pt x="0" y="18000"/>
                </a:lnTo>
                <a:arcTo wR="3600" hR="3600" stAng="10800000" swAng="-5400000"/>
                <a:lnTo>
                  <a:pt x="41157" y="21600"/>
                </a:lnTo>
                <a:arcTo wR="19557" hR="3600" stAng="5400000" swAng="5400000"/>
                <a:lnTo>
                  <a:pt x="21600" y="3600"/>
                </a:lnTo>
                <a:arcTo wR="19557" hR="3600" stAng="10800000" swAng="5400000"/>
                <a:close/>
              </a:path>
            </a:pathLst>
          </a:custGeom>
          <a:gradFill rotWithShape="0">
            <a:gsLst>
              <a:gs pos="0">
                <a:srgbClr val="a2a2d0"/>
              </a:gs>
              <a:gs pos="100000">
                <a:srgbClr val="00007d"/>
              </a:gs>
            </a:gsLst>
            <a:lin ang="5400000"/>
          </a:gradFill>
          <a:ln w="9360">
            <a:solidFill>
              <a:srgbClr val="808080"/>
            </a:solidFill>
            <a:miter/>
          </a:ln>
        </p:spPr>
        <p:style>
          <a:lnRef idx="0"/>
          <a:fillRef idx="0"/>
          <a:effectRef idx="0"/>
          <a:fontRef idx="minor"/>
        </p:style>
      </p:sp>
      <p:sp>
        <p:nvSpPr>
          <p:cNvPr id="1006" name="文本框 637955"/>
          <p:cNvSpPr/>
          <p:nvPr/>
        </p:nvSpPr>
        <p:spPr>
          <a:xfrm>
            <a:off x="684360" y="2060640"/>
            <a:ext cx="7559640" cy="3272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spcBef>
                <a:spcPts val="2001"/>
              </a:spcBef>
              <a:buClr>
                <a:srgbClr val="660066"/>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660066"/>
                </a:solidFill>
                <a:latin typeface="隶书"/>
                <a:ea typeface="隶书"/>
              </a:rPr>
              <a:t>又名</a:t>
            </a:r>
            <a:r>
              <a:rPr b="0" lang="zh-CN" sz="3200" spc="-1" strike="noStrike">
                <a:solidFill>
                  <a:srgbClr val="006600"/>
                </a:solidFill>
                <a:latin typeface="隶书"/>
                <a:ea typeface="隶书"/>
              </a:rPr>
              <a:t>蕲蛇</a:t>
            </a:r>
            <a:r>
              <a:rPr b="0" lang="zh-CN" sz="3200" spc="-1" strike="noStrike">
                <a:solidFill>
                  <a:srgbClr val="660066"/>
                </a:solidFill>
                <a:latin typeface="隶书"/>
                <a:ea typeface="隶书"/>
              </a:rPr>
              <a:t>，价格昂贵。虽为常用的祛风湿药，但其作用特点在于善于祛风而几乎没有祛湿的功能。</a:t>
            </a:r>
            <a:endParaRPr b="0" lang="en-US" sz="3200" spc="-1" strike="noStrike">
              <a:solidFill>
                <a:srgbClr val="000000"/>
              </a:solidFill>
              <a:latin typeface="Arial"/>
            </a:endParaRPr>
          </a:p>
          <a:p>
            <a:pPr>
              <a:lnSpc>
                <a:spcPct val="100000"/>
              </a:lnSpc>
              <a:spcBef>
                <a:spcPts val="2001"/>
              </a:spcBef>
              <a:buClr>
                <a:srgbClr val="660066"/>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660066"/>
                </a:solidFill>
                <a:latin typeface="隶书"/>
                <a:ea typeface="隶书"/>
              </a:rPr>
              <a:t>主要用于风湿顽痹所出现的关节痹痛，往往伴随有畸形；同时也常用于治疗顽固性头疼和中风后遗症。可以浸泡药酒。</a:t>
            </a:r>
            <a:endParaRPr b="0" lang="en-US" sz="3200" spc="-1" strike="noStrike">
              <a:solidFill>
                <a:srgbClr val="000000"/>
              </a:solidFill>
              <a:latin typeface="Arial"/>
            </a:endParaRPr>
          </a:p>
        </p:txBody>
      </p:sp>
    </p:spTree>
  </p:cSld>
</p:sld>
</file>

<file path=ppt/slides/slide28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7" name="PlaceHolder 1"/>
          <p:cNvSpPr>
            <a:spLocks noGrp="1"/>
          </p:cNvSpPr>
          <p:nvPr>
            <p:ph/>
          </p:nvPr>
        </p:nvSpPr>
        <p:spPr>
          <a:xfrm>
            <a:off x="457200" y="1980720"/>
            <a:ext cx="8229600" cy="3886200"/>
          </a:xfrm>
          <a:prstGeom prst="rect">
            <a:avLst/>
          </a:prstGeom>
          <a:noFill/>
          <a:ln w="0">
            <a:noFill/>
          </a:ln>
        </p:spPr>
        <p:txBody>
          <a:bodyPr anchor="t">
            <a:normAutofit fontScale="95000"/>
          </a:bodyPr>
          <a:p>
            <a:pPr marL="343080" indent="-343080">
              <a:lnSpc>
                <a:spcPct val="100000"/>
              </a:lnSpc>
              <a:spcBef>
                <a:spcPts val="1650"/>
              </a:spcBef>
              <a:spcAft>
                <a:spcPts val="1100"/>
              </a:spcAft>
              <a:buSzPct val="100000"/>
              <a:buBlip>
                <a:blip r:embed="rId1"/>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00"/>
                </a:solidFill>
                <a:latin typeface="隶书"/>
                <a:ea typeface="隶书"/>
              </a:rPr>
              <a:t>剧毒药，系</a:t>
            </a:r>
            <a:r>
              <a:rPr b="0" lang="zh-CN" sz="4400" spc="-1" strike="noStrike">
                <a:solidFill>
                  <a:srgbClr val="800000"/>
                </a:solidFill>
                <a:latin typeface="隶书"/>
                <a:ea typeface="隶书"/>
              </a:rPr>
              <a:t>国家管制</a:t>
            </a:r>
            <a:r>
              <a:rPr b="0" lang="zh-CN" sz="4400" spc="-1" strike="noStrike">
                <a:solidFill>
                  <a:srgbClr val="000000"/>
                </a:solidFill>
                <a:latin typeface="隶书"/>
                <a:ea typeface="隶书"/>
              </a:rPr>
              <a:t>药品。</a:t>
            </a:r>
            <a:endParaRPr b="0" lang="en-US" sz="4400" spc="-1" strike="noStrike">
              <a:solidFill>
                <a:srgbClr val="000000"/>
              </a:solidFill>
              <a:latin typeface="Arial"/>
            </a:endParaRPr>
          </a:p>
          <a:p>
            <a:pPr marL="343080" indent="-343080">
              <a:lnSpc>
                <a:spcPct val="100000"/>
              </a:lnSpc>
              <a:spcBef>
                <a:spcPts val="1500"/>
              </a:spcBef>
              <a:spcAft>
                <a:spcPts val="1001"/>
              </a:spcAft>
              <a:buSzPct val="100000"/>
              <a:buBlip>
                <a:blip r:embed="rId2"/>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00"/>
                </a:solidFill>
                <a:latin typeface="隶书"/>
                <a:ea typeface="隶书"/>
              </a:rPr>
              <a:t>善于通络</a:t>
            </a:r>
            <a:r>
              <a:rPr b="0" lang="en-US" sz="4400" spc="-1" strike="noStrike">
                <a:solidFill>
                  <a:srgbClr val="000000"/>
                </a:solidFill>
                <a:latin typeface="隶书"/>
                <a:ea typeface="隶书"/>
              </a:rPr>
              <a:t>——</a:t>
            </a:r>
            <a:r>
              <a:rPr b="0" lang="zh-CN" sz="4000" spc="-1" strike="noStrike">
                <a:solidFill>
                  <a:srgbClr val="660066"/>
                </a:solidFill>
                <a:latin typeface="隶书"/>
                <a:ea typeface="隶书"/>
              </a:rPr>
              <a:t>多种顽固性的痹痛和头疼</a:t>
            </a:r>
            <a:endParaRPr b="0" lang="en-US" sz="4000" spc="-1" strike="noStrike">
              <a:solidFill>
                <a:srgbClr val="000000"/>
              </a:solidFill>
              <a:latin typeface="Arial"/>
            </a:endParaRPr>
          </a:p>
          <a:p>
            <a:pPr marL="343080" indent="-343080">
              <a:lnSpc>
                <a:spcPct val="100000"/>
              </a:lnSpc>
              <a:spcBef>
                <a:spcPts val="1650"/>
              </a:spcBef>
              <a:spcAft>
                <a:spcPts val="1100"/>
              </a:spcAft>
              <a:buSzPct val="100000"/>
              <a:buBlip>
                <a:blip r:embed="rId3"/>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00"/>
                </a:solidFill>
                <a:latin typeface="隶书"/>
                <a:ea typeface="隶书"/>
              </a:rPr>
              <a:t>“</a:t>
            </a:r>
            <a:r>
              <a:rPr b="0" lang="zh-CN" sz="4400" spc="-1" strike="noStrike">
                <a:solidFill>
                  <a:srgbClr val="000000"/>
                </a:solidFill>
                <a:latin typeface="隶书"/>
                <a:ea typeface="隶书"/>
              </a:rPr>
              <a:t>开通关节”，其 “开通经络，透达关节之力，远胜于它药”。</a:t>
            </a:r>
            <a:endParaRPr b="0" lang="en-US" sz="4400" spc="-1" strike="noStrike">
              <a:solidFill>
                <a:srgbClr val="000000"/>
              </a:solidFill>
              <a:latin typeface="Arial"/>
            </a:endParaRPr>
          </a:p>
        </p:txBody>
      </p:sp>
      <p:sp>
        <p:nvSpPr>
          <p:cNvPr id="1008" name="矩形 638978"/>
          <p:cNvSpPr/>
          <p:nvPr/>
        </p:nvSpPr>
        <p:spPr>
          <a:xfrm>
            <a:off x="914400" y="1066680"/>
            <a:ext cx="3676680" cy="487440"/>
          </a:xfrm>
          <a:prstGeom prst="rect">
            <a:avLst/>
          </a:prstGeom>
          <a:noFill/>
          <a:ln w="0">
            <a:noFill/>
          </a:ln>
        </p:spPr>
        <p:style>
          <a:lnRef idx="0"/>
          <a:fillRef idx="0"/>
          <a:effectRef idx="0"/>
          <a:fontRef idx="minor"/>
        </p:style>
        <p:txBody>
          <a:bodyPr lIns="90000" rIns="90000" tIns="46800" bIns="46800"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800" spc="-1" strike="noStrike">
                <a:solidFill>
                  <a:srgbClr val="000000"/>
                </a:solidFill>
                <a:latin typeface="华文新魏"/>
                <a:ea typeface="华文新魏"/>
              </a:rPr>
              <a:t>马 钱 子</a:t>
            </a:r>
            <a:endParaRPr b="0" lang="en-US" sz="4800" spc="-1" strike="noStrike">
              <a:solidFill>
                <a:srgbClr val="000000"/>
              </a:solidFill>
              <a:latin typeface="Arial"/>
            </a:endParaRPr>
          </a:p>
        </p:txBody>
      </p:sp>
    </p:spTree>
  </p:cSld>
</p:sld>
</file>

<file path=ppt/slides/slide28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9" name="矩形 640001"/>
          <p:cNvSpPr/>
          <p:nvPr/>
        </p:nvSpPr>
        <p:spPr>
          <a:xfrm>
            <a:off x="914400" y="838080"/>
            <a:ext cx="4896000" cy="487440"/>
          </a:xfrm>
          <a:prstGeom prst="rect">
            <a:avLst/>
          </a:prstGeom>
          <a:noFill/>
          <a:ln w="0">
            <a:noFill/>
          </a:ln>
        </p:spPr>
        <p:style>
          <a:lnRef idx="0"/>
          <a:fillRef idx="0"/>
          <a:effectRef idx="0"/>
          <a:fontRef idx="minor"/>
        </p:style>
        <p:txBody>
          <a:bodyPr lIns="90000" rIns="90000" tIns="46800" bIns="46800"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800" spc="-1" strike="noStrike">
                <a:solidFill>
                  <a:srgbClr val="000000"/>
                </a:solidFill>
                <a:latin typeface="华文新魏"/>
                <a:ea typeface="华文新魏"/>
              </a:rPr>
              <a:t>蜈蚣、全蝎</a:t>
            </a:r>
            <a:endParaRPr b="0" lang="en-US" sz="4800" spc="-1" strike="noStrike">
              <a:solidFill>
                <a:srgbClr val="000000"/>
              </a:solidFill>
              <a:latin typeface="Arial"/>
            </a:endParaRPr>
          </a:p>
        </p:txBody>
      </p:sp>
      <p:pic>
        <p:nvPicPr>
          <p:cNvPr id="1010" name="图片 640002" descr="zjqja"/>
          <p:cNvPicPr/>
          <p:nvPr/>
        </p:nvPicPr>
        <p:blipFill>
          <a:blip r:embed="rId1"/>
          <a:stretch/>
        </p:blipFill>
        <p:spPr>
          <a:xfrm>
            <a:off x="152280" y="2819520"/>
            <a:ext cx="4496040" cy="2971800"/>
          </a:xfrm>
          <a:prstGeom prst="rect">
            <a:avLst/>
          </a:prstGeom>
          <a:ln w="0">
            <a:noFill/>
          </a:ln>
        </p:spPr>
      </p:pic>
      <p:pic>
        <p:nvPicPr>
          <p:cNvPr id="1011" name="图片 640003" descr="zjwga"/>
          <p:cNvPicPr/>
          <p:nvPr/>
        </p:nvPicPr>
        <p:blipFill>
          <a:blip r:embed="rId2"/>
          <a:stretch/>
        </p:blipFill>
        <p:spPr>
          <a:xfrm>
            <a:off x="4419720" y="533520"/>
            <a:ext cx="4419360" cy="3359160"/>
          </a:xfrm>
          <a:prstGeom prst="rect">
            <a:avLst/>
          </a:prstGeom>
          <a:ln w="0">
            <a:noFill/>
          </a:ln>
        </p:spPr>
      </p:pic>
    </p:spTree>
  </p:cSld>
  <mc:AlternateContent>
    <mc:Choice Requires="p14">
      <p:transition spd="slow" p14:dur="2000"/>
    </mc:Choice>
    <mc:Fallback>
      <p:transition spd="slow"/>
    </mc:Fallback>
  </mc:AlternateContent>
</p:sld>
</file>

<file path=ppt/slides/slide28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2" name="圆角矩形 641025"/>
          <p:cNvSpPr/>
          <p:nvPr/>
        </p:nvSpPr>
        <p:spPr>
          <a:xfrm>
            <a:off x="533520" y="1676520"/>
            <a:ext cx="7848360" cy="4222800"/>
          </a:xfrm>
          <a:custGeom>
            <a:avLst/>
            <a:gdLst/>
            <a:ahLst/>
            <a:rect l="l" t="t" r="r" b="b"/>
            <a:pathLst>
              <a:path w="40143" h="21600">
                <a:moveTo>
                  <a:pt x="6364" y="0"/>
                </a:moveTo>
                <a:arcTo wR="6364" hR="6364" stAng="16200000" swAng="-5400000"/>
                <a:lnTo>
                  <a:pt x="0" y="15236"/>
                </a:lnTo>
                <a:arcTo wR="6364" hR="6364" stAng="10800000" swAng="-5400000"/>
                <a:lnTo>
                  <a:pt x="33779" y="21600"/>
                </a:lnTo>
                <a:arcTo wR="12179" hR="6364" stAng="5400000" swAng="5400000"/>
                <a:lnTo>
                  <a:pt x="21600" y="6364"/>
                </a:lnTo>
                <a:arcTo wR="12179" hR="6364" stAng="10800000" swAng="5400000"/>
                <a:close/>
              </a:path>
            </a:pathLst>
          </a:custGeom>
          <a:gradFill rotWithShape="0">
            <a:gsLst>
              <a:gs pos="0">
                <a:srgbClr val="cc99ff"/>
              </a:gs>
              <a:gs pos="100000">
                <a:srgbClr val="faf5ff"/>
              </a:gs>
            </a:gsLst>
            <a:lin ang="5400000"/>
          </a:gradFill>
          <a:ln w="28440">
            <a:solidFill>
              <a:srgbClr val="cccce6"/>
            </a:solidFill>
            <a:miter/>
          </a:ln>
        </p:spPr>
        <p:style>
          <a:lnRef idx="0"/>
          <a:fillRef idx="0"/>
          <a:effectRef idx="0"/>
          <a:fontRef idx="minor"/>
        </p:style>
      </p:sp>
      <p:sp>
        <p:nvSpPr>
          <p:cNvPr id="1013" name="PlaceHolder 1"/>
          <p:cNvSpPr>
            <a:spLocks noGrp="1"/>
          </p:cNvSpPr>
          <p:nvPr>
            <p:ph/>
          </p:nvPr>
        </p:nvSpPr>
        <p:spPr>
          <a:xfrm>
            <a:off x="838080" y="2177640"/>
            <a:ext cx="7439040" cy="1909800"/>
          </a:xfrm>
          <a:prstGeom prst="rect">
            <a:avLst/>
          </a:prstGeom>
          <a:noFill/>
          <a:ln w="0">
            <a:noFill/>
          </a:ln>
        </p:spPr>
        <p:txBody>
          <a:bodyPr anchor="t">
            <a:normAutofit fontScale="69000"/>
          </a:bodyPr>
          <a:p>
            <a:pPr marL="343080" indent="-343080">
              <a:spcBef>
                <a:spcPts val="1001"/>
              </a:spcBef>
              <a:buSzPct val="100000"/>
              <a:buBlip>
                <a:blip r:embed="rId1"/>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000000"/>
                </a:solidFill>
                <a:latin typeface="Arial"/>
                <a:ea typeface="隶书"/>
              </a:rPr>
              <a:t>虫类药物的代表性药物，为</a:t>
            </a:r>
            <a:r>
              <a:rPr b="0" lang="zh-CN" sz="4000" spc="-1" strike="noStrike">
                <a:solidFill>
                  <a:srgbClr val="800000"/>
                </a:solidFill>
                <a:latin typeface="Arial"/>
                <a:ea typeface="隶书"/>
              </a:rPr>
              <a:t>剧毒</a:t>
            </a:r>
            <a:r>
              <a:rPr b="0" lang="zh-CN" sz="4000" spc="-1" strike="noStrike">
                <a:solidFill>
                  <a:srgbClr val="000000"/>
                </a:solidFill>
                <a:latin typeface="Arial"/>
                <a:ea typeface="隶书"/>
              </a:rPr>
              <a:t>品，价格奇贵。</a:t>
            </a:r>
            <a:endParaRPr b="0" lang="en-US" sz="4000" spc="-1" strike="noStrike">
              <a:solidFill>
                <a:srgbClr val="000000"/>
              </a:solidFill>
              <a:latin typeface="Arial"/>
            </a:endParaRPr>
          </a:p>
          <a:p>
            <a:pPr marL="343080" indent="-343080">
              <a:spcBef>
                <a:spcPts val="1001"/>
              </a:spcBef>
              <a:buSzPct val="100000"/>
              <a:buBlip>
                <a:blip r:embed="rId2"/>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000000"/>
                </a:solidFill>
                <a:latin typeface="Arial"/>
                <a:ea typeface="隶书"/>
              </a:rPr>
              <a:t>既能解毒散结，又能通络止痛，力量强大，疗效显著，对于顽固性头痛、痹痛、关节炎急性期非常有效。</a:t>
            </a:r>
            <a:endParaRPr b="0" lang="en-US" sz="4000" spc="-1" strike="noStrike">
              <a:solidFill>
                <a:srgbClr val="000000"/>
              </a:solidFill>
              <a:latin typeface="Arial"/>
            </a:endParaRPr>
          </a:p>
        </p:txBody>
      </p:sp>
      <p:sp>
        <p:nvSpPr>
          <p:cNvPr id="1014" name="矩形 641027"/>
          <p:cNvSpPr/>
          <p:nvPr/>
        </p:nvSpPr>
        <p:spPr>
          <a:xfrm>
            <a:off x="990720" y="609480"/>
            <a:ext cx="4895640" cy="487440"/>
          </a:xfrm>
          <a:prstGeom prst="rect">
            <a:avLst/>
          </a:prstGeom>
          <a:noFill/>
          <a:ln w="0">
            <a:noFill/>
          </a:ln>
        </p:spPr>
        <p:style>
          <a:lnRef idx="0"/>
          <a:fillRef idx="0"/>
          <a:effectRef idx="0"/>
          <a:fontRef idx="minor"/>
        </p:style>
        <p:txBody>
          <a:bodyPr lIns="90000" rIns="90000" tIns="46800" bIns="46800"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800" spc="-1" strike="noStrike">
                <a:solidFill>
                  <a:srgbClr val="000000"/>
                </a:solidFill>
                <a:latin typeface="华文新魏"/>
                <a:ea typeface="华文新魏"/>
              </a:rPr>
              <a:t>蜈蚣、全蝎</a:t>
            </a:r>
            <a:endParaRPr b="0" lang="en-US" sz="4800" spc="-1" strike="noStrike">
              <a:solidFill>
                <a:srgbClr val="000000"/>
              </a:solidFill>
              <a:latin typeface="Arial"/>
            </a:endParaRPr>
          </a:p>
        </p:txBody>
      </p:sp>
    </p:spTree>
  </p:cSld>
</p:sld>
</file>

<file path=ppt/slides/slide28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1015" name="组合 643073"/>
          <p:cNvGrpSpPr/>
          <p:nvPr/>
        </p:nvGrpSpPr>
        <p:grpSpPr>
          <a:xfrm>
            <a:off x="380880" y="2362320"/>
            <a:ext cx="7507800" cy="2858760"/>
            <a:chOff x="380880" y="2362320"/>
            <a:chExt cx="7507800" cy="2858760"/>
          </a:xfrm>
        </p:grpSpPr>
        <p:grpSp>
          <p:nvGrpSpPr>
            <p:cNvPr id="1016" name="组合 643074"/>
            <p:cNvGrpSpPr/>
            <p:nvPr/>
          </p:nvGrpSpPr>
          <p:grpSpPr>
            <a:xfrm>
              <a:off x="380880" y="2362320"/>
              <a:ext cx="7507800" cy="2858760"/>
              <a:chOff x="380880" y="2362320"/>
              <a:chExt cx="7507800" cy="2858760"/>
            </a:xfrm>
          </p:grpSpPr>
          <p:sp>
            <p:nvSpPr>
              <p:cNvPr id="1017" name="圆角矩形 643075"/>
              <p:cNvSpPr/>
              <p:nvPr/>
            </p:nvSpPr>
            <p:spPr>
              <a:xfrm>
                <a:off x="380880" y="2362320"/>
                <a:ext cx="7507800" cy="2858760"/>
              </a:xfrm>
              <a:custGeom>
                <a:avLst/>
                <a:gdLst/>
                <a:ahLst/>
                <a:rect l="l" t="t" r="r" b="b"/>
                <a:pathLst>
                  <a:path w="56722" h="21600">
                    <a:moveTo>
                      <a:pt x="3600" y="0"/>
                    </a:moveTo>
                    <a:arcTo wR="3600" hR="3600" stAng="16200000" swAng="-5400000"/>
                    <a:lnTo>
                      <a:pt x="0" y="18000"/>
                    </a:lnTo>
                    <a:arcTo wR="3600" hR="3600" stAng="10800000" swAng="-5400000"/>
                    <a:lnTo>
                      <a:pt x="53122" y="21600"/>
                    </a:lnTo>
                    <a:arcTo wR="31522" hR="3600" stAng="5400000" swAng="5400000"/>
                    <a:lnTo>
                      <a:pt x="21600" y="3600"/>
                    </a:lnTo>
                    <a:arcTo wR="31522" hR="3600" stAng="10800000" swAng="5400000"/>
                    <a:close/>
                  </a:path>
                </a:pathLst>
              </a:custGeom>
              <a:solidFill>
                <a:srgbClr val="ccecff"/>
              </a:solidFill>
              <a:ln w="38160">
                <a:solidFill>
                  <a:srgbClr val="ffffff"/>
                </a:solidFill>
                <a:miter/>
              </a:ln>
              <a:effectLst>
                <a:outerShdw dist="107932" dir="2700000" blurRad="0" rotWithShape="0">
                  <a:srgbClr val="808080">
                    <a:alpha val="50000"/>
                  </a:srgbClr>
                </a:outerShdw>
              </a:effectLst>
            </p:spPr>
            <p:style>
              <a:lnRef idx="0"/>
              <a:fillRef idx="0"/>
              <a:effectRef idx="0"/>
              <a:fontRef idx="minor"/>
            </p:style>
          </p:sp>
          <p:sp>
            <p:nvSpPr>
              <p:cNvPr id="1018" name="圆角矩形 643076"/>
              <p:cNvSpPr/>
              <p:nvPr/>
            </p:nvSpPr>
            <p:spPr>
              <a:xfrm>
                <a:off x="692280" y="2395080"/>
                <a:ext cx="6891840" cy="394560"/>
              </a:xfrm>
              <a:custGeom>
                <a:avLst/>
                <a:gdLst/>
                <a:ahLst/>
                <a:rect l="l" t="t" r="r" b="b"/>
                <a:pathLst>
                  <a:path w="376966" h="21600">
                    <a:moveTo>
                      <a:pt x="10800" y="0"/>
                    </a:moveTo>
                    <a:arcTo wR="10800" hR="10800" stAng="16200000" swAng="-5400000"/>
                    <a:lnTo>
                      <a:pt x="0" y="10800"/>
                    </a:lnTo>
                    <a:arcTo wR="10800" hR="10800" stAng="10800000" swAng="-5400000"/>
                    <a:lnTo>
                      <a:pt x="366166" y="21600"/>
                    </a:lnTo>
                    <a:arcTo wR="344566" hR="10800" stAng="5400000" swAng="5400000"/>
                    <a:lnTo>
                      <a:pt x="21600" y="10800"/>
                    </a:lnTo>
                    <a:arcTo wR="344566" hR="10800" stAng="10800000" swAng="5400000"/>
                    <a:close/>
                  </a:path>
                </a:pathLst>
              </a:custGeom>
              <a:gradFill rotWithShape="0">
                <a:gsLst>
                  <a:gs pos="0">
                    <a:srgbClr val="ffffff"/>
                  </a:gs>
                  <a:gs pos="100000">
                    <a:srgbClr val="9999ff"/>
                  </a:gs>
                </a:gsLst>
                <a:lin ang="5400000"/>
              </a:gradFill>
              <a:ln w="0">
                <a:noFill/>
              </a:ln>
            </p:spPr>
            <p:style>
              <a:lnRef idx="0"/>
              <a:fillRef idx="0"/>
              <a:effectRef idx="0"/>
              <a:fontRef idx="minor"/>
            </p:style>
          </p:sp>
        </p:grpSp>
        <p:sp>
          <p:nvSpPr>
            <p:cNvPr id="1019" name="文本框 643077"/>
            <p:cNvSpPr/>
            <p:nvPr/>
          </p:nvSpPr>
          <p:spPr>
            <a:xfrm>
              <a:off x="5478840" y="2808720"/>
              <a:ext cx="477000" cy="22338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grpSp>
      <p:sp>
        <p:nvSpPr>
          <p:cNvPr id="1020" name="PlaceHolder 1"/>
          <p:cNvSpPr>
            <a:spLocks noGrp="1"/>
          </p:cNvSpPr>
          <p:nvPr>
            <p:ph/>
          </p:nvPr>
        </p:nvSpPr>
        <p:spPr>
          <a:xfrm>
            <a:off x="684000" y="2482920"/>
            <a:ext cx="7167240" cy="1743120"/>
          </a:xfrm>
          <a:prstGeom prst="rect">
            <a:avLst/>
          </a:prstGeom>
          <a:noFill/>
          <a:ln w="0">
            <a:noFill/>
          </a:ln>
        </p:spPr>
        <p:txBody>
          <a:bodyPr anchor="t">
            <a:normAutofit fontScale="78000"/>
          </a:bodyPr>
          <a:p>
            <a:pPr marL="343080" indent="-343080">
              <a:spcBef>
                <a:spcPts val="1001"/>
              </a:spcBef>
              <a:buSzPct val="100000"/>
              <a:buBlip>
                <a:blip r:embed="rId1"/>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000099"/>
                </a:solidFill>
                <a:latin typeface="Arial"/>
                <a:ea typeface="隶书"/>
              </a:rPr>
              <a:t>属于国家二类保护动物</a:t>
            </a:r>
            <a:endParaRPr b="0" lang="en-US" sz="4000" spc="-1" strike="noStrike">
              <a:solidFill>
                <a:srgbClr val="000000"/>
              </a:solidFill>
              <a:latin typeface="Arial"/>
            </a:endParaRPr>
          </a:p>
          <a:p>
            <a:pPr marL="343080" indent="-343080">
              <a:spcBef>
                <a:spcPts val="1001"/>
              </a:spcBef>
              <a:buSzPct val="100000"/>
              <a:buBlip>
                <a:blip r:embed="rId2"/>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000099"/>
                </a:solidFill>
                <a:latin typeface="Arial"/>
                <a:ea typeface="隶书"/>
              </a:rPr>
              <a:t>善于走窜，能通达经络而直达病所</a:t>
            </a:r>
            <a:endParaRPr b="0" lang="en-US" sz="4000" spc="-1" strike="noStrike">
              <a:solidFill>
                <a:srgbClr val="000000"/>
              </a:solidFill>
              <a:latin typeface="Arial"/>
            </a:endParaRPr>
          </a:p>
          <a:p>
            <a:pPr marL="343080" indent="-343080">
              <a:spcBef>
                <a:spcPts val="1001"/>
              </a:spcBef>
              <a:buSzPct val="100000"/>
              <a:buBlip>
                <a:blip r:embed="rId3"/>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000099"/>
                </a:solidFill>
                <a:latin typeface="Arial"/>
                <a:ea typeface="隶书"/>
              </a:rPr>
              <a:t>关节痹痛，徵瘕积聚痛证</a:t>
            </a:r>
            <a:endParaRPr b="0" lang="en-US" sz="4000" spc="-1" strike="noStrike">
              <a:solidFill>
                <a:srgbClr val="000000"/>
              </a:solidFill>
              <a:latin typeface="Arial"/>
            </a:endParaRPr>
          </a:p>
        </p:txBody>
      </p:sp>
      <p:sp>
        <p:nvSpPr>
          <p:cNvPr id="1021" name="矩形 643079"/>
          <p:cNvSpPr/>
          <p:nvPr/>
        </p:nvSpPr>
        <p:spPr>
          <a:xfrm>
            <a:off x="1143000" y="914400"/>
            <a:ext cx="2990880" cy="487440"/>
          </a:xfrm>
          <a:prstGeom prst="rect">
            <a:avLst/>
          </a:prstGeom>
          <a:noFill/>
          <a:ln w="0">
            <a:noFill/>
          </a:ln>
        </p:spPr>
        <p:style>
          <a:lnRef idx="0"/>
          <a:fillRef idx="0"/>
          <a:effectRef idx="0"/>
          <a:fontRef idx="minor"/>
        </p:style>
        <p:txBody>
          <a:bodyPr lIns="90000" rIns="90000" tIns="46800" bIns="46800"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800" spc="-1" strike="noStrike">
                <a:solidFill>
                  <a:srgbClr val="000000"/>
                </a:solidFill>
                <a:latin typeface="华文新魏"/>
                <a:ea typeface="华文新魏"/>
              </a:rPr>
              <a:t>穿 山 甲</a:t>
            </a:r>
            <a:endParaRPr b="0" lang="en-US" sz="4800" spc="-1" strike="noStrike">
              <a:solidFill>
                <a:srgbClr val="000000"/>
              </a:solidFill>
              <a:latin typeface="Arial"/>
            </a:endParaRPr>
          </a:p>
        </p:txBody>
      </p:sp>
    </p:spTree>
  </p:cSld>
</p:sld>
</file>

<file path=ppt/slides/slide28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2" name="矩形 644097"/>
          <p:cNvSpPr/>
          <p:nvPr/>
        </p:nvSpPr>
        <p:spPr>
          <a:xfrm>
            <a:off x="1143000" y="609480"/>
            <a:ext cx="6019920" cy="487440"/>
          </a:xfrm>
          <a:prstGeom prst="rect">
            <a:avLst/>
          </a:prstGeom>
          <a:noFill/>
          <a:ln w="0">
            <a:noFill/>
          </a:ln>
        </p:spPr>
        <p:style>
          <a:lnRef idx="0"/>
          <a:fillRef idx="0"/>
          <a:effectRef idx="0"/>
          <a:fontRef idx="minor"/>
        </p:style>
        <p:txBody>
          <a:bodyPr lIns="90000" rIns="90000" tIns="46800" bIns="46800"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800" spc="-1" strike="noStrike">
                <a:solidFill>
                  <a:srgbClr val="003300"/>
                </a:solidFill>
                <a:latin typeface="Arial"/>
                <a:ea typeface="隶书"/>
              </a:rPr>
              <a:t>穿 山 甲</a:t>
            </a:r>
            <a:r>
              <a:rPr b="0" lang="zh-CN" sz="3600" spc="-1" strike="noStrike">
                <a:solidFill>
                  <a:srgbClr val="003300"/>
                </a:solidFill>
                <a:latin typeface="Arial"/>
                <a:ea typeface="隶书"/>
              </a:rPr>
              <a:t> </a:t>
            </a:r>
            <a:r>
              <a:rPr b="0" lang="en-US" sz="3600" spc="-1" strike="noStrike">
                <a:solidFill>
                  <a:srgbClr val="003300"/>
                </a:solidFill>
                <a:latin typeface="Arial"/>
                <a:ea typeface="隶书"/>
              </a:rPr>
              <a:t>Manitis</a:t>
            </a:r>
            <a:r>
              <a:rPr b="0" lang="en-US" sz="3600" spc="-1" strike="noStrike">
                <a:solidFill>
                  <a:srgbClr val="003300"/>
                </a:solidFill>
                <a:latin typeface="Times New Roman"/>
                <a:ea typeface="隶书"/>
              </a:rPr>
              <a:t> </a:t>
            </a:r>
            <a:r>
              <a:rPr b="0" lang="en-US" sz="3600" spc="-1" strike="noStrike">
                <a:solidFill>
                  <a:srgbClr val="003300"/>
                </a:solidFill>
                <a:latin typeface="Arial"/>
                <a:ea typeface="隶书"/>
              </a:rPr>
              <a:t>Squama</a:t>
            </a:r>
            <a:r>
              <a:rPr b="0" lang="en-US" sz="4000" spc="-1" strike="noStrike">
                <a:solidFill>
                  <a:srgbClr val="000000"/>
                </a:solidFill>
                <a:latin typeface="Arial"/>
                <a:ea typeface="隶书"/>
              </a:rPr>
              <a:t> </a:t>
            </a:r>
            <a:endParaRPr b="0" lang="en-US" sz="4000" spc="-1" strike="noStrike">
              <a:solidFill>
                <a:srgbClr val="000000"/>
              </a:solidFill>
              <a:latin typeface="Arial"/>
            </a:endParaRPr>
          </a:p>
        </p:txBody>
      </p:sp>
      <p:sp>
        <p:nvSpPr>
          <p:cNvPr id="1023" name="圆角矩形 644098"/>
          <p:cNvSpPr/>
          <p:nvPr/>
        </p:nvSpPr>
        <p:spPr>
          <a:xfrm>
            <a:off x="627120" y="5115600"/>
            <a:ext cx="7597800" cy="1049400"/>
          </a:xfrm>
          <a:custGeom>
            <a:avLst/>
            <a:gdLst/>
            <a:ahLst/>
            <a:rect l="l" t="t" r="r" b="b"/>
            <a:pathLst>
              <a:path w="156341" h="21600">
                <a:moveTo>
                  <a:pt x="3600" y="0"/>
                </a:moveTo>
                <a:arcTo wR="3600" hR="3600" stAng="16200000" swAng="-5400000"/>
                <a:lnTo>
                  <a:pt x="0" y="18000"/>
                </a:lnTo>
                <a:arcTo wR="3600" hR="3600" stAng="10800000" swAng="-5400000"/>
                <a:lnTo>
                  <a:pt x="152741" y="21600"/>
                </a:lnTo>
                <a:arcTo wR="131141" hR="3600" stAng="5400000" swAng="5400000"/>
                <a:lnTo>
                  <a:pt x="21600" y="3600"/>
                </a:lnTo>
                <a:arcTo wR="131141"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700"/>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8000"/>
                </a:solidFill>
                <a:latin typeface="隶书"/>
                <a:ea typeface="隶书"/>
              </a:rPr>
              <a:t>为鲮鲤科动物穿山甲 </a:t>
            </a:r>
            <a:r>
              <a:rPr b="1" i="1" lang="en-US" sz="2800" spc="-1" strike="noStrike">
                <a:solidFill>
                  <a:srgbClr val="008000"/>
                </a:solidFill>
                <a:latin typeface="隶书"/>
                <a:ea typeface="隶书"/>
              </a:rPr>
              <a:t>Manis pentadactyla</a:t>
            </a:r>
            <a:r>
              <a:rPr b="1" lang="en-US" sz="2800" spc="-1" strike="noStrike">
                <a:solidFill>
                  <a:srgbClr val="008000"/>
                </a:solidFill>
                <a:latin typeface="隶书"/>
                <a:ea typeface="隶书"/>
              </a:rPr>
              <a:t> Linnaeus </a:t>
            </a:r>
            <a:r>
              <a:rPr b="1" lang="zh-CN" sz="2800" spc="-1" strike="noStrike">
                <a:solidFill>
                  <a:srgbClr val="008000"/>
                </a:solidFill>
                <a:latin typeface="隶书"/>
                <a:ea typeface="隶书"/>
              </a:rPr>
              <a:t>的鳞甲 </a:t>
            </a:r>
            <a:endParaRPr b="0" lang="en-US" sz="2800" spc="-1" strike="noStrike">
              <a:solidFill>
                <a:srgbClr val="000000"/>
              </a:solidFill>
              <a:latin typeface="Arial"/>
            </a:endParaRPr>
          </a:p>
        </p:txBody>
      </p:sp>
      <p:pic>
        <p:nvPicPr>
          <p:cNvPr id="1024" name="图片 644099" descr="穿山甲"/>
          <p:cNvPicPr/>
          <p:nvPr/>
        </p:nvPicPr>
        <p:blipFill>
          <a:blip r:embed="rId1"/>
          <a:stretch/>
        </p:blipFill>
        <p:spPr>
          <a:xfrm>
            <a:off x="457200" y="1676520"/>
            <a:ext cx="4000680" cy="3085920"/>
          </a:xfrm>
          <a:prstGeom prst="rect">
            <a:avLst/>
          </a:prstGeom>
          <a:ln w="0">
            <a:noFill/>
          </a:ln>
        </p:spPr>
      </p:pic>
      <p:pic>
        <p:nvPicPr>
          <p:cNvPr id="1025" name="图片 644100" descr="穿山甲1"/>
          <p:cNvPicPr/>
          <p:nvPr/>
        </p:nvPicPr>
        <p:blipFill>
          <a:blip r:embed="rId2"/>
          <a:stretch/>
        </p:blipFill>
        <p:spPr>
          <a:xfrm>
            <a:off x="4724280" y="1371600"/>
            <a:ext cx="3581640" cy="3479760"/>
          </a:xfrm>
          <a:prstGeom prst="rect">
            <a:avLst/>
          </a:prstGeom>
          <a:ln w="0">
            <a:noFill/>
          </a:ln>
        </p:spPr>
      </p:pic>
    </p:spTree>
  </p:cSld>
</p:sld>
</file>

<file path=ppt/slides/slide28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6" name="PlaceHolder 1"/>
          <p:cNvSpPr>
            <a:spLocks noGrp="1"/>
          </p:cNvSpPr>
          <p:nvPr>
            <p:ph type="title"/>
          </p:nvPr>
        </p:nvSpPr>
        <p:spPr>
          <a:xfrm>
            <a:off x="394920" y="188640"/>
            <a:ext cx="3490920" cy="146196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800" spc="-1" strike="noStrike">
                <a:solidFill>
                  <a:srgbClr val="006600"/>
                </a:solidFill>
                <a:latin typeface="隶书"/>
                <a:ea typeface="隶书"/>
              </a:rPr>
              <a:t>麝</a:t>
            </a:r>
            <a:r>
              <a:rPr b="1" lang="en-US" sz="4800" spc="-1" strike="noStrike">
                <a:solidFill>
                  <a:srgbClr val="006600"/>
                </a:solidFill>
                <a:latin typeface="隶书"/>
                <a:ea typeface="隶书"/>
              </a:rPr>
              <a:t>  </a:t>
            </a:r>
            <a:r>
              <a:rPr b="1" lang="zh-CN" sz="4800" spc="-1" strike="noStrike">
                <a:solidFill>
                  <a:srgbClr val="006600"/>
                </a:solidFill>
                <a:latin typeface="隶书"/>
                <a:ea typeface="隶书"/>
              </a:rPr>
              <a:t>香</a:t>
            </a:r>
            <a:br>
              <a:rPr sz="4800"/>
            </a:br>
            <a:r>
              <a:rPr b="1" lang="en-US" sz="3600" spc="-1" strike="noStrike">
                <a:solidFill>
                  <a:srgbClr val="006600"/>
                </a:solidFill>
                <a:latin typeface="Times New Roman"/>
                <a:ea typeface="隶书"/>
              </a:rPr>
              <a:t> </a:t>
            </a:r>
            <a:r>
              <a:rPr b="1" lang="en-US" sz="3600" spc="-1" strike="noStrike">
                <a:solidFill>
                  <a:srgbClr val="006600"/>
                </a:solidFill>
                <a:latin typeface="Times New Roman"/>
                <a:ea typeface="隶书"/>
              </a:rPr>
              <a:t>Moschus </a:t>
            </a:r>
            <a:endParaRPr b="0" lang="en-US" sz="3600" spc="-1" strike="noStrike">
              <a:solidFill>
                <a:srgbClr val="000000"/>
              </a:solidFill>
              <a:latin typeface="Arial"/>
            </a:endParaRPr>
          </a:p>
        </p:txBody>
      </p:sp>
      <p:sp>
        <p:nvSpPr>
          <p:cNvPr id="1027" name="圆角矩形 646146"/>
          <p:cNvSpPr/>
          <p:nvPr/>
        </p:nvSpPr>
        <p:spPr>
          <a:xfrm>
            <a:off x="1143000" y="4948560"/>
            <a:ext cx="7010280" cy="1522080"/>
          </a:xfrm>
          <a:custGeom>
            <a:avLst/>
            <a:gdLst/>
            <a:ahLst/>
            <a:rect l="l" t="t" r="r" b="b"/>
            <a:pathLst>
              <a:path w="99465" h="21600">
                <a:moveTo>
                  <a:pt x="3600" y="0"/>
                </a:moveTo>
                <a:arcTo wR="3600" hR="3600" stAng="16200000" swAng="-5400000"/>
                <a:lnTo>
                  <a:pt x="0" y="18000"/>
                </a:lnTo>
                <a:arcTo wR="3600" hR="3600" stAng="10800000" swAng="-5400000"/>
                <a:lnTo>
                  <a:pt x="95865" y="21600"/>
                </a:lnTo>
                <a:arcTo wR="74265" hR="3600" stAng="5400000" swAng="5400000"/>
                <a:lnTo>
                  <a:pt x="21600" y="3600"/>
                </a:lnTo>
                <a:arcTo wR="74265" hR="3600" stAng="10800000" swAng="5400000"/>
                <a:close/>
              </a:path>
            </a:pathLst>
          </a:custGeom>
          <a:gradFill rotWithShape="0">
            <a:gsLst>
              <a:gs pos="0">
                <a:srgbClr val="d0f2d3"/>
              </a:gs>
              <a:gs pos="50000">
                <a:srgbClr val="ffffff"/>
              </a:gs>
              <a:gs pos="100000">
                <a:srgbClr val="d0f2d3"/>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700"/>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8000"/>
                </a:solidFill>
                <a:latin typeface="宋体"/>
              </a:rPr>
              <a:t>本品为鹿科动物林麝</a:t>
            </a:r>
            <a:r>
              <a:rPr b="1" i="1" lang="en-US" sz="2800" spc="-1" strike="noStrike">
                <a:solidFill>
                  <a:srgbClr val="008000"/>
                </a:solidFill>
                <a:latin typeface="宋体"/>
              </a:rPr>
              <a:t>Moschus berezovskii</a:t>
            </a:r>
            <a:r>
              <a:rPr b="1" lang="en-US" sz="2800" spc="-1" strike="noStrike">
                <a:solidFill>
                  <a:srgbClr val="008000"/>
                </a:solidFill>
                <a:latin typeface="宋体"/>
              </a:rPr>
              <a:t> Flerov</a:t>
            </a:r>
            <a:r>
              <a:rPr b="1" lang="zh-CN" sz="2800" spc="-1" strike="noStrike">
                <a:solidFill>
                  <a:srgbClr val="008000"/>
                </a:solidFill>
                <a:latin typeface="宋体"/>
              </a:rPr>
              <a:t>成熟雄体香囊中的干燥分泌物</a:t>
            </a:r>
            <a:endParaRPr b="0" lang="en-US" sz="2800" spc="-1" strike="noStrike">
              <a:solidFill>
                <a:srgbClr val="000000"/>
              </a:solidFill>
              <a:latin typeface="Arial"/>
            </a:endParaRPr>
          </a:p>
        </p:txBody>
      </p:sp>
      <p:pic>
        <p:nvPicPr>
          <p:cNvPr id="1028" name="图片 646147" descr="麝香1"/>
          <p:cNvPicPr/>
          <p:nvPr/>
        </p:nvPicPr>
        <p:blipFill>
          <a:blip r:embed="rId1"/>
          <a:stretch/>
        </p:blipFill>
        <p:spPr>
          <a:xfrm>
            <a:off x="304920" y="1752480"/>
            <a:ext cx="4000320" cy="2789280"/>
          </a:xfrm>
          <a:prstGeom prst="rect">
            <a:avLst/>
          </a:prstGeom>
          <a:ln w="0">
            <a:noFill/>
          </a:ln>
        </p:spPr>
      </p:pic>
      <p:pic>
        <p:nvPicPr>
          <p:cNvPr id="1029" name="图片 646148" descr="麝香2"/>
          <p:cNvPicPr/>
          <p:nvPr/>
        </p:nvPicPr>
        <p:blipFill>
          <a:blip r:embed="rId2"/>
          <a:stretch/>
        </p:blipFill>
        <p:spPr>
          <a:xfrm>
            <a:off x="4495680" y="865080"/>
            <a:ext cx="4419720" cy="3649680"/>
          </a:xfrm>
          <a:prstGeom prst="rect">
            <a:avLst/>
          </a:prstGeom>
          <a:ln w="0">
            <a:noFill/>
          </a:ln>
        </p:spPr>
      </p:pic>
    </p:spTree>
  </p:cSld>
</p:sld>
</file>

<file path=ppt/slides/slide28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30" name="图片 648193" descr="yaocaisx(sxr)">
            <a:hlinkClick r:id="rId1" action="ppaction://hlinksldjump"/>
          </p:cNvPr>
          <p:cNvPicPr/>
          <p:nvPr/>
        </p:nvPicPr>
        <p:blipFill>
          <a:blip r:embed="rId2"/>
          <a:stretch/>
        </p:blipFill>
        <p:spPr>
          <a:xfrm>
            <a:off x="1447920" y="1066680"/>
            <a:ext cx="6172200" cy="4310280"/>
          </a:xfrm>
          <a:prstGeom prst="rect">
            <a:avLst/>
          </a:prstGeom>
          <a:ln w="0">
            <a:noFill/>
          </a:ln>
        </p:spPr>
      </p:pic>
    </p:spTree>
  </p:cSld>
  <mc:AlternateContent>
    <mc:Choice Requires="p14">
      <p:transition spd="slow" p14:dur="2000"/>
    </mc:Choice>
    <mc:Fallback>
      <p:transition spd="slow"/>
    </mc:Fallback>
  </mc:AlternateContent>
</p:sld>
</file>

<file path=ppt/slides/slide28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1" name="PlaceHolder 1"/>
          <p:cNvSpPr>
            <a:spLocks noGrp="1"/>
          </p:cNvSpPr>
          <p:nvPr>
            <p:ph type="title"/>
          </p:nvPr>
        </p:nvSpPr>
        <p:spPr>
          <a:xfrm>
            <a:off x="457200" y="456840"/>
            <a:ext cx="8229600" cy="1149480"/>
          </a:xfrm>
          <a:prstGeom prst="rect">
            <a:avLst/>
          </a:prstGeom>
          <a:noFill/>
          <a:ln w="0">
            <a:noFill/>
          </a:ln>
        </p:spPr>
        <p:txBody>
          <a:bodyPr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隶书"/>
                <a:ea typeface="隶书"/>
              </a:rPr>
              <a:t>使用注意</a:t>
            </a:r>
            <a:endParaRPr b="0" lang="en-US" sz="4400" spc="-1" strike="noStrike">
              <a:solidFill>
                <a:srgbClr val="000000"/>
              </a:solidFill>
              <a:latin typeface="Arial"/>
            </a:endParaRPr>
          </a:p>
        </p:txBody>
      </p:sp>
      <p:sp>
        <p:nvSpPr>
          <p:cNvPr id="1032" name="直接连接符 656386"/>
          <p:cNvSpPr/>
          <p:nvPr/>
        </p:nvSpPr>
        <p:spPr>
          <a:xfrm>
            <a:off x="3276720" y="1447920"/>
            <a:ext cx="2438280" cy="0"/>
          </a:xfrm>
          <a:prstGeom prst="line">
            <a:avLst/>
          </a:prstGeom>
          <a:ln w="31680">
            <a:solidFill>
              <a:srgbClr val="000000"/>
            </a:solidFill>
            <a:miter/>
          </a:ln>
        </p:spPr>
        <p:style>
          <a:lnRef idx="0"/>
          <a:fillRef idx="0"/>
          <a:effectRef idx="0"/>
          <a:fontRef idx="minor"/>
        </p:style>
      </p:sp>
      <p:grpSp>
        <p:nvGrpSpPr>
          <p:cNvPr id="1033" name="组合 656387"/>
          <p:cNvGrpSpPr/>
          <p:nvPr/>
        </p:nvGrpSpPr>
        <p:grpSpPr>
          <a:xfrm>
            <a:off x="1219320" y="1981080"/>
            <a:ext cx="6553080" cy="4038840"/>
            <a:chOff x="1219320" y="1981080"/>
            <a:chExt cx="6553080" cy="4038840"/>
          </a:xfrm>
        </p:grpSpPr>
        <p:sp>
          <p:nvSpPr>
            <p:cNvPr id="1034" name="圆角矩形 656388"/>
            <p:cNvSpPr/>
            <p:nvPr/>
          </p:nvSpPr>
          <p:spPr>
            <a:xfrm>
              <a:off x="1219320" y="1981080"/>
              <a:ext cx="6553080" cy="4038840"/>
            </a:xfrm>
            <a:custGeom>
              <a:avLst/>
              <a:gdLst/>
              <a:ahLst/>
              <a:rect l="l" t="t" r="r" b="b"/>
              <a:pathLst>
                <a:path w="35045" h="21600">
                  <a:moveTo>
                    <a:pt x="3600" y="0"/>
                  </a:moveTo>
                  <a:arcTo wR="3600" hR="3600" stAng="16200000" swAng="-5400000"/>
                  <a:lnTo>
                    <a:pt x="0" y="18000"/>
                  </a:lnTo>
                  <a:arcTo wR="3600" hR="3600" stAng="10800000" swAng="-5400000"/>
                  <a:lnTo>
                    <a:pt x="31445" y="21600"/>
                  </a:lnTo>
                  <a:arcTo wR="9845" hR="3600" stAng="5400000" swAng="5400000"/>
                  <a:lnTo>
                    <a:pt x="21600" y="3600"/>
                  </a:lnTo>
                  <a:arcTo wR="9845" hR="3600" stAng="10800000" swAng="5400000"/>
                  <a:close/>
                </a:path>
              </a:pathLst>
            </a:custGeom>
            <a:gradFill rotWithShape="0">
              <a:gsLst>
                <a:gs pos="0">
                  <a:srgbClr val="0000cc"/>
                </a:gs>
                <a:gs pos="50000">
                  <a:srgbClr val="33ccff"/>
                </a:gs>
                <a:gs pos="100000">
                  <a:srgbClr val="0000cc"/>
                </a:gs>
              </a:gsLst>
              <a:lin ang="5400000"/>
            </a:gradFill>
            <a:ln w="0">
              <a:noFill/>
            </a:ln>
            <a:effectLst>
              <a:outerShdw dist="107932" dir="18900000" blurRad="0" rotWithShape="0">
                <a:srgbClr val="00007d"/>
              </a:outerShdw>
            </a:effectLst>
          </p:spPr>
          <p:style>
            <a:lnRef idx="0"/>
            <a:fillRef idx="0"/>
            <a:effectRef idx="0"/>
            <a:fontRef idx="minor"/>
          </p:style>
        </p:sp>
        <p:sp>
          <p:nvSpPr>
            <p:cNvPr id="1035" name="文本框 656389"/>
            <p:cNvSpPr/>
            <p:nvPr/>
          </p:nvSpPr>
          <p:spPr>
            <a:xfrm>
              <a:off x="2097000" y="2174760"/>
              <a:ext cx="5523120" cy="3522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00000"/>
                </a:lnSpc>
                <a:spcBef>
                  <a:spcPts val="1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ffffff"/>
                  </a:solidFill>
                  <a:latin typeface="Times New Roman"/>
                  <a:ea typeface="隶书"/>
                </a:rPr>
                <a:t>麝香；元寸香；当门子</a:t>
              </a:r>
              <a:endParaRPr b="0" lang="en-US" sz="4000" spc="-1" strike="noStrike">
                <a:solidFill>
                  <a:srgbClr val="000000"/>
                </a:solidFill>
                <a:latin typeface="Arial"/>
              </a:endParaRPr>
            </a:p>
            <a:p>
              <a:pPr>
                <a:lnSpc>
                  <a:spcPct val="100000"/>
                </a:lnSpc>
                <a:spcBef>
                  <a:spcPts val="1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000" spc="-1" strike="noStrike">
                  <a:solidFill>
                    <a:srgbClr val="ffffff"/>
                  </a:solidFill>
                  <a:latin typeface="Times New Roman"/>
                  <a:ea typeface="隶书"/>
                </a:rPr>
                <a:t>0.05~ 0.1,</a:t>
              </a:r>
              <a:r>
                <a:rPr b="1" lang="zh-CN" sz="4000" spc="-1" strike="noStrike">
                  <a:solidFill>
                    <a:srgbClr val="ffffff"/>
                  </a:solidFill>
                  <a:latin typeface="Times New Roman"/>
                  <a:ea typeface="隶书"/>
                </a:rPr>
                <a:t>只宜配入丸散，不入煎剂</a:t>
              </a:r>
              <a:endParaRPr b="0" lang="en-US" sz="4000" spc="-1" strike="noStrike">
                <a:solidFill>
                  <a:srgbClr val="000000"/>
                </a:solidFill>
                <a:latin typeface="Arial"/>
              </a:endParaRPr>
            </a:p>
            <a:p>
              <a:pPr>
                <a:lnSpc>
                  <a:spcPct val="100000"/>
                </a:lnSpc>
                <a:spcBef>
                  <a:spcPts val="1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ffffff"/>
                  </a:solidFill>
                  <a:latin typeface="Times New Roman"/>
                  <a:ea typeface="隶书"/>
                </a:rPr>
                <a:t>孕妇忌用</a:t>
              </a:r>
              <a:endParaRPr b="0" lang="en-US" sz="4000" spc="-1" strike="noStrike">
                <a:solidFill>
                  <a:srgbClr val="000000"/>
                </a:solidFill>
                <a:latin typeface="Arial"/>
              </a:endParaRPr>
            </a:p>
            <a:p>
              <a:pPr>
                <a:lnSpc>
                  <a:spcPct val="100000"/>
                </a:lnSpc>
                <a:spcBef>
                  <a:spcPts val="1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ffffff"/>
                  </a:solidFill>
                  <a:latin typeface="Times New Roman"/>
                  <a:ea typeface="隶书"/>
                </a:rPr>
                <a:t>忌用于脱证、虚证</a:t>
              </a:r>
              <a:endParaRPr b="0" lang="en-US" sz="4000" spc="-1" strike="noStrike">
                <a:solidFill>
                  <a:srgbClr val="000000"/>
                </a:solidFill>
                <a:latin typeface="Arial"/>
              </a:endParaRPr>
            </a:p>
          </p:txBody>
        </p:sp>
        <p:sp>
          <p:nvSpPr>
            <p:cNvPr id="1036" name="菱形 656390"/>
            <p:cNvSpPr/>
            <p:nvPr/>
          </p:nvSpPr>
          <p:spPr>
            <a:xfrm>
              <a:off x="1681200" y="2443320"/>
              <a:ext cx="216000" cy="215640"/>
            </a:xfrm>
            <a:custGeom>
              <a:avLst/>
              <a:gdLst/>
              <a:ahLst/>
              <a:rect l="l" t="t" r="r" b="b"/>
              <a:pathLst>
                <a:path w="21600" h="21600">
                  <a:moveTo>
                    <a:pt x="10800" y="0"/>
                  </a:moveTo>
                  <a:lnTo>
                    <a:pt x="21600" y="10800"/>
                  </a:lnTo>
                  <a:lnTo>
                    <a:pt x="10800" y="21600"/>
                  </a:lnTo>
                  <a:lnTo>
                    <a:pt x="0" y="10800"/>
                  </a:lnTo>
                  <a:lnTo>
                    <a:pt x="10800" y="0"/>
                  </a:lnTo>
                  <a:close/>
                </a:path>
              </a:pathLst>
            </a:custGeom>
            <a:solidFill>
              <a:srgbClr val="ff9900"/>
            </a:solidFill>
            <a:ln w="0">
              <a:noFill/>
            </a:ln>
          </p:spPr>
          <p:style>
            <a:lnRef idx="0"/>
            <a:fillRef idx="0"/>
            <a:effectRef idx="0"/>
            <a:fontRef idx="minor"/>
          </p:style>
        </p:sp>
        <p:sp>
          <p:nvSpPr>
            <p:cNvPr id="1037" name="菱形 656391"/>
            <p:cNvSpPr/>
            <p:nvPr/>
          </p:nvSpPr>
          <p:spPr>
            <a:xfrm>
              <a:off x="1676520" y="3200400"/>
              <a:ext cx="215640" cy="216000"/>
            </a:xfrm>
            <a:custGeom>
              <a:avLst/>
              <a:gdLst/>
              <a:ahLst/>
              <a:rect l="l" t="t" r="r" b="b"/>
              <a:pathLst>
                <a:path w="21600" h="21600">
                  <a:moveTo>
                    <a:pt x="10800" y="0"/>
                  </a:moveTo>
                  <a:lnTo>
                    <a:pt x="21600" y="10800"/>
                  </a:lnTo>
                  <a:lnTo>
                    <a:pt x="10800" y="21600"/>
                  </a:lnTo>
                  <a:lnTo>
                    <a:pt x="0" y="10800"/>
                  </a:lnTo>
                  <a:lnTo>
                    <a:pt x="10800" y="0"/>
                  </a:lnTo>
                  <a:close/>
                </a:path>
              </a:pathLst>
            </a:custGeom>
            <a:solidFill>
              <a:srgbClr val="ff9900"/>
            </a:solidFill>
            <a:ln w="0">
              <a:noFill/>
            </a:ln>
          </p:spPr>
          <p:style>
            <a:lnRef idx="0"/>
            <a:fillRef idx="0"/>
            <a:effectRef idx="0"/>
            <a:fontRef idx="minor"/>
          </p:style>
        </p:sp>
        <p:sp>
          <p:nvSpPr>
            <p:cNvPr id="1038" name="菱形 656392"/>
            <p:cNvSpPr/>
            <p:nvPr/>
          </p:nvSpPr>
          <p:spPr>
            <a:xfrm>
              <a:off x="1676520" y="4572000"/>
              <a:ext cx="215640" cy="216000"/>
            </a:xfrm>
            <a:custGeom>
              <a:avLst/>
              <a:gdLst/>
              <a:ahLst/>
              <a:rect l="l" t="t" r="r" b="b"/>
              <a:pathLst>
                <a:path w="21600" h="21600">
                  <a:moveTo>
                    <a:pt x="10800" y="0"/>
                  </a:moveTo>
                  <a:lnTo>
                    <a:pt x="21600" y="10800"/>
                  </a:lnTo>
                  <a:lnTo>
                    <a:pt x="10800" y="21600"/>
                  </a:lnTo>
                  <a:lnTo>
                    <a:pt x="0" y="10800"/>
                  </a:lnTo>
                  <a:lnTo>
                    <a:pt x="10800" y="0"/>
                  </a:lnTo>
                  <a:close/>
                </a:path>
              </a:pathLst>
            </a:custGeom>
            <a:solidFill>
              <a:srgbClr val="ff9900"/>
            </a:solidFill>
            <a:ln w="0">
              <a:noFill/>
            </a:ln>
          </p:spPr>
          <p:style>
            <a:lnRef idx="0"/>
            <a:fillRef idx="0"/>
            <a:effectRef idx="0"/>
            <a:fontRef idx="minor"/>
          </p:style>
        </p:sp>
        <p:sp>
          <p:nvSpPr>
            <p:cNvPr id="1039" name="菱形 656393"/>
            <p:cNvSpPr/>
            <p:nvPr/>
          </p:nvSpPr>
          <p:spPr>
            <a:xfrm>
              <a:off x="1676520" y="5257800"/>
              <a:ext cx="215640" cy="216000"/>
            </a:xfrm>
            <a:custGeom>
              <a:avLst/>
              <a:gdLst/>
              <a:ahLst/>
              <a:rect l="l" t="t" r="r" b="b"/>
              <a:pathLst>
                <a:path w="21600" h="21600">
                  <a:moveTo>
                    <a:pt x="10800" y="0"/>
                  </a:moveTo>
                  <a:lnTo>
                    <a:pt x="21600" y="10800"/>
                  </a:lnTo>
                  <a:lnTo>
                    <a:pt x="10800" y="21600"/>
                  </a:lnTo>
                  <a:lnTo>
                    <a:pt x="0" y="10800"/>
                  </a:lnTo>
                  <a:lnTo>
                    <a:pt x="10800" y="0"/>
                  </a:lnTo>
                  <a:close/>
                </a:path>
              </a:pathLst>
            </a:custGeom>
            <a:solidFill>
              <a:srgbClr val="ff9900"/>
            </a:solidFill>
            <a:ln w="0">
              <a:noFill/>
            </a:ln>
          </p:spPr>
          <p:style>
            <a:lnRef idx="0"/>
            <a:fillRef idx="0"/>
            <a:effectRef idx="0"/>
            <a:fontRef idx="minor"/>
          </p:style>
        </p:sp>
      </p:grpSp>
    </p:spTree>
  </p:cSld>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文本框 44035"/>
          <p:cNvSpPr/>
          <p:nvPr/>
        </p:nvSpPr>
        <p:spPr>
          <a:xfrm>
            <a:off x="609480" y="914400"/>
            <a:ext cx="8153640" cy="4561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a:t>
            </a:r>
            <a:r>
              <a:rPr b="0" lang="zh-CN" sz="2400" spc="-1" strike="noStrike">
                <a:solidFill>
                  <a:srgbClr val="000000"/>
                </a:solidFill>
                <a:latin typeface="Arial"/>
              </a:rPr>
              <a:t>夏冰。冰是太阴之精。水性很像土，能变柔为刚，这就是所说的物极必反。味甘，性大寒，无毒。宋徽宗吃冰太多，伤了脾胃，御医治疗没有效果，便召杨介去诊治，杨介用大理中丸。徽宗知道后说，服了多次了。杨介说，皇上的病，因吃冰太多而得，臣因此用冰来煎此药，是为治致病原因。徽宗服后，果然痊愈。</a:t>
            </a:r>
            <a:r>
              <a:rPr b="0" lang="en-US" sz="2400" spc="-1" strike="noStrike">
                <a:solidFill>
                  <a:srgbClr val="000000"/>
                </a:solidFill>
                <a:latin typeface="Arial"/>
              </a:rPr>
              <a:t>" </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在他的书里，药物各有属性，有毒，无毒。若得当，有毒也是好药，不当，则无毒也伤身体。至于上面所说的水的变化，更使人看到大千世界不可穷测之理。</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9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0"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ea typeface="隶书"/>
              </a:rPr>
              <a:t>其 他</a:t>
            </a:r>
            <a:endParaRPr b="0" lang="en-US" sz="4400" spc="-1" strike="noStrike">
              <a:solidFill>
                <a:srgbClr val="000000"/>
              </a:solidFill>
              <a:latin typeface="Arial"/>
            </a:endParaRPr>
          </a:p>
        </p:txBody>
      </p:sp>
      <p:grpSp>
        <p:nvGrpSpPr>
          <p:cNvPr id="1041" name="组合 657410"/>
          <p:cNvGrpSpPr/>
          <p:nvPr/>
        </p:nvGrpSpPr>
        <p:grpSpPr>
          <a:xfrm>
            <a:off x="611280" y="2997360"/>
            <a:ext cx="7202520" cy="1036440"/>
            <a:chOff x="611280" y="2997360"/>
            <a:chExt cx="7202520" cy="1036440"/>
          </a:xfrm>
        </p:grpSpPr>
        <p:grpSp>
          <p:nvGrpSpPr>
            <p:cNvPr id="1042" name="组合 657411"/>
            <p:cNvGrpSpPr/>
            <p:nvPr/>
          </p:nvGrpSpPr>
          <p:grpSpPr>
            <a:xfrm>
              <a:off x="611280" y="2997360"/>
              <a:ext cx="2232000" cy="934560"/>
              <a:chOff x="611280" y="2997360"/>
              <a:chExt cx="2232000" cy="934560"/>
            </a:xfrm>
          </p:grpSpPr>
          <p:grpSp>
            <p:nvGrpSpPr>
              <p:cNvPr id="1043" name="组合 657412"/>
              <p:cNvGrpSpPr/>
              <p:nvPr/>
            </p:nvGrpSpPr>
            <p:grpSpPr>
              <a:xfrm>
                <a:off x="611280" y="3068640"/>
                <a:ext cx="2232000" cy="863280"/>
                <a:chOff x="611280" y="3068640"/>
                <a:chExt cx="2232000" cy="863280"/>
              </a:xfrm>
            </p:grpSpPr>
            <p:sp>
              <p:nvSpPr>
                <p:cNvPr id="1044" name="圆角矩形 657413"/>
                <p:cNvSpPr/>
                <p:nvPr/>
              </p:nvSpPr>
              <p:spPr>
                <a:xfrm>
                  <a:off x="611280" y="3176640"/>
                  <a:ext cx="2232000" cy="755280"/>
                </a:xfrm>
                <a:custGeom>
                  <a:avLst/>
                  <a:gdLst/>
                  <a:ahLst/>
                  <a:rect l="l" t="t" r="r" b="b"/>
                  <a:pathLst>
                    <a:path w="63812" h="21600">
                      <a:moveTo>
                        <a:pt x="3600" y="0"/>
                      </a:moveTo>
                      <a:arcTo wR="3600" hR="3600" stAng="16200000" swAng="-5400000"/>
                      <a:lnTo>
                        <a:pt x="0" y="18000"/>
                      </a:lnTo>
                      <a:arcTo wR="3600" hR="3600" stAng="10800000" swAng="-5400000"/>
                      <a:lnTo>
                        <a:pt x="60212" y="21600"/>
                      </a:lnTo>
                      <a:arcTo wR="38612" hR="3600" stAng="5400000" swAng="5400000"/>
                      <a:lnTo>
                        <a:pt x="21600" y="3600"/>
                      </a:lnTo>
                      <a:arcTo wR="38612" hR="3600" stAng="10800000" swAng="5400000"/>
                      <a:close/>
                    </a:path>
                  </a:pathLst>
                </a:custGeom>
                <a:gradFill rotWithShape="0">
                  <a:gsLst>
                    <a:gs pos="0">
                      <a:srgbClr val="9999ff"/>
                    </a:gs>
                    <a:gs pos="100000">
                      <a:srgbClr val="cbcbff"/>
                    </a:gs>
                  </a:gsLst>
                  <a:lin ang="5400000"/>
                </a:gradFill>
                <a:ln w="0">
                  <a:noFill/>
                </a:ln>
              </p:spPr>
              <p:style>
                <a:lnRef idx="0"/>
                <a:fillRef idx="0"/>
                <a:effectRef idx="0"/>
                <a:fontRef idx="minor"/>
              </p:style>
            </p:sp>
            <p:sp>
              <p:nvSpPr>
                <p:cNvPr id="1045" name="圆角矩形 657414"/>
                <p:cNvSpPr/>
                <p:nvPr/>
              </p:nvSpPr>
              <p:spPr>
                <a:xfrm>
                  <a:off x="611280" y="3068640"/>
                  <a:ext cx="2232000" cy="583560"/>
                </a:xfrm>
                <a:custGeom>
                  <a:avLst/>
                  <a:gdLst/>
                  <a:ahLst/>
                  <a:rect l="l" t="t" r="r" b="b"/>
                  <a:pathLst>
                    <a:path w="82578" h="21600">
                      <a:moveTo>
                        <a:pt x="3600" y="0"/>
                      </a:moveTo>
                      <a:arcTo wR="3600" hR="3600" stAng="16200000" swAng="-5400000"/>
                      <a:lnTo>
                        <a:pt x="0" y="18000"/>
                      </a:lnTo>
                      <a:arcTo wR="3600" hR="3600" stAng="10800000" swAng="-5400000"/>
                      <a:lnTo>
                        <a:pt x="78978" y="21600"/>
                      </a:lnTo>
                      <a:arcTo wR="57378" hR="3600" stAng="5400000" swAng="5400000"/>
                      <a:lnTo>
                        <a:pt x="21600" y="3600"/>
                      </a:lnTo>
                      <a:arcTo wR="57378" hR="3600" stAng="10800000" swAng="5400000"/>
                      <a:close/>
                    </a:path>
                  </a:pathLst>
                </a:custGeom>
                <a:solidFill>
                  <a:srgbClr val="9999ff"/>
                </a:solidFill>
                <a:ln w="0">
                  <a:noFill/>
                </a:ln>
              </p:spPr>
              <p:style>
                <a:lnRef idx="0"/>
                <a:fillRef idx="0"/>
                <a:effectRef idx="0"/>
                <a:fontRef idx="minor"/>
              </p:style>
            </p:sp>
            <p:sp>
              <p:nvSpPr>
                <p:cNvPr id="1046" name="圆角矩形 657415"/>
                <p:cNvSpPr/>
                <p:nvPr/>
              </p:nvSpPr>
              <p:spPr>
                <a:xfrm flipV="1">
                  <a:off x="611280" y="3445560"/>
                  <a:ext cx="2230560" cy="269640"/>
                </a:xfrm>
                <a:custGeom>
                  <a:avLst/>
                  <a:gdLst/>
                  <a:ahLst/>
                  <a:rect l="l" t="t" r="r" b="b"/>
                  <a:pathLst>
                    <a:path w="178474" h="21600">
                      <a:moveTo>
                        <a:pt x="5130" y="0"/>
                      </a:moveTo>
                      <a:arcTo wR="5130" hR="5130" stAng="16200000" swAng="-5400000"/>
                      <a:lnTo>
                        <a:pt x="0" y="16470"/>
                      </a:lnTo>
                      <a:arcTo wR="5130" hR="5130" stAng="10800000" swAng="-5400000"/>
                      <a:lnTo>
                        <a:pt x="173344" y="21600"/>
                      </a:lnTo>
                      <a:arcTo wR="151744" hR="5130" stAng="5400000" swAng="5400000"/>
                      <a:lnTo>
                        <a:pt x="21600" y="5130"/>
                      </a:lnTo>
                      <a:arcTo wR="151744" hR="5130" stAng="10800000" swAng="5400000"/>
                      <a:close/>
                    </a:path>
                  </a:pathLst>
                </a:custGeom>
                <a:gradFill rotWithShape="0">
                  <a:gsLst>
                    <a:gs pos="0">
                      <a:srgbClr val="ffffff"/>
                    </a:gs>
                    <a:gs pos="100000">
                      <a:srgbClr val="9999ff"/>
                    </a:gs>
                  </a:gsLst>
                  <a:lin ang="5400000"/>
                </a:gradFill>
                <a:ln w="0">
                  <a:noFill/>
                </a:ln>
              </p:spPr>
              <p:style>
                <a:lnRef idx="0"/>
                <a:fillRef idx="0"/>
                <a:effectRef idx="0"/>
                <a:fontRef idx="minor"/>
              </p:style>
            </p:sp>
          </p:grpSp>
          <p:sp>
            <p:nvSpPr>
              <p:cNvPr id="1047" name="矩形 657416"/>
              <p:cNvSpPr/>
              <p:nvPr/>
            </p:nvSpPr>
            <p:spPr>
              <a:xfrm>
                <a:off x="755640" y="2997360"/>
                <a:ext cx="1944720" cy="581400"/>
              </a:xfrm>
              <a:prstGeom prst="rect">
                <a:avLst/>
              </a:prstGeom>
              <a:noFill/>
              <a:ln w="0">
                <a:noFill/>
              </a:ln>
            </p:spPr>
            <p:style>
              <a:lnRef idx="0"/>
              <a:fillRef idx="0"/>
              <a:effectRef idx="0"/>
              <a:fontRef idx="minor"/>
            </p:style>
            <p:txBody>
              <a:bodyPr lIns="90000" rIns="90000" tIns="46800" bIns="46800" anchor="t">
                <a:spAutoFit/>
              </a:bodyPr>
              <a:p>
                <a:pPr>
                  <a:lnSpc>
                    <a:spcPct val="100000"/>
                  </a:lnSpc>
                  <a:spcBef>
                    <a:spcPts val="2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996633"/>
                    </a:solidFill>
                    <a:latin typeface="隶书"/>
                    <a:ea typeface="隶书"/>
                  </a:rPr>
                  <a:t>温经止痛</a:t>
                </a:r>
                <a:endParaRPr b="0" lang="en-US" sz="3200" spc="-1" strike="noStrike">
                  <a:solidFill>
                    <a:srgbClr val="000000"/>
                  </a:solidFill>
                  <a:latin typeface="Arial"/>
                </a:endParaRPr>
              </a:p>
            </p:txBody>
          </p:sp>
        </p:grpSp>
        <p:sp>
          <p:nvSpPr>
            <p:cNvPr id="1048" name="圆角矩形 657417"/>
            <p:cNvSpPr/>
            <p:nvPr/>
          </p:nvSpPr>
          <p:spPr>
            <a:xfrm>
              <a:off x="2556000" y="3500640"/>
              <a:ext cx="5257800" cy="533160"/>
            </a:xfrm>
            <a:custGeom>
              <a:avLst/>
              <a:gdLst/>
              <a:ahLst/>
              <a:rect l="l" t="t" r="r" b="b"/>
              <a:pathLst>
                <a:path w="212881" h="21600">
                  <a:moveTo>
                    <a:pt x="6364" y="0"/>
                  </a:moveTo>
                  <a:arcTo wR="6364" hR="6364" stAng="16200000" swAng="-5400000"/>
                  <a:lnTo>
                    <a:pt x="0" y="15236"/>
                  </a:lnTo>
                  <a:arcTo wR="6364" hR="6364" stAng="10800000" swAng="-5400000"/>
                  <a:lnTo>
                    <a:pt x="206517" y="21600"/>
                  </a:lnTo>
                  <a:arcTo wR="184917" hR="6364" stAng="5400000" swAng="5400000"/>
                  <a:lnTo>
                    <a:pt x="21600" y="6364"/>
                  </a:lnTo>
                  <a:arcTo wR="184917" hR="6364" stAng="10800000" swAng="5400000"/>
                  <a:close/>
                </a:path>
              </a:pathLst>
            </a:custGeom>
            <a:solidFill>
              <a:srgbClr val="ffffff"/>
            </a:solidFill>
            <a:ln w="28440">
              <a:solidFill>
                <a:srgbClr val="9999ff"/>
              </a:solidFill>
              <a:miter/>
            </a:ln>
          </p:spPr>
          <p:style>
            <a:lnRef idx="0"/>
            <a:fillRef idx="0"/>
            <a:effectRef idx="0"/>
            <a:fontRef idx="minor"/>
          </p:style>
          <p:txBody>
            <a:bodyPr wrap="none" lIns="90000" rIns="90000" tIns="46800" bIns="4680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桂枝、艾叶</a:t>
              </a:r>
              <a:endParaRPr b="0" lang="en-US" sz="2800" spc="-1" strike="noStrike">
                <a:solidFill>
                  <a:srgbClr val="000000"/>
                </a:solidFill>
                <a:latin typeface="Arial"/>
              </a:endParaRPr>
            </a:p>
          </p:txBody>
        </p:sp>
      </p:grpSp>
      <p:grpSp>
        <p:nvGrpSpPr>
          <p:cNvPr id="1049" name="组合 657418"/>
          <p:cNvGrpSpPr/>
          <p:nvPr/>
        </p:nvGrpSpPr>
        <p:grpSpPr>
          <a:xfrm>
            <a:off x="684360" y="4437000"/>
            <a:ext cx="7129440" cy="1036800"/>
            <a:chOff x="684360" y="4437000"/>
            <a:chExt cx="7129440" cy="1036800"/>
          </a:xfrm>
        </p:grpSpPr>
        <p:grpSp>
          <p:nvGrpSpPr>
            <p:cNvPr id="1050" name="组合 657419"/>
            <p:cNvGrpSpPr/>
            <p:nvPr/>
          </p:nvGrpSpPr>
          <p:grpSpPr>
            <a:xfrm>
              <a:off x="684360" y="4508280"/>
              <a:ext cx="2232000" cy="863280"/>
              <a:chOff x="684360" y="4508280"/>
              <a:chExt cx="2232000" cy="863280"/>
            </a:xfrm>
          </p:grpSpPr>
          <p:sp>
            <p:nvSpPr>
              <p:cNvPr id="1051" name="圆角矩形 657420"/>
              <p:cNvSpPr/>
              <p:nvPr/>
            </p:nvSpPr>
            <p:spPr>
              <a:xfrm>
                <a:off x="684360" y="4615920"/>
                <a:ext cx="2232000" cy="755640"/>
              </a:xfrm>
              <a:custGeom>
                <a:avLst/>
                <a:gdLst/>
                <a:ahLst/>
                <a:rect l="l" t="t" r="r" b="b"/>
                <a:pathLst>
                  <a:path w="63782" h="21600">
                    <a:moveTo>
                      <a:pt x="3600" y="0"/>
                    </a:moveTo>
                    <a:arcTo wR="3600" hR="3600" stAng="16200000" swAng="-5400000"/>
                    <a:lnTo>
                      <a:pt x="0" y="18000"/>
                    </a:lnTo>
                    <a:arcTo wR="3600" hR="3600" stAng="10800000" swAng="-5400000"/>
                    <a:lnTo>
                      <a:pt x="60182" y="21600"/>
                    </a:lnTo>
                    <a:arcTo wR="38582" hR="3600" stAng="5400000" swAng="5400000"/>
                    <a:lnTo>
                      <a:pt x="21600" y="3600"/>
                    </a:lnTo>
                    <a:arcTo wR="38582" hR="3600" stAng="10800000" swAng="5400000"/>
                    <a:close/>
                  </a:path>
                </a:pathLst>
              </a:custGeom>
              <a:gradFill rotWithShape="0">
                <a:gsLst>
                  <a:gs pos="0">
                    <a:srgbClr val="9999cc"/>
                  </a:gs>
                  <a:gs pos="100000">
                    <a:srgbClr val="cbcbe5"/>
                  </a:gs>
                </a:gsLst>
                <a:lin ang="5400000"/>
              </a:gradFill>
              <a:ln w="0">
                <a:noFill/>
              </a:ln>
            </p:spPr>
            <p:style>
              <a:lnRef idx="0"/>
              <a:fillRef idx="0"/>
              <a:effectRef idx="0"/>
              <a:fontRef idx="minor"/>
            </p:style>
          </p:sp>
          <p:sp>
            <p:nvSpPr>
              <p:cNvPr id="1052" name="圆角矩形 657421"/>
              <p:cNvSpPr/>
              <p:nvPr/>
            </p:nvSpPr>
            <p:spPr>
              <a:xfrm>
                <a:off x="684360" y="4508280"/>
                <a:ext cx="2232000" cy="583560"/>
              </a:xfrm>
              <a:custGeom>
                <a:avLst/>
                <a:gdLst/>
                <a:ahLst/>
                <a:rect l="l" t="t" r="r" b="b"/>
                <a:pathLst>
                  <a:path w="82578" h="21600">
                    <a:moveTo>
                      <a:pt x="3600" y="0"/>
                    </a:moveTo>
                    <a:arcTo wR="3600" hR="3600" stAng="16200000" swAng="-5400000"/>
                    <a:lnTo>
                      <a:pt x="0" y="18000"/>
                    </a:lnTo>
                    <a:arcTo wR="3600" hR="3600" stAng="10800000" swAng="-5400000"/>
                    <a:lnTo>
                      <a:pt x="78978" y="21600"/>
                    </a:lnTo>
                    <a:arcTo wR="57378" hR="3600" stAng="5400000" swAng="5400000"/>
                    <a:lnTo>
                      <a:pt x="21600" y="3600"/>
                    </a:lnTo>
                    <a:arcTo wR="57378" hR="3600" stAng="10800000" swAng="5400000"/>
                    <a:close/>
                  </a:path>
                </a:pathLst>
              </a:custGeom>
              <a:solidFill>
                <a:srgbClr val="9999cc"/>
              </a:solidFill>
              <a:ln w="0">
                <a:noFill/>
              </a:ln>
            </p:spPr>
            <p:style>
              <a:lnRef idx="0"/>
              <a:fillRef idx="0"/>
              <a:effectRef idx="0"/>
              <a:fontRef idx="minor"/>
            </p:style>
          </p:sp>
          <p:sp>
            <p:nvSpPr>
              <p:cNvPr id="1053" name="圆角矩形 657422"/>
              <p:cNvSpPr/>
              <p:nvPr/>
            </p:nvSpPr>
            <p:spPr>
              <a:xfrm flipV="1">
                <a:off x="684360" y="4885200"/>
                <a:ext cx="2230560" cy="269640"/>
              </a:xfrm>
              <a:custGeom>
                <a:avLst/>
                <a:gdLst/>
                <a:ahLst/>
                <a:rect l="l" t="t" r="r" b="b"/>
                <a:pathLst>
                  <a:path w="178474" h="21600">
                    <a:moveTo>
                      <a:pt x="5130" y="0"/>
                    </a:moveTo>
                    <a:arcTo wR="5130" hR="5130" stAng="16200000" swAng="-5400000"/>
                    <a:lnTo>
                      <a:pt x="0" y="16470"/>
                    </a:lnTo>
                    <a:arcTo wR="5130" hR="5130" stAng="10800000" swAng="-5400000"/>
                    <a:lnTo>
                      <a:pt x="173344" y="21600"/>
                    </a:lnTo>
                    <a:arcTo wR="151744" hR="5130" stAng="5400000" swAng="5400000"/>
                    <a:lnTo>
                      <a:pt x="21600" y="5130"/>
                    </a:lnTo>
                    <a:arcTo wR="151744" hR="5130" stAng="10800000" swAng="5400000"/>
                    <a:close/>
                  </a:path>
                </a:pathLst>
              </a:custGeom>
              <a:gradFill rotWithShape="0">
                <a:gsLst>
                  <a:gs pos="0">
                    <a:srgbClr val="ffffff"/>
                  </a:gs>
                  <a:gs pos="100000">
                    <a:srgbClr val="9999cc"/>
                  </a:gs>
                </a:gsLst>
                <a:lin ang="5400000"/>
              </a:gradFill>
              <a:ln w="0">
                <a:noFill/>
              </a:ln>
            </p:spPr>
            <p:style>
              <a:lnRef idx="0"/>
              <a:fillRef idx="0"/>
              <a:effectRef idx="0"/>
              <a:fontRef idx="minor"/>
            </p:style>
          </p:sp>
        </p:grpSp>
        <p:sp>
          <p:nvSpPr>
            <p:cNvPr id="1054" name="矩形 657423"/>
            <p:cNvSpPr/>
            <p:nvPr/>
          </p:nvSpPr>
          <p:spPr>
            <a:xfrm>
              <a:off x="827640" y="4437000"/>
              <a:ext cx="1808280" cy="58140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spcBef>
                  <a:spcPts val="2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ffff00"/>
                  </a:solidFill>
                  <a:latin typeface="隶书"/>
                  <a:ea typeface="隶书"/>
                </a:rPr>
                <a:t>驱虫止痛</a:t>
              </a:r>
              <a:endParaRPr b="0" lang="en-US" sz="3200" spc="-1" strike="noStrike">
                <a:solidFill>
                  <a:srgbClr val="000000"/>
                </a:solidFill>
                <a:latin typeface="Arial"/>
              </a:endParaRPr>
            </a:p>
          </p:txBody>
        </p:sp>
        <p:sp>
          <p:nvSpPr>
            <p:cNvPr id="1055" name="圆角矩形 657424"/>
            <p:cNvSpPr/>
            <p:nvPr/>
          </p:nvSpPr>
          <p:spPr>
            <a:xfrm>
              <a:off x="2556000" y="4940280"/>
              <a:ext cx="5257800" cy="533520"/>
            </a:xfrm>
            <a:custGeom>
              <a:avLst/>
              <a:gdLst/>
              <a:ahLst/>
              <a:rect l="l" t="t" r="r" b="b"/>
              <a:pathLst>
                <a:path w="212737" h="21600">
                  <a:moveTo>
                    <a:pt x="6364" y="0"/>
                  </a:moveTo>
                  <a:arcTo wR="6364" hR="6364" stAng="16200000" swAng="-5400000"/>
                  <a:lnTo>
                    <a:pt x="0" y="15236"/>
                  </a:lnTo>
                  <a:arcTo wR="6364" hR="6364" stAng="10800000" swAng="-5400000"/>
                  <a:lnTo>
                    <a:pt x="206373" y="21600"/>
                  </a:lnTo>
                  <a:arcTo wR="184773" hR="6364" stAng="5400000" swAng="5400000"/>
                  <a:lnTo>
                    <a:pt x="21600" y="6364"/>
                  </a:lnTo>
                  <a:arcTo wR="184773" hR="6364" stAng="10800000" swAng="5400000"/>
                  <a:close/>
                </a:path>
              </a:pathLst>
            </a:custGeom>
            <a:solidFill>
              <a:srgbClr val="ffffff"/>
            </a:solidFill>
            <a:ln w="28440">
              <a:solidFill>
                <a:srgbClr val="9999cc"/>
              </a:solidFill>
              <a:miter/>
            </a:ln>
          </p:spPr>
          <p:style>
            <a:lnRef idx="0"/>
            <a:fillRef idx="0"/>
            <a:effectRef idx="0"/>
            <a:fontRef idx="minor"/>
          </p:style>
          <p:txBody>
            <a:bodyPr wrap="none" lIns="90000" rIns="90000" tIns="46800" bIns="4680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槟榔、使君子、乌梅、贯众</a:t>
              </a:r>
              <a:endParaRPr b="0" lang="en-US" sz="2800" spc="-1" strike="noStrike">
                <a:solidFill>
                  <a:srgbClr val="000000"/>
                </a:solidFill>
                <a:latin typeface="Arial"/>
              </a:endParaRPr>
            </a:p>
          </p:txBody>
        </p:sp>
      </p:grpSp>
      <p:grpSp>
        <p:nvGrpSpPr>
          <p:cNvPr id="1056" name="组合 657425"/>
          <p:cNvGrpSpPr/>
          <p:nvPr/>
        </p:nvGrpSpPr>
        <p:grpSpPr>
          <a:xfrm>
            <a:off x="685800" y="1600200"/>
            <a:ext cx="7057800" cy="965160"/>
            <a:chOff x="685800" y="1600200"/>
            <a:chExt cx="7057800" cy="965160"/>
          </a:xfrm>
        </p:grpSpPr>
        <p:grpSp>
          <p:nvGrpSpPr>
            <p:cNvPr id="1057" name="组合 657426"/>
            <p:cNvGrpSpPr/>
            <p:nvPr/>
          </p:nvGrpSpPr>
          <p:grpSpPr>
            <a:xfrm>
              <a:off x="685800" y="1673280"/>
              <a:ext cx="2158920" cy="863280"/>
              <a:chOff x="685800" y="1673280"/>
              <a:chExt cx="2158920" cy="863280"/>
            </a:xfrm>
          </p:grpSpPr>
          <p:sp>
            <p:nvSpPr>
              <p:cNvPr id="1058" name="圆角矩形 657427"/>
              <p:cNvSpPr/>
              <p:nvPr/>
            </p:nvSpPr>
            <p:spPr>
              <a:xfrm>
                <a:off x="685800" y="1780920"/>
                <a:ext cx="2158920" cy="755640"/>
              </a:xfrm>
              <a:custGeom>
                <a:avLst/>
                <a:gdLst/>
                <a:ahLst/>
                <a:rect l="l" t="t" r="r" b="b"/>
                <a:pathLst>
                  <a:path w="61694" h="21600">
                    <a:moveTo>
                      <a:pt x="3600" y="0"/>
                    </a:moveTo>
                    <a:arcTo wR="3600" hR="3600" stAng="16200000" swAng="-5400000"/>
                    <a:lnTo>
                      <a:pt x="0" y="18000"/>
                    </a:lnTo>
                    <a:arcTo wR="3600" hR="3600" stAng="10800000" swAng="-5400000"/>
                    <a:lnTo>
                      <a:pt x="58094" y="21600"/>
                    </a:lnTo>
                    <a:arcTo wR="36494" hR="3600" stAng="5400000" swAng="5400000"/>
                    <a:lnTo>
                      <a:pt x="21600" y="3600"/>
                    </a:lnTo>
                    <a:arcTo wR="36494" hR="3600" stAng="10800000" swAng="5400000"/>
                    <a:close/>
                  </a:path>
                </a:pathLst>
              </a:custGeom>
              <a:gradFill rotWithShape="0">
                <a:gsLst>
                  <a:gs pos="0">
                    <a:srgbClr val="cccce6"/>
                  </a:gs>
                  <a:gs pos="100000">
                    <a:srgbClr val="e5e5f2"/>
                  </a:gs>
                </a:gsLst>
                <a:lin ang="5400000"/>
              </a:gradFill>
              <a:ln w="0">
                <a:noFill/>
              </a:ln>
            </p:spPr>
            <p:style>
              <a:lnRef idx="0"/>
              <a:fillRef idx="0"/>
              <a:effectRef idx="0"/>
              <a:fontRef idx="minor"/>
            </p:style>
          </p:sp>
          <p:sp>
            <p:nvSpPr>
              <p:cNvPr id="1059" name="圆角矩形 657428"/>
              <p:cNvSpPr/>
              <p:nvPr/>
            </p:nvSpPr>
            <p:spPr>
              <a:xfrm>
                <a:off x="685800" y="1673280"/>
                <a:ext cx="2158920" cy="583560"/>
              </a:xfrm>
              <a:custGeom>
                <a:avLst/>
                <a:gdLst/>
                <a:ahLst/>
                <a:rect l="l" t="t" r="r" b="b"/>
                <a:pathLst>
                  <a:path w="79875" h="21600">
                    <a:moveTo>
                      <a:pt x="3600" y="0"/>
                    </a:moveTo>
                    <a:arcTo wR="3600" hR="3600" stAng="16200000" swAng="-5400000"/>
                    <a:lnTo>
                      <a:pt x="0" y="18000"/>
                    </a:lnTo>
                    <a:arcTo wR="3600" hR="3600" stAng="10800000" swAng="-5400000"/>
                    <a:lnTo>
                      <a:pt x="76275" y="21600"/>
                    </a:lnTo>
                    <a:arcTo wR="54675" hR="3600" stAng="5400000" swAng="5400000"/>
                    <a:lnTo>
                      <a:pt x="21600" y="3600"/>
                    </a:lnTo>
                    <a:arcTo wR="54675" hR="3600" stAng="10800000" swAng="5400000"/>
                    <a:close/>
                  </a:path>
                </a:pathLst>
              </a:custGeom>
              <a:solidFill>
                <a:srgbClr val="cccce6"/>
              </a:solidFill>
              <a:ln w="0">
                <a:noFill/>
              </a:ln>
            </p:spPr>
            <p:style>
              <a:lnRef idx="0"/>
              <a:fillRef idx="0"/>
              <a:effectRef idx="0"/>
              <a:fontRef idx="minor"/>
            </p:style>
          </p:sp>
          <p:sp>
            <p:nvSpPr>
              <p:cNvPr id="1060" name="圆角矩形 657429"/>
              <p:cNvSpPr/>
              <p:nvPr/>
            </p:nvSpPr>
            <p:spPr>
              <a:xfrm flipV="1">
                <a:off x="685800" y="2050200"/>
                <a:ext cx="2157480" cy="269640"/>
              </a:xfrm>
              <a:custGeom>
                <a:avLst/>
                <a:gdLst/>
                <a:ahLst/>
                <a:rect l="l" t="t" r="r" b="b"/>
                <a:pathLst>
                  <a:path w="172627" h="21600">
                    <a:moveTo>
                      <a:pt x="5130" y="0"/>
                    </a:moveTo>
                    <a:arcTo wR="5130" hR="5130" stAng="16200000" swAng="-5400000"/>
                    <a:lnTo>
                      <a:pt x="0" y="16470"/>
                    </a:lnTo>
                    <a:arcTo wR="5130" hR="5130" stAng="10800000" swAng="-5400000"/>
                    <a:lnTo>
                      <a:pt x="167497" y="21600"/>
                    </a:lnTo>
                    <a:arcTo wR="145897" hR="5130" stAng="5400000" swAng="5400000"/>
                    <a:lnTo>
                      <a:pt x="21600" y="5130"/>
                    </a:lnTo>
                    <a:arcTo wR="145897" hR="5130" stAng="10800000" swAng="5400000"/>
                    <a:close/>
                  </a:path>
                </a:pathLst>
              </a:custGeom>
              <a:gradFill rotWithShape="0">
                <a:gsLst>
                  <a:gs pos="0">
                    <a:srgbClr val="ffffff"/>
                  </a:gs>
                  <a:gs pos="100000">
                    <a:srgbClr val="cccce6"/>
                  </a:gs>
                </a:gsLst>
                <a:lin ang="5400000"/>
              </a:gradFill>
              <a:ln w="0">
                <a:noFill/>
              </a:ln>
            </p:spPr>
            <p:style>
              <a:lnRef idx="0"/>
              <a:fillRef idx="0"/>
              <a:effectRef idx="0"/>
              <a:fontRef idx="minor"/>
            </p:style>
          </p:sp>
        </p:grpSp>
        <p:sp>
          <p:nvSpPr>
            <p:cNvPr id="1061" name="圆角矩形 657430"/>
            <p:cNvSpPr/>
            <p:nvPr/>
          </p:nvSpPr>
          <p:spPr>
            <a:xfrm>
              <a:off x="2485800" y="2032200"/>
              <a:ext cx="5257800" cy="533160"/>
            </a:xfrm>
            <a:custGeom>
              <a:avLst/>
              <a:gdLst/>
              <a:ahLst/>
              <a:rect l="l" t="t" r="r" b="b"/>
              <a:pathLst>
                <a:path w="212881" h="21600">
                  <a:moveTo>
                    <a:pt x="6364" y="0"/>
                  </a:moveTo>
                  <a:arcTo wR="6364" hR="6364" stAng="16200000" swAng="-5400000"/>
                  <a:lnTo>
                    <a:pt x="0" y="15236"/>
                  </a:lnTo>
                  <a:arcTo wR="6364" hR="6364" stAng="10800000" swAng="-5400000"/>
                  <a:lnTo>
                    <a:pt x="206517" y="21600"/>
                  </a:lnTo>
                  <a:arcTo wR="184917" hR="6364" stAng="5400000" swAng="5400000"/>
                  <a:lnTo>
                    <a:pt x="21600" y="6364"/>
                  </a:lnTo>
                  <a:arcTo wR="184917" hR="6364" stAng="10800000" swAng="5400000"/>
                  <a:close/>
                </a:path>
              </a:pathLst>
            </a:custGeom>
            <a:solidFill>
              <a:srgbClr val="ffffff"/>
            </a:solidFill>
            <a:ln w="28440">
              <a:solidFill>
                <a:srgbClr val="cccce6"/>
              </a:solidFill>
              <a:miter/>
            </a:ln>
          </p:spPr>
          <p:style>
            <a:lnRef idx="0"/>
            <a:fillRef idx="0"/>
            <a:effectRef idx="0"/>
            <a:fontRef idx="minor"/>
          </p:style>
          <p:txBody>
            <a:bodyPr wrap="none" lIns="90000" rIns="90000" tIns="46800" bIns="4680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隶书"/>
                  <a:ea typeface="隶书"/>
                </a:rPr>
                <a:t>金钱草、滑石、鸡内金</a:t>
              </a:r>
              <a:endParaRPr b="0" lang="en-US" sz="2800" spc="-1" strike="noStrike">
                <a:solidFill>
                  <a:srgbClr val="000000"/>
                </a:solidFill>
                <a:latin typeface="Arial"/>
              </a:endParaRPr>
            </a:p>
          </p:txBody>
        </p:sp>
        <p:sp>
          <p:nvSpPr>
            <p:cNvPr id="1062" name="矩形 657431"/>
            <p:cNvSpPr/>
            <p:nvPr/>
          </p:nvSpPr>
          <p:spPr>
            <a:xfrm>
              <a:off x="757800" y="1600200"/>
              <a:ext cx="1808280" cy="58140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ffff00"/>
                  </a:solidFill>
                  <a:latin typeface="隶书"/>
                  <a:ea typeface="隶书"/>
                </a:rPr>
                <a:t>化石止痛</a:t>
              </a:r>
              <a:endParaRPr b="0" lang="en-US" sz="3200" spc="-1" strike="noStrike">
                <a:solidFill>
                  <a:srgbClr val="000000"/>
                </a:solidFill>
                <a:latin typeface="Arial"/>
              </a:endParaRPr>
            </a:p>
          </p:txBody>
        </p:sp>
      </p:grpSp>
    </p:spTree>
  </p:cSld>
  <p:timing>
    <p:tnLst>
      <p:par>
        <p:cTn id="501" dur="indefinite" restart="never" nodeType="tmRoot">
          <p:childTnLst>
            <p:seq>
              <p:cTn id="502" dur="indefinite" nodeType="mainSeq">
                <p:childTnLst>
                  <p:par>
                    <p:cTn id="503" nodeType="clickEffect" fill="hold">
                      <p:stCondLst>
                        <p:cond delay="0"/>
                      </p:stCondLst>
                      <p:childTnLst>
                        <p:par>
                          <p:cTn id="504" nodeType="withEffect" fill="hold">
                            <p:stCondLst>
                              <p:cond delay="0"/>
                            </p:stCondLst>
                            <p:childTnLst>
                              <p:par>
                                <p:cTn id="505" nodeType="afterEffect" fill="hold" presetClass="entr" presetID="4" presetSubtype="16">
                                  <p:stCondLst>
                                    <p:cond delay="0"/>
                                  </p:stCondLst>
                                  <p:childTnLst>
                                    <p:set>
                                      <p:cBhvr>
                                        <p:cTn id="506" dur="1" fill="hold">
                                          <p:stCondLst>
                                            <p:cond delay="0"/>
                                          </p:stCondLst>
                                        </p:cTn>
                                        <p:tgtEl>
                                          <p:spTgt spid="1056"/>
                                        </p:tgtEl>
                                        <p:attrNameLst>
                                          <p:attrName>style.visibility</p:attrName>
                                        </p:attrNameLst>
                                      </p:cBhvr>
                                      <p:to>
                                        <p:strVal val="visible"/>
                                      </p:to>
                                    </p:set>
                                    <p:animEffect filter="box(in)" transition="in">
                                      <p:cBhvr additive="repl">
                                        <p:cTn id="507" dur="1000"/>
                                        <p:tgtEl>
                                          <p:spTgt spid="1056"/>
                                        </p:tgtEl>
                                      </p:cBhvr>
                                    </p:animEffect>
                                  </p:childTnLst>
                                </p:cTn>
                              </p:par>
                            </p:childTnLst>
                          </p:cTn>
                        </p:par>
                        <p:par>
                          <p:cTn id="508" nodeType="afterEffect" fill="hold">
                            <p:stCondLst>
                              <p:cond delay="1000"/>
                            </p:stCondLst>
                            <p:childTnLst>
                              <p:par>
                                <p:cTn id="509" nodeType="afterEffect" fill="hold" presetClass="entr" presetID="4" presetSubtype="16">
                                  <p:stCondLst>
                                    <p:cond delay="0"/>
                                  </p:stCondLst>
                                  <p:childTnLst>
                                    <p:set>
                                      <p:cBhvr>
                                        <p:cTn id="510" dur="1" fill="hold">
                                          <p:stCondLst>
                                            <p:cond delay="0"/>
                                          </p:stCondLst>
                                        </p:cTn>
                                        <p:tgtEl>
                                          <p:spTgt spid="1041"/>
                                        </p:tgtEl>
                                        <p:attrNameLst>
                                          <p:attrName>style.visibility</p:attrName>
                                        </p:attrNameLst>
                                      </p:cBhvr>
                                      <p:to>
                                        <p:strVal val="visible"/>
                                      </p:to>
                                    </p:set>
                                    <p:animEffect filter="box(in)" transition="in">
                                      <p:cBhvr additive="repl">
                                        <p:cTn id="511" dur="1000"/>
                                        <p:tgtEl>
                                          <p:spTgt spid="1041"/>
                                        </p:tgtEl>
                                      </p:cBhvr>
                                    </p:animEffect>
                                  </p:childTnLst>
                                </p:cTn>
                              </p:par>
                            </p:childTnLst>
                          </p:cTn>
                        </p:par>
                        <p:par>
                          <p:cTn id="512" nodeType="afterEffect" fill="hold">
                            <p:stCondLst>
                              <p:cond delay="2000"/>
                            </p:stCondLst>
                            <p:childTnLst>
                              <p:par>
                                <p:cTn id="513" nodeType="afterEffect" fill="hold" presetClass="entr" presetID="4" presetSubtype="16">
                                  <p:stCondLst>
                                    <p:cond delay="0"/>
                                  </p:stCondLst>
                                  <p:childTnLst>
                                    <p:set>
                                      <p:cBhvr>
                                        <p:cTn id="514" dur="1" fill="hold">
                                          <p:stCondLst>
                                            <p:cond delay="0"/>
                                          </p:stCondLst>
                                        </p:cTn>
                                        <p:tgtEl>
                                          <p:spTgt spid="1049"/>
                                        </p:tgtEl>
                                        <p:attrNameLst>
                                          <p:attrName>style.visibility</p:attrName>
                                        </p:attrNameLst>
                                      </p:cBhvr>
                                      <p:to>
                                        <p:strVal val="visible"/>
                                      </p:to>
                                    </p:set>
                                    <p:animEffect filter="box(in)" transition="in">
                                      <p:cBhvr additive="repl">
                                        <p:cTn id="515" dur="1000"/>
                                        <p:tgtEl>
                                          <p:spTgt spid="10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3"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金钱草</a:t>
            </a:r>
            <a:r>
              <a:rPr b="0" lang="zh-CN" sz="4400" spc="-1" strike="noStrike">
                <a:solidFill>
                  <a:srgbClr val="000000"/>
                </a:solidFill>
                <a:latin typeface="Arial"/>
              </a:rPr>
              <a:t> </a:t>
            </a:r>
            <a:endParaRPr b="0" lang="en-US" sz="4400" spc="-1" strike="noStrike">
              <a:solidFill>
                <a:srgbClr val="000000"/>
              </a:solidFill>
              <a:latin typeface="Arial"/>
            </a:endParaRPr>
          </a:p>
        </p:txBody>
      </p:sp>
      <p:pic>
        <p:nvPicPr>
          <p:cNvPr id="1064" name="图片 658434" descr="ldjqb"/>
          <p:cNvPicPr/>
          <p:nvPr/>
        </p:nvPicPr>
        <p:blipFill>
          <a:blip r:embed="rId1"/>
          <a:stretch/>
        </p:blipFill>
        <p:spPr>
          <a:xfrm>
            <a:off x="4419720" y="1981080"/>
            <a:ext cx="4248000" cy="2948040"/>
          </a:xfrm>
          <a:prstGeom prst="rect">
            <a:avLst/>
          </a:prstGeom>
          <a:ln w="0">
            <a:noFill/>
          </a:ln>
        </p:spPr>
      </p:pic>
      <p:pic>
        <p:nvPicPr>
          <p:cNvPr id="1065" name="图片 658435" descr="ldjqa"/>
          <p:cNvPicPr/>
          <p:nvPr/>
        </p:nvPicPr>
        <p:blipFill>
          <a:blip r:embed="rId2"/>
          <a:stretch/>
        </p:blipFill>
        <p:spPr>
          <a:xfrm>
            <a:off x="304920" y="2057400"/>
            <a:ext cx="3924360" cy="2943360"/>
          </a:xfrm>
          <a:prstGeom prst="rect">
            <a:avLst/>
          </a:prstGeom>
          <a:ln w="0">
            <a:noFill/>
          </a:ln>
        </p:spPr>
      </p:pic>
      <p:sp>
        <p:nvSpPr>
          <p:cNvPr id="1066" name="文本框 658436"/>
          <p:cNvSpPr/>
          <p:nvPr/>
        </p:nvSpPr>
        <p:spPr>
          <a:xfrm>
            <a:off x="380880" y="5257800"/>
            <a:ext cx="748836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药用：报春花科过路黄的全草</a:t>
            </a:r>
            <a:endParaRPr b="0" lang="en-US" sz="2400" spc="-1" strike="noStrike">
              <a:solidFill>
                <a:srgbClr val="000000"/>
              </a:solidFill>
              <a:latin typeface="Arial"/>
            </a:endParaRPr>
          </a:p>
        </p:txBody>
      </p:sp>
    </p:spTree>
  </p:cSld>
</p:sld>
</file>

<file path=ppt/slides/slide29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7"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ea typeface="隶书"/>
              </a:rPr>
              <a:t>缓急止痛</a:t>
            </a:r>
            <a:endParaRPr b="0" lang="en-US" sz="4400" spc="-1" strike="noStrike">
              <a:solidFill>
                <a:srgbClr val="000000"/>
              </a:solidFill>
              <a:latin typeface="Arial"/>
            </a:endParaRPr>
          </a:p>
        </p:txBody>
      </p:sp>
      <p:sp>
        <p:nvSpPr>
          <p:cNvPr id="1068" name="圆角矩形 660482"/>
          <p:cNvSpPr/>
          <p:nvPr/>
        </p:nvSpPr>
        <p:spPr>
          <a:xfrm>
            <a:off x="609480" y="2133720"/>
            <a:ext cx="7705800" cy="3168360"/>
          </a:xfrm>
          <a:custGeom>
            <a:avLst/>
            <a:gdLst/>
            <a:ahLst/>
            <a:rect l="l" t="t" r="r" b="b"/>
            <a:pathLst>
              <a:path w="52530" h="21600">
                <a:moveTo>
                  <a:pt x="3600" y="0"/>
                </a:moveTo>
                <a:arcTo wR="3600" hR="3600" stAng="16200000" swAng="-5400000"/>
                <a:lnTo>
                  <a:pt x="0" y="18000"/>
                </a:lnTo>
                <a:arcTo wR="3600" hR="3600" stAng="10800000" swAng="-5400000"/>
                <a:lnTo>
                  <a:pt x="48930" y="21600"/>
                </a:lnTo>
                <a:arcTo wR="27330" hR="3600" stAng="5400000" swAng="5400000"/>
                <a:lnTo>
                  <a:pt x="21600" y="3600"/>
                </a:lnTo>
                <a:arcTo wR="27330" hR="3600" stAng="10800000" swAng="5400000"/>
                <a:close/>
              </a:path>
            </a:pathLst>
          </a:custGeom>
          <a:gradFill rotWithShape="0">
            <a:gsLst>
              <a:gs pos="0">
                <a:srgbClr val="ffff99"/>
              </a:gs>
              <a:gs pos="100000">
                <a:srgbClr val="ffffc8"/>
              </a:gs>
            </a:gsLst>
            <a:lin ang="5400000"/>
          </a:gradFill>
          <a:ln w="38160">
            <a:solidFill>
              <a:srgbClr val="000000"/>
            </a:solidFill>
            <a:miter/>
          </a:ln>
        </p:spPr>
        <p:style>
          <a:lnRef idx="0"/>
          <a:fillRef idx="0"/>
          <a:effectRef idx="0"/>
          <a:fontRef idx="minor"/>
        </p:style>
      </p:sp>
      <p:sp>
        <p:nvSpPr>
          <p:cNvPr id="1069" name="文本框 660483"/>
          <p:cNvSpPr/>
          <p:nvPr/>
        </p:nvSpPr>
        <p:spPr>
          <a:xfrm>
            <a:off x="1066680" y="2209680"/>
            <a:ext cx="6631200" cy="2966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marL="343080" indent="-343080">
              <a:lnSpc>
                <a:spcPct val="115000"/>
              </a:lnSpc>
              <a:buSzPct val="102812"/>
              <a:buBlip>
                <a:blip r:embed="rId1"/>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800000"/>
                </a:solidFill>
                <a:latin typeface="隶书"/>
                <a:ea typeface="隶书"/>
              </a:rPr>
              <a:t>对症止痛</a:t>
            </a:r>
            <a:r>
              <a:rPr b="0" lang="zh-CN" sz="3200" spc="-1" strike="noStrike">
                <a:solidFill>
                  <a:srgbClr val="000000"/>
                </a:solidFill>
                <a:latin typeface="隶书"/>
                <a:ea typeface="隶书"/>
              </a:rPr>
              <a:t>的方法之一，主要有甘草、白芍、薏苡仁。主要特点是具有舒缓筋脉经络，对于痉挛性痛证特别是腹部和肢体的痉挛性痛证有效。</a:t>
            </a:r>
            <a:endParaRPr b="0" lang="en-US" sz="3200" spc="-1" strike="noStrike">
              <a:solidFill>
                <a:srgbClr val="000000"/>
              </a:solidFill>
              <a:latin typeface="Arial"/>
            </a:endParaRPr>
          </a:p>
        </p:txBody>
      </p:sp>
    </p:spTree>
  </p:cSld>
</p:sld>
</file>

<file path=ppt/slides/slide29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0"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ea typeface="隶书"/>
              </a:rPr>
              <a:t>制酸止痛</a:t>
            </a:r>
            <a:endParaRPr b="0" lang="en-US" sz="4400" spc="-1" strike="noStrike">
              <a:solidFill>
                <a:srgbClr val="000000"/>
              </a:solidFill>
              <a:latin typeface="Arial"/>
            </a:endParaRPr>
          </a:p>
        </p:txBody>
      </p:sp>
      <p:sp>
        <p:nvSpPr>
          <p:cNvPr id="1071" name="圆角矩形 661506"/>
          <p:cNvSpPr/>
          <p:nvPr/>
        </p:nvSpPr>
        <p:spPr>
          <a:xfrm>
            <a:off x="457200" y="2057400"/>
            <a:ext cx="7921800" cy="2879640"/>
          </a:xfrm>
          <a:custGeom>
            <a:avLst/>
            <a:gdLst/>
            <a:ahLst/>
            <a:rect l="l" t="t" r="r" b="b"/>
            <a:pathLst>
              <a:path w="59416" h="21600">
                <a:moveTo>
                  <a:pt x="3600" y="0"/>
                </a:moveTo>
                <a:arcTo wR="3600" hR="3600" stAng="16200000" swAng="-5400000"/>
                <a:lnTo>
                  <a:pt x="0" y="18000"/>
                </a:lnTo>
                <a:arcTo wR="3600" hR="3600" stAng="10800000" swAng="-5400000"/>
                <a:lnTo>
                  <a:pt x="55816" y="21600"/>
                </a:lnTo>
                <a:arcTo wR="34216" hR="3600" stAng="5400000" swAng="5400000"/>
                <a:lnTo>
                  <a:pt x="21600" y="3600"/>
                </a:lnTo>
                <a:arcTo wR="34216" hR="3600" stAng="10800000" swAng="5400000"/>
                <a:close/>
              </a:path>
            </a:pathLst>
          </a:custGeom>
          <a:gradFill rotWithShape="0">
            <a:gsLst>
              <a:gs pos="0">
                <a:srgbClr val="ccffff"/>
              </a:gs>
              <a:gs pos="100000">
                <a:srgbClr val="f1ffff"/>
              </a:gs>
            </a:gsLst>
            <a:lin ang="5400000"/>
          </a:gradFill>
          <a:ln w="38160">
            <a:solidFill>
              <a:srgbClr val="000000"/>
            </a:solidFill>
            <a:miter/>
          </a:ln>
        </p:spPr>
        <p:style>
          <a:lnRef idx="0"/>
          <a:fillRef idx="0"/>
          <a:effectRef idx="0"/>
          <a:fontRef idx="minor"/>
        </p:style>
      </p:sp>
      <p:sp>
        <p:nvSpPr>
          <p:cNvPr id="1072" name="文本框 661507"/>
          <p:cNvSpPr/>
          <p:nvPr/>
        </p:nvSpPr>
        <p:spPr>
          <a:xfrm>
            <a:off x="914400" y="2286000"/>
            <a:ext cx="7056360" cy="2476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marL="343080" indent="-343080">
              <a:lnSpc>
                <a:spcPct val="115000"/>
              </a:lnSpc>
              <a:buSzPct val="102865"/>
              <a:buBlip>
                <a:blip r:embed="rId1"/>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800000"/>
                </a:solidFill>
                <a:latin typeface="隶书"/>
                <a:ea typeface="隶书"/>
              </a:rPr>
              <a:t>对症止痛</a:t>
            </a:r>
            <a:r>
              <a:rPr b="0" lang="zh-CN" sz="3200" spc="-1" strike="noStrike">
                <a:solidFill>
                  <a:srgbClr val="000000"/>
                </a:solidFill>
                <a:latin typeface="隶书"/>
                <a:ea typeface="隶书"/>
              </a:rPr>
              <a:t>的方法之一，主要有锻牡蛎、乌贼骨、海蛤壳、瓦楞子等，能够制止酸水而达到止痛的母的，主要用于胃痛泛酸。</a:t>
            </a:r>
            <a:endParaRPr b="0" lang="en-US" sz="3200" spc="-1" strike="noStrike">
              <a:solidFill>
                <a:srgbClr val="000000"/>
              </a:solidFill>
              <a:latin typeface="Arial"/>
            </a:endParaRPr>
          </a:p>
        </p:txBody>
      </p:sp>
    </p:spTree>
  </p:cSld>
</p:sld>
</file>

<file path=ppt/slides/slide29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3" name="PlaceHolder 1"/>
          <p:cNvSpPr>
            <a:spLocks noGrp="1"/>
          </p:cNvSpPr>
          <p:nvPr>
            <p:ph type="title"/>
          </p:nvPr>
        </p:nvSpPr>
        <p:spPr>
          <a:xfrm>
            <a:off x="228600" y="129492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ea typeface="隶书"/>
              </a:rPr>
              <a:t>通淋止痛</a:t>
            </a:r>
            <a:endParaRPr b="0" lang="en-US" sz="4400" spc="-1" strike="noStrike">
              <a:solidFill>
                <a:srgbClr val="000000"/>
              </a:solidFill>
              <a:latin typeface="Arial"/>
            </a:endParaRPr>
          </a:p>
        </p:txBody>
      </p:sp>
    </p:spTree>
  </p:cSld>
</p:sld>
</file>

<file path=ppt/slides/slide29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4" name="PlaceHolder 1"/>
          <p:cNvSpPr>
            <a:spLocks noGrp="1"/>
          </p:cNvSpPr>
          <p:nvPr>
            <p:ph type="title"/>
          </p:nvPr>
        </p:nvSpPr>
        <p:spPr>
          <a:xfrm>
            <a:off x="304920" y="45684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海金沙</a:t>
            </a:r>
            <a:r>
              <a:rPr b="0" lang="zh-CN" sz="4400" spc="-1" strike="noStrike">
                <a:solidFill>
                  <a:srgbClr val="000000"/>
                </a:solidFill>
                <a:latin typeface="Arial"/>
              </a:rPr>
              <a:t> </a:t>
            </a:r>
            <a:endParaRPr b="0" lang="en-US" sz="4400" spc="-1" strike="noStrike">
              <a:solidFill>
                <a:srgbClr val="000000"/>
              </a:solidFill>
              <a:latin typeface="Arial"/>
            </a:endParaRPr>
          </a:p>
        </p:txBody>
      </p:sp>
      <p:pic>
        <p:nvPicPr>
          <p:cNvPr id="1075" name="图片 663554" descr="lnhja"/>
          <p:cNvPicPr/>
          <p:nvPr/>
        </p:nvPicPr>
        <p:blipFill>
          <a:blip r:embed="rId1"/>
          <a:stretch/>
        </p:blipFill>
        <p:spPr>
          <a:xfrm>
            <a:off x="152280" y="1752480"/>
            <a:ext cx="4392720" cy="2908440"/>
          </a:xfrm>
          <a:prstGeom prst="rect">
            <a:avLst/>
          </a:prstGeom>
          <a:ln w="0">
            <a:noFill/>
          </a:ln>
        </p:spPr>
      </p:pic>
      <p:pic>
        <p:nvPicPr>
          <p:cNvPr id="1076" name="图片 663555" descr="lnhjb"/>
          <p:cNvPicPr/>
          <p:nvPr/>
        </p:nvPicPr>
        <p:blipFill>
          <a:blip r:embed="rId2"/>
          <a:stretch/>
        </p:blipFill>
        <p:spPr>
          <a:xfrm>
            <a:off x="4724280" y="1752480"/>
            <a:ext cx="3961080" cy="2868840"/>
          </a:xfrm>
          <a:prstGeom prst="rect">
            <a:avLst/>
          </a:prstGeom>
          <a:ln w="0">
            <a:noFill/>
          </a:ln>
        </p:spPr>
      </p:pic>
      <p:sp>
        <p:nvSpPr>
          <p:cNvPr id="1077" name="文本框 663556"/>
          <p:cNvSpPr/>
          <p:nvPr/>
        </p:nvSpPr>
        <p:spPr>
          <a:xfrm>
            <a:off x="457200" y="4876920"/>
            <a:ext cx="7993080" cy="10443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海金沙科多年生蕨类植物海金沙 </a:t>
            </a:r>
            <a:r>
              <a:rPr b="1" i="1" lang="en-US" sz="2400" spc="-1" strike="noStrike">
                <a:solidFill>
                  <a:srgbClr val="000000"/>
                </a:solidFill>
                <a:latin typeface="Arial"/>
              </a:rPr>
              <a:t>Lygodium japonicum</a:t>
            </a:r>
            <a:r>
              <a:rPr b="1" lang="en-US" sz="2400" spc="-1" strike="noStrike">
                <a:solidFill>
                  <a:srgbClr val="000000"/>
                </a:solidFill>
                <a:latin typeface="Arial"/>
              </a:rPr>
              <a:t> (Thunb.) Sw. </a:t>
            </a:r>
            <a:r>
              <a:rPr b="1" lang="zh-CN" sz="2400" spc="-1" strike="noStrike">
                <a:solidFill>
                  <a:srgbClr val="000000"/>
                </a:solidFill>
                <a:latin typeface="Arial"/>
              </a:rPr>
              <a:t>的成熟孢子 </a:t>
            </a:r>
            <a:endParaRPr b="0" lang="en-US" sz="2400" spc="-1" strike="noStrike">
              <a:solidFill>
                <a:srgbClr val="000000"/>
              </a:solidFill>
              <a:latin typeface="Arial"/>
            </a:endParaRPr>
          </a:p>
        </p:txBody>
      </p:sp>
    </p:spTree>
  </p:cSld>
</p:sld>
</file>

<file path=ppt/slides/slide29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8" name="PlaceHolder 1"/>
          <p:cNvSpPr>
            <a:spLocks noGrp="1"/>
          </p:cNvSpPr>
          <p:nvPr>
            <p:ph type="title"/>
          </p:nvPr>
        </p:nvSpPr>
        <p:spPr>
          <a:xfrm>
            <a:off x="228600" y="91404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ea typeface="隶书"/>
              </a:rPr>
              <a:t>麻醉止痛</a:t>
            </a:r>
            <a:endParaRPr b="0" lang="en-US" sz="4400" spc="-1" strike="noStrike">
              <a:solidFill>
                <a:srgbClr val="000000"/>
              </a:solidFill>
              <a:latin typeface="Arial"/>
            </a:endParaRPr>
          </a:p>
        </p:txBody>
      </p:sp>
      <p:sp>
        <p:nvSpPr>
          <p:cNvPr id="1079" name="PlaceHolder 2"/>
          <p:cNvSpPr>
            <a:spLocks noGrp="1"/>
          </p:cNvSpPr>
          <p:nvPr>
            <p:ph/>
          </p:nvPr>
        </p:nvSpPr>
        <p:spPr>
          <a:xfrm>
            <a:off x="457200" y="1980720"/>
            <a:ext cx="8229600" cy="3886200"/>
          </a:xfrm>
          <a:prstGeom prst="rect">
            <a:avLst/>
          </a:prstGeom>
          <a:noFill/>
          <a:ln w="0">
            <a:noFill/>
          </a:ln>
        </p:spPr>
        <p:txBody>
          <a:bodyPr anchor="t">
            <a:normAutofit/>
          </a:bodyPr>
          <a:p>
            <a:pPr marL="343080" indent="-343080">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a:p>
            <a:pPr marL="343080" indent="-343080">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a:p>
            <a:pPr marL="343080" indent="-343080">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a:p>
            <a:pPr marL="343080" indent="-343080">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p:txBody>
      </p:sp>
      <p:sp>
        <p:nvSpPr>
          <p:cNvPr id="1080" name="圆角矩形 664579"/>
          <p:cNvSpPr/>
          <p:nvPr/>
        </p:nvSpPr>
        <p:spPr>
          <a:xfrm>
            <a:off x="609480" y="2353320"/>
            <a:ext cx="7710480" cy="2377080"/>
          </a:xfrm>
          <a:custGeom>
            <a:avLst/>
            <a:gdLst/>
            <a:ahLst/>
            <a:rect l="l" t="t" r="r" b="b"/>
            <a:pathLst>
              <a:path w="70056" h="21600">
                <a:moveTo>
                  <a:pt x="3600" y="0"/>
                </a:moveTo>
                <a:arcTo wR="3600" hR="3600" stAng="16200000" swAng="-5400000"/>
                <a:lnTo>
                  <a:pt x="0" y="18000"/>
                </a:lnTo>
                <a:arcTo wR="3600" hR="3600" stAng="10800000" swAng="-5400000"/>
                <a:lnTo>
                  <a:pt x="66456" y="21600"/>
                </a:lnTo>
                <a:arcTo wR="44856" hR="3600" stAng="5400000" swAng="5400000"/>
                <a:lnTo>
                  <a:pt x="21600" y="3600"/>
                </a:lnTo>
                <a:arcTo wR="44856" hR="3600" stAng="10800000" swAng="5400000"/>
                <a:close/>
              </a:path>
            </a:pathLst>
          </a:custGeom>
          <a:gradFill rotWithShape="0">
            <a:gsLst>
              <a:gs pos="0">
                <a:srgbClr val="ccffcc"/>
              </a:gs>
              <a:gs pos="50000">
                <a:srgbClr val="e8ffe8"/>
              </a:gs>
              <a:gs pos="100000">
                <a:srgbClr val="ccffcc"/>
              </a:gs>
            </a:gsLst>
            <a:lin ang="5400000"/>
          </a:gradFill>
          <a:ln w="0">
            <a:noFill/>
          </a:ln>
          <a:effectLst>
            <a:outerShdw dist="107932" dir="18900000" blurRad="0" rotWithShape="0">
              <a:srgbClr val="808080">
                <a:alpha val="50000"/>
              </a:srgbClr>
            </a:outerShdw>
          </a:effectLst>
        </p:spPr>
        <p:style>
          <a:lnRef idx="0"/>
          <a:fillRef idx="0"/>
          <a:effectRef idx="0"/>
          <a:fontRef idx="minor"/>
        </p:style>
        <p:txBody>
          <a:bodyPr lIns="90000" rIns="90000" tIns="46800" bIns="46800" anchor="ctr">
            <a:spAutoFit/>
          </a:bodyPr>
          <a:p>
            <a:pPr marL="990720" indent="-533520">
              <a:lnSpc>
                <a:spcPct val="100000"/>
              </a:lnSpc>
              <a:spcBef>
                <a:spcPts val="799"/>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隶书"/>
                <a:ea typeface="隶书"/>
              </a:rPr>
              <a:t>主要有罂粟壳、乌头、细辛、洋金花等。</a:t>
            </a:r>
            <a:endParaRPr b="0" lang="en-US" sz="3200" spc="-1" strike="noStrike">
              <a:solidFill>
                <a:srgbClr val="000000"/>
              </a:solidFill>
              <a:latin typeface="Arial"/>
            </a:endParaRPr>
          </a:p>
          <a:p>
            <a:pPr marL="990720" indent="-533520">
              <a:lnSpc>
                <a:spcPct val="100000"/>
              </a:lnSpc>
              <a:spcBef>
                <a:spcPts val="799"/>
              </a:spcBef>
              <a:buClr>
                <a:srgbClr val="006699"/>
              </a:buClr>
              <a:buFont typeface="Wingdings" charset="2"/>
              <a:buChar char=""/>
              <a:tabLst>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隶书"/>
                <a:ea typeface="隶书"/>
              </a:rPr>
              <a:t>止痛作用强而直接，但用量不宜大，时间不宜长。</a:t>
            </a:r>
            <a:endParaRPr b="0" lang="en-US" sz="3200" spc="-1" strike="noStrike">
              <a:solidFill>
                <a:srgbClr val="000000"/>
              </a:solidFill>
              <a:latin typeface="Arial"/>
            </a:endParaRPr>
          </a:p>
        </p:txBody>
      </p:sp>
    </p:spTree>
  </p:cSld>
</p:sld>
</file>

<file path=ppt/slides/slide29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1" name="PlaceHolder 1"/>
          <p:cNvSpPr>
            <a:spLocks noGrp="1"/>
          </p:cNvSpPr>
          <p:nvPr>
            <p:ph type="title"/>
          </p:nvPr>
        </p:nvSpPr>
        <p:spPr>
          <a:xfrm>
            <a:off x="1855440" y="639360"/>
            <a:ext cx="5800680" cy="58572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800" spc="-1" strike="noStrike">
                <a:solidFill>
                  <a:srgbClr val="000000"/>
                </a:solidFill>
                <a:latin typeface="Arial"/>
                <a:ea typeface="华文新魏"/>
              </a:rPr>
              <a:t>常用止痛方</a:t>
            </a:r>
            <a:endParaRPr b="0" lang="en-US" sz="4800" spc="-1" strike="noStrike">
              <a:solidFill>
                <a:srgbClr val="000000"/>
              </a:solidFill>
              <a:latin typeface="Arial"/>
            </a:endParaRPr>
          </a:p>
        </p:txBody>
      </p:sp>
      <p:sp>
        <p:nvSpPr>
          <p:cNvPr id="1082" name="PlaceHolder 2"/>
          <p:cNvSpPr>
            <a:spLocks noGrp="1"/>
          </p:cNvSpPr>
          <p:nvPr>
            <p:ph/>
          </p:nvPr>
        </p:nvSpPr>
        <p:spPr>
          <a:xfrm>
            <a:off x="460440" y="2376000"/>
            <a:ext cx="8229600" cy="3356280"/>
          </a:xfrm>
          <a:prstGeom prst="rect">
            <a:avLst/>
          </a:prstGeom>
          <a:noFill/>
          <a:ln w="0">
            <a:noFill/>
          </a:ln>
        </p:spPr>
        <p:txBody>
          <a:bodyPr anchor="t">
            <a:normAutofit/>
          </a:bodyPr>
          <a:p>
            <a:pPr marL="343080" indent="-343080">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a:t>
            </a:r>
            <a:r>
              <a:rPr b="0" lang="en-US" sz="3200" spc="-1" strike="noStrike">
                <a:solidFill>
                  <a:srgbClr val="000000"/>
                </a:solidFill>
                <a:latin typeface="Arial"/>
              </a:rPr>
              <a:t>.</a:t>
            </a:r>
            <a:endParaRPr b="0" lang="en-US" sz="3200" spc="-1" strike="noStrike">
              <a:solidFill>
                <a:srgbClr val="000000"/>
              </a:solidFill>
              <a:latin typeface="Arial"/>
            </a:endParaRPr>
          </a:p>
        </p:txBody>
      </p:sp>
    </p:spTree>
  </p:cSld>
</p:sld>
</file>

<file path=ppt/slides/slide29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3"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00"/>
                </a:solidFill>
                <a:latin typeface="Arial"/>
              </a:rPr>
              <a:t>芍药甘草汤</a:t>
            </a:r>
            <a:endParaRPr b="0" lang="en-US" sz="4400" spc="-1" strike="noStrike">
              <a:solidFill>
                <a:srgbClr val="000000"/>
              </a:solidFill>
              <a:latin typeface="Arial"/>
            </a:endParaRPr>
          </a:p>
        </p:txBody>
      </p:sp>
      <p:grpSp>
        <p:nvGrpSpPr>
          <p:cNvPr id="1084" name="组合 666626"/>
          <p:cNvGrpSpPr/>
          <p:nvPr/>
        </p:nvGrpSpPr>
        <p:grpSpPr>
          <a:xfrm>
            <a:off x="1143000" y="2057400"/>
            <a:ext cx="4968360" cy="1510920"/>
            <a:chOff x="1143000" y="2057400"/>
            <a:chExt cx="4968360" cy="1510920"/>
          </a:xfrm>
        </p:grpSpPr>
        <p:sp>
          <p:nvSpPr>
            <p:cNvPr id="1085" name="圆角矩形 666627"/>
            <p:cNvSpPr/>
            <p:nvPr/>
          </p:nvSpPr>
          <p:spPr>
            <a:xfrm>
              <a:off x="1190880" y="2057400"/>
              <a:ext cx="4920480" cy="1510920"/>
            </a:xfrm>
            <a:custGeom>
              <a:avLst/>
              <a:gdLst/>
              <a:ahLst/>
              <a:rect l="l" t="t" r="r" b="b"/>
              <a:pathLst>
                <a:path w="70331" h="21600">
                  <a:moveTo>
                    <a:pt x="2352" y="0"/>
                  </a:moveTo>
                  <a:arcTo wR="2352" hR="2352" stAng="16200000" swAng="-5400000"/>
                  <a:lnTo>
                    <a:pt x="0" y="19248"/>
                  </a:lnTo>
                  <a:arcTo wR="2352" hR="2352" stAng="10800000" swAng="-5400000"/>
                  <a:lnTo>
                    <a:pt x="67979" y="21600"/>
                  </a:lnTo>
                  <a:arcTo wR="46379" hR="2352" stAng="5400000" swAng="5400000"/>
                  <a:lnTo>
                    <a:pt x="21600" y="2352"/>
                  </a:lnTo>
                  <a:arcTo wR="46379" hR="2352" stAng="10800000" swAng="5400000"/>
                  <a:close/>
                </a:path>
              </a:pathLst>
            </a:custGeom>
            <a:gradFill rotWithShape="0">
              <a:gsLst>
                <a:gs pos="0">
                  <a:srgbClr val="9999cc"/>
                </a:gs>
                <a:gs pos="100000">
                  <a:srgbClr val="e9e9f4"/>
                </a:gs>
              </a:gsLst>
              <a:lin ang="0"/>
            </a:gradFill>
            <a:ln w="0">
              <a:noFill/>
            </a:ln>
          </p:spPr>
          <p:style>
            <a:lnRef idx="0"/>
            <a:fillRef idx="0"/>
            <a:effectRef idx="0"/>
            <a:fontRef idx="minor"/>
          </p:style>
          <p:txBody>
            <a:bodyPr wrap="none" lIns="90000" rIns="90000" tIns="46800" bIns="46800" anchor="ctr">
              <a:noAutofit/>
            </a:bodyPr>
            <a:p>
              <a:pPr algn="ctr">
                <a:lnSpc>
                  <a:spcPct val="10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3600" spc="-1" strike="noStrike">
                  <a:solidFill>
                    <a:srgbClr val="000000"/>
                  </a:solidFill>
                  <a:latin typeface="隶书"/>
                  <a:ea typeface="隶书"/>
                </a:rPr>
                <a:t>  </a:t>
              </a:r>
              <a:r>
                <a:rPr b="0" lang="zh-CN" sz="3600" spc="-1" strike="noStrike">
                  <a:solidFill>
                    <a:srgbClr val="000000"/>
                  </a:solidFill>
                  <a:latin typeface="隶书"/>
                  <a:ea typeface="隶书"/>
                </a:rPr>
                <a:t>主要用于痉挛性疼痛</a:t>
              </a:r>
              <a:endParaRPr b="0" lang="en-US" sz="3600" spc="-1" strike="noStrike">
                <a:solidFill>
                  <a:srgbClr val="000000"/>
                </a:solidFill>
                <a:latin typeface="Arial"/>
              </a:endParaRPr>
            </a:p>
          </p:txBody>
        </p:sp>
        <p:sp>
          <p:nvSpPr>
            <p:cNvPr id="1086" name="右箭头 666628"/>
            <p:cNvSpPr/>
            <p:nvPr/>
          </p:nvSpPr>
          <p:spPr>
            <a:xfrm>
              <a:off x="1143000" y="2619720"/>
              <a:ext cx="538200" cy="468360"/>
            </a:xfrm>
            <a:custGeom>
              <a:avLst/>
              <a:gdLst/>
              <a:ahLst/>
              <a:rect l="l" t="t" r="r" b="b"/>
              <a:pathLst>
                <a:path w="21600" h="21600">
                  <a:moveTo>
                    <a:pt x="0" y="5400"/>
                  </a:moveTo>
                  <a:lnTo>
                    <a:pt x="12601" y="5400"/>
                  </a:lnTo>
                  <a:lnTo>
                    <a:pt x="12601" y="0"/>
                  </a:lnTo>
                  <a:lnTo>
                    <a:pt x="21600" y="10800"/>
                  </a:lnTo>
                  <a:lnTo>
                    <a:pt x="12601" y="21600"/>
                  </a:lnTo>
                  <a:lnTo>
                    <a:pt x="12601" y="16200"/>
                  </a:lnTo>
                  <a:lnTo>
                    <a:pt x="0" y="16200"/>
                  </a:lnTo>
                  <a:close/>
                </a:path>
              </a:pathLst>
            </a:custGeom>
            <a:solidFill>
              <a:srgbClr val="ffffff"/>
            </a:solidFill>
            <a:ln w="0">
              <a:noFill/>
            </a:ln>
          </p:spPr>
          <p:style>
            <a:lnRef idx="0"/>
            <a:fillRef idx="0"/>
            <a:effectRef idx="0"/>
            <a:fontRef idx="minor"/>
          </p:style>
        </p:sp>
      </p:grpSp>
    </p:spTree>
  </p:cSld>
</p:sld>
</file>

<file path=ppt/slides/slide29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7" name="PlaceHolder 1"/>
          <p:cNvSpPr>
            <a:spLocks noGrp="1"/>
          </p:cNvSpPr>
          <p:nvPr>
            <p:ph type="title"/>
          </p:nvPr>
        </p:nvSpPr>
        <p:spPr>
          <a:xfrm>
            <a:off x="304920" y="91404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00"/>
                </a:solidFill>
                <a:latin typeface="Arial"/>
              </a:rPr>
              <a:t>九味羌活汤</a:t>
            </a:r>
            <a:endParaRPr b="0" lang="en-US" sz="4400" spc="-1" strike="noStrike">
              <a:solidFill>
                <a:srgbClr val="000000"/>
              </a:solidFill>
              <a:latin typeface="Arial"/>
            </a:endParaRPr>
          </a:p>
        </p:txBody>
      </p:sp>
      <p:grpSp>
        <p:nvGrpSpPr>
          <p:cNvPr id="1088" name="组合 668674"/>
          <p:cNvGrpSpPr/>
          <p:nvPr/>
        </p:nvGrpSpPr>
        <p:grpSpPr>
          <a:xfrm>
            <a:off x="380880" y="2438280"/>
            <a:ext cx="8208720" cy="1728720"/>
            <a:chOff x="380880" y="2438280"/>
            <a:chExt cx="8208720" cy="1728720"/>
          </a:xfrm>
        </p:grpSpPr>
        <p:sp>
          <p:nvSpPr>
            <p:cNvPr id="1089" name="圆角矩形 668675"/>
            <p:cNvSpPr/>
            <p:nvPr/>
          </p:nvSpPr>
          <p:spPr>
            <a:xfrm>
              <a:off x="460080" y="2438280"/>
              <a:ext cx="8129520" cy="1728720"/>
            </a:xfrm>
            <a:custGeom>
              <a:avLst/>
              <a:gdLst/>
              <a:ahLst/>
              <a:rect l="l" t="t" r="r" b="b"/>
              <a:pathLst>
                <a:path w="101560" h="21600">
                  <a:moveTo>
                    <a:pt x="2352" y="0"/>
                  </a:moveTo>
                  <a:arcTo wR="2352" hR="2352" stAng="16200000" swAng="-5400000"/>
                  <a:lnTo>
                    <a:pt x="0" y="19248"/>
                  </a:lnTo>
                  <a:arcTo wR="2352" hR="2352" stAng="10800000" swAng="-5400000"/>
                  <a:lnTo>
                    <a:pt x="99208" y="21600"/>
                  </a:lnTo>
                  <a:arcTo wR="77608" hR="2352" stAng="5400000" swAng="5400000"/>
                  <a:lnTo>
                    <a:pt x="21600" y="2352"/>
                  </a:lnTo>
                  <a:arcTo wR="77608" hR="2352" stAng="10800000" swAng="5400000"/>
                  <a:close/>
                </a:path>
              </a:pathLst>
            </a:custGeom>
            <a:gradFill rotWithShape="0">
              <a:gsLst>
                <a:gs pos="0">
                  <a:srgbClr val="9999ff"/>
                </a:gs>
                <a:gs pos="100000">
                  <a:srgbClr val="e9e9ff"/>
                </a:gs>
              </a:gsLst>
              <a:lin ang="0"/>
            </a:gradFill>
            <a:ln w="0">
              <a:noFill/>
            </a:ln>
          </p:spPr>
          <p:style>
            <a:lnRef idx="0"/>
            <a:fillRef idx="0"/>
            <a:effectRef idx="0"/>
            <a:fontRef idx="minor"/>
          </p:style>
          <p:txBody>
            <a:bodyPr wrap="none" lIns="90000" rIns="90000" tIns="46800" bIns="4680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3600" spc="-1" strike="noStrike">
                  <a:solidFill>
                    <a:srgbClr val="000000"/>
                  </a:solidFill>
                  <a:latin typeface="隶书"/>
                  <a:ea typeface="隶书"/>
                </a:rPr>
                <a:t>   </a:t>
              </a:r>
              <a:r>
                <a:rPr b="0" lang="zh-CN" sz="3600" spc="-1" strike="noStrike">
                  <a:solidFill>
                    <a:srgbClr val="000000"/>
                  </a:solidFill>
                  <a:latin typeface="隶书"/>
                  <a:ea typeface="隶书"/>
                </a:rPr>
                <a:t>用于治疗外感风寒湿所致的头身痛</a:t>
              </a:r>
              <a:endParaRPr b="0" lang="en-US" sz="3600" spc="-1" strike="noStrike">
                <a:solidFill>
                  <a:srgbClr val="000000"/>
                </a:solidFill>
                <a:latin typeface="Arial"/>
              </a:endParaRPr>
            </a:p>
          </p:txBody>
        </p:sp>
        <p:sp>
          <p:nvSpPr>
            <p:cNvPr id="1090" name="右箭头 668676"/>
            <p:cNvSpPr/>
            <p:nvPr/>
          </p:nvSpPr>
          <p:spPr>
            <a:xfrm>
              <a:off x="380880" y="3081600"/>
              <a:ext cx="889200" cy="535680"/>
            </a:xfrm>
            <a:custGeom>
              <a:avLst/>
              <a:gdLst/>
              <a:ahLst/>
              <a:rect l="l" t="t" r="r" b="b"/>
              <a:pathLst>
                <a:path w="21600" h="21600">
                  <a:moveTo>
                    <a:pt x="0" y="5400"/>
                  </a:moveTo>
                  <a:lnTo>
                    <a:pt x="12601" y="5400"/>
                  </a:lnTo>
                  <a:lnTo>
                    <a:pt x="12601" y="0"/>
                  </a:lnTo>
                  <a:lnTo>
                    <a:pt x="21600" y="10800"/>
                  </a:lnTo>
                  <a:lnTo>
                    <a:pt x="12601" y="21600"/>
                  </a:lnTo>
                  <a:lnTo>
                    <a:pt x="12601" y="16200"/>
                  </a:lnTo>
                  <a:lnTo>
                    <a:pt x="0" y="16200"/>
                  </a:lnTo>
                  <a:close/>
                </a:path>
              </a:pathLst>
            </a:custGeom>
            <a:solidFill>
              <a:srgbClr val="ffffff"/>
            </a:solidFill>
            <a:ln w="0">
              <a:noFill/>
            </a:ln>
          </p:spPr>
          <p:style>
            <a:lnRef idx="0"/>
            <a:fillRef idx="0"/>
            <a:effectRef idx="0"/>
            <a:fontRef idx="minor"/>
          </p:style>
        </p:sp>
      </p:gr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 name="文本框 45059"/>
          <p:cNvSpPr/>
          <p:nvPr/>
        </p:nvSpPr>
        <p:spPr>
          <a:xfrm>
            <a:off x="380880" y="457200"/>
            <a:ext cx="8534520" cy="5403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原始时代，人采集、猎取自然界的动、植物作为食物过程中，逐步认识到“食物”对人体能发生有益的或有害的影响，这就是最早的药物知识</a:t>
            </a:r>
            <a:r>
              <a:rPr b="1" lang="zh-CN" sz="2400" spc="-1" strike="noStrike">
                <a:solidFill>
                  <a:srgbClr val="666699"/>
                </a:solidFill>
                <a:latin typeface="Arial"/>
              </a:rPr>
              <a:t>（药食同源）</a:t>
            </a:r>
            <a:r>
              <a:rPr b="0" lang="zh-CN" sz="2400" spc="-1" strike="noStrike">
                <a:solidFill>
                  <a:srgbClr val="000000"/>
                </a:solidFill>
                <a:latin typeface="Arial"/>
              </a:rPr>
              <a:t>。</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我国漫长的历史时期里，争取生存和防治疾病的实践过程中，积累起来极其丰富的医药知识。大约二千年左右，以</a:t>
            </a:r>
            <a:r>
              <a:rPr b="0" lang="en-US" sz="2400" spc="-1" strike="noStrike">
                <a:solidFill>
                  <a:srgbClr val="000000"/>
                </a:solidFill>
                <a:latin typeface="Arial"/>
              </a:rPr>
              <a:t>《</a:t>
            </a:r>
            <a:r>
              <a:rPr b="0" lang="zh-CN" sz="2400" spc="-1" strike="noStrike">
                <a:solidFill>
                  <a:srgbClr val="000000"/>
                </a:solidFill>
                <a:latin typeface="Arial"/>
              </a:rPr>
              <a:t>黄帝内经</a:t>
            </a:r>
            <a:r>
              <a:rPr b="0" lang="en-US" sz="2400" spc="-1" strike="noStrike">
                <a:solidFill>
                  <a:srgbClr val="000000"/>
                </a:solidFill>
                <a:latin typeface="Arial"/>
              </a:rPr>
              <a:t>》</a:t>
            </a:r>
            <a:r>
              <a:rPr b="0" lang="zh-CN" sz="2400" spc="-1" strike="noStrike">
                <a:solidFill>
                  <a:srgbClr val="000000"/>
                </a:solidFill>
                <a:latin typeface="Arial"/>
              </a:rPr>
              <a:t>（包括</a:t>
            </a:r>
            <a:r>
              <a:rPr b="0" lang="en-US" sz="2400" spc="-1" strike="noStrike">
                <a:solidFill>
                  <a:srgbClr val="000000"/>
                </a:solidFill>
                <a:latin typeface="Arial"/>
              </a:rPr>
              <a:t>《</a:t>
            </a:r>
            <a:r>
              <a:rPr b="0" lang="zh-CN" sz="2400" spc="-1" strike="noStrike">
                <a:solidFill>
                  <a:srgbClr val="000000"/>
                </a:solidFill>
                <a:latin typeface="Arial"/>
              </a:rPr>
              <a:t>素问</a:t>
            </a:r>
            <a:r>
              <a:rPr b="0" lang="en-US" sz="2400" spc="-1" strike="noStrike">
                <a:solidFill>
                  <a:srgbClr val="000000"/>
                </a:solidFill>
                <a:latin typeface="Arial"/>
              </a:rPr>
              <a:t>》</a:t>
            </a:r>
            <a:r>
              <a:rPr b="0" lang="zh-CN" sz="2400" spc="-1" strike="noStrike">
                <a:solidFill>
                  <a:srgbClr val="000000"/>
                </a:solidFill>
                <a:latin typeface="Arial"/>
              </a:rPr>
              <a:t>和</a:t>
            </a:r>
            <a:r>
              <a:rPr b="0" lang="en-US" sz="2400" spc="-1" strike="noStrike">
                <a:solidFill>
                  <a:srgbClr val="000000"/>
                </a:solidFill>
                <a:latin typeface="Arial"/>
              </a:rPr>
              <a:t>《</a:t>
            </a:r>
            <a:r>
              <a:rPr b="0" lang="zh-CN" sz="2400" spc="-1" strike="noStrike">
                <a:solidFill>
                  <a:srgbClr val="000000"/>
                </a:solidFill>
                <a:latin typeface="Arial"/>
              </a:rPr>
              <a:t>灵枢</a:t>
            </a:r>
            <a:r>
              <a:rPr b="0" lang="en-US" sz="2400" spc="-1" strike="noStrike">
                <a:solidFill>
                  <a:srgbClr val="000000"/>
                </a:solidFill>
                <a:latin typeface="Arial"/>
              </a:rPr>
              <a:t>》</a:t>
            </a:r>
            <a:r>
              <a:rPr b="0" lang="zh-CN" sz="2400" spc="-1" strike="noStrike">
                <a:solidFill>
                  <a:srgbClr val="000000"/>
                </a:solidFill>
                <a:latin typeface="Arial"/>
              </a:rPr>
              <a:t>）、</a:t>
            </a:r>
            <a:r>
              <a:rPr b="0" lang="en-US" sz="2400" spc="-1" strike="noStrike">
                <a:solidFill>
                  <a:srgbClr val="000000"/>
                </a:solidFill>
                <a:latin typeface="Arial"/>
              </a:rPr>
              <a:t>《</a:t>
            </a:r>
            <a:r>
              <a:rPr b="0" lang="zh-CN" sz="2400" spc="-1" strike="noStrike">
                <a:solidFill>
                  <a:srgbClr val="000000"/>
                </a:solidFill>
                <a:latin typeface="Arial"/>
              </a:rPr>
              <a:t>神农本草经</a:t>
            </a:r>
            <a:r>
              <a:rPr b="0" lang="en-US" sz="2400" spc="-1" strike="noStrike">
                <a:solidFill>
                  <a:srgbClr val="000000"/>
                </a:solidFill>
                <a:latin typeface="Arial"/>
              </a:rPr>
              <a:t>》</a:t>
            </a:r>
            <a:r>
              <a:rPr b="0" lang="zh-CN" sz="2400" spc="-1" strike="noStrike">
                <a:solidFill>
                  <a:srgbClr val="000000"/>
                </a:solidFill>
                <a:latin typeface="Arial"/>
              </a:rPr>
              <a:t>（简称</a:t>
            </a:r>
            <a:r>
              <a:rPr b="0" lang="en-US" sz="2400" spc="-1" strike="noStrike">
                <a:solidFill>
                  <a:srgbClr val="000000"/>
                </a:solidFill>
                <a:latin typeface="Arial"/>
              </a:rPr>
              <a:t>《</a:t>
            </a:r>
            <a:r>
              <a:rPr b="0" lang="zh-CN" sz="2400" spc="-1" strike="noStrike">
                <a:solidFill>
                  <a:srgbClr val="000000"/>
                </a:solidFill>
                <a:latin typeface="Arial"/>
              </a:rPr>
              <a:t>本经</a:t>
            </a:r>
            <a:r>
              <a:rPr b="0" lang="en-US" sz="2400" spc="-1" strike="noStrike">
                <a:solidFill>
                  <a:srgbClr val="000000"/>
                </a:solidFill>
                <a:latin typeface="Arial"/>
              </a:rPr>
              <a:t>》</a:t>
            </a:r>
            <a:r>
              <a:rPr b="0" lang="zh-CN" sz="2400" spc="-1" strike="noStrike">
                <a:solidFill>
                  <a:srgbClr val="000000"/>
                </a:solidFill>
                <a:latin typeface="Arial"/>
              </a:rPr>
              <a:t>）的出现为标志，形成了具有较为完整的中医药理论体系。在</a:t>
            </a:r>
            <a:r>
              <a:rPr b="0" lang="en-US" sz="2400" spc="-1" strike="noStrike">
                <a:solidFill>
                  <a:srgbClr val="000000"/>
                </a:solidFill>
                <a:latin typeface="Arial"/>
              </a:rPr>
              <a:t>《</a:t>
            </a:r>
            <a:r>
              <a:rPr b="0" lang="zh-CN" sz="2400" spc="-1" strike="noStrike">
                <a:solidFill>
                  <a:srgbClr val="000000"/>
                </a:solidFill>
                <a:latin typeface="Arial"/>
              </a:rPr>
              <a:t>黄帝内经</a:t>
            </a:r>
            <a:r>
              <a:rPr b="0" lang="en-US" sz="2400" spc="-1" strike="noStrike">
                <a:solidFill>
                  <a:srgbClr val="000000"/>
                </a:solidFill>
                <a:latin typeface="Arial"/>
              </a:rPr>
              <a:t>》</a:t>
            </a:r>
            <a:r>
              <a:rPr b="0" lang="zh-CN" sz="2400" spc="-1" strike="noStrike">
                <a:solidFill>
                  <a:srgbClr val="000000"/>
                </a:solidFill>
                <a:latin typeface="Arial"/>
              </a:rPr>
              <a:t>中较为系统的阐述了有关中药的理论，和如何应用中药的原则、大法。</a:t>
            </a:r>
            <a:r>
              <a:rPr b="0" lang="en-US" sz="2400" spc="-1" strike="noStrike">
                <a:solidFill>
                  <a:srgbClr val="000000"/>
                </a:solidFill>
                <a:latin typeface="Arial"/>
              </a:rPr>
              <a:t>《</a:t>
            </a:r>
            <a:r>
              <a:rPr b="0" lang="zh-CN" sz="2400" spc="-1" strike="noStrike">
                <a:solidFill>
                  <a:srgbClr val="000000"/>
                </a:solidFill>
                <a:latin typeface="Arial"/>
              </a:rPr>
              <a:t>神农本草经</a:t>
            </a:r>
            <a:r>
              <a:rPr b="0" lang="en-US" sz="2400" spc="-1" strike="noStrike">
                <a:solidFill>
                  <a:srgbClr val="000000"/>
                </a:solidFill>
                <a:latin typeface="Arial"/>
              </a:rPr>
              <a:t>》</a:t>
            </a:r>
            <a:r>
              <a:rPr b="0" lang="zh-CN" sz="2400" spc="-1" strike="noStrike">
                <a:solidFill>
                  <a:srgbClr val="000000"/>
                </a:solidFill>
                <a:latin typeface="Arial"/>
              </a:rPr>
              <a:t>则具体介绍了</a:t>
            </a:r>
            <a:r>
              <a:rPr b="0" lang="en-US" sz="2400" spc="-1" strike="noStrike">
                <a:solidFill>
                  <a:srgbClr val="000000"/>
                </a:solidFill>
                <a:latin typeface="Arial"/>
              </a:rPr>
              <a:t>365</a:t>
            </a:r>
            <a:r>
              <a:rPr b="0" lang="zh-CN" sz="2400" spc="-1" strike="noStrike">
                <a:solidFill>
                  <a:srgbClr val="000000"/>
                </a:solidFill>
                <a:latin typeface="Arial"/>
              </a:rPr>
              <a:t>味中药的性味、功效和主治病证。</a:t>
            </a:r>
            <a:endParaRPr b="0" lang="en-US" sz="2400" spc="-1" strike="noStrike">
              <a:solidFill>
                <a:srgbClr val="000000"/>
              </a:solidFill>
              <a:latin typeface="Arial"/>
            </a:endParaRPr>
          </a:p>
        </p:txBody>
      </p:sp>
      <p:sp>
        <p:nvSpPr>
          <p:cNvPr id="123" name="PlaceHolder 1"/>
          <p:cNvSpPr>
            <a:spLocks noGrp="1"/>
          </p:cNvSpPr>
          <p:nvPr>
            <p:ph type="title"/>
          </p:nvPr>
        </p:nvSpPr>
        <p:spPr>
          <a:xfrm>
            <a:off x="457200" y="457200"/>
            <a:ext cx="8229600" cy="1371600"/>
          </a:xfrm>
          <a:prstGeom prst="rect">
            <a:avLst/>
          </a:prstGeom>
          <a:noFill/>
          <a:ln w="0">
            <a:noFill/>
          </a:ln>
        </p:spPr>
        <p:txBody>
          <a:bodyPr lIns="90000" rIns="90000" tIns="46800" bIns="46800" anchor="ctr">
            <a:noAutofit/>
          </a:bodyPr>
          <a:p>
            <a:endParaRPr b="0" lang="en-U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文本框 53251"/>
          <p:cNvSpPr/>
          <p:nvPr/>
        </p:nvSpPr>
        <p:spPr>
          <a:xfrm>
            <a:off x="1600200" y="304920"/>
            <a:ext cx="3733920" cy="64411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a:t>
            </a:r>
            <a:r>
              <a:rPr b="1" lang="zh-CN" sz="2400" spc="-1" strike="noStrike">
                <a:solidFill>
                  <a:srgbClr val="000000"/>
                </a:solidFill>
                <a:latin typeface="Arial"/>
              </a:rPr>
              <a:t>本草纲目</a:t>
            </a:r>
            <a:r>
              <a:rPr b="1" lang="en-US" sz="2400" spc="-1" strike="noStrike">
                <a:solidFill>
                  <a:srgbClr val="000000"/>
                </a:solidFill>
                <a:latin typeface="Arial"/>
              </a:rPr>
              <a:t>》</a:t>
            </a:r>
            <a:r>
              <a:rPr b="1" lang="zh-CN" sz="2400" spc="-1" strike="noStrike">
                <a:solidFill>
                  <a:srgbClr val="000000"/>
                </a:solidFill>
                <a:latin typeface="Arial"/>
              </a:rPr>
              <a:t>总目：</a:t>
            </a:r>
            <a:endParaRPr b="0" lang="en-US" sz="2400" spc="-1" strike="noStrike">
              <a:solidFill>
                <a:srgbClr val="000000"/>
              </a:solidFill>
              <a:latin typeface="Arial"/>
            </a:endParaRPr>
          </a:p>
          <a:p>
            <a:pP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第一卷               序例</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第二卷               序例</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第三卷               百病主治药</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第四卷               百病主治药</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第五卷                          水部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第六卷                          火部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第七卷                          土部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第八～十一卷               金石部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第十二～二十一卷        草部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第二十二～二十五卷    谷部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第二十六～二十八卷    菜部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p:txBody>
      </p:sp>
      <p:sp>
        <p:nvSpPr>
          <p:cNvPr id="175" name="文本框 53253"/>
          <p:cNvSpPr/>
          <p:nvPr/>
        </p:nvSpPr>
        <p:spPr>
          <a:xfrm>
            <a:off x="5181480" y="1295280"/>
            <a:ext cx="3733920" cy="4413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第二十九～三十三卷     果部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第三十四～三十七卷     木部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第三十八 卷                   服器部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第三十九～四十二卷     虫部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第四十三～四十四卷      鳞部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第四十五～四十六卷      介部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第四十七～四十九卷      禽部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第五十～五十一卷         兽部</a:t>
            </a:r>
            <a:endParaRPr b="0" lang="en-US" sz="2000" spc="-1" strike="noStrike">
              <a:solidFill>
                <a:srgbClr val="000000"/>
              </a:solidFill>
              <a:latin typeface="Arial"/>
            </a:endParaRPr>
          </a:p>
          <a:p>
            <a:pPr>
              <a:spcBef>
                <a:spcPts val="12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第五十二卷                     人部</a:t>
            </a:r>
            <a:endParaRPr b="0" lang="en-US"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0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1" name="PlaceHolder 1"/>
          <p:cNvSpPr>
            <a:spLocks noGrp="1"/>
          </p:cNvSpPr>
          <p:nvPr>
            <p:ph type="title"/>
          </p:nvPr>
        </p:nvSpPr>
        <p:spPr>
          <a:xfrm>
            <a:off x="304920" y="53316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00"/>
                </a:solidFill>
                <a:latin typeface="Arial"/>
              </a:rPr>
              <a:t>川芎茶调散</a:t>
            </a:r>
            <a:endParaRPr b="0" lang="en-US" sz="4400" spc="-1" strike="noStrike">
              <a:solidFill>
                <a:srgbClr val="000000"/>
              </a:solidFill>
              <a:latin typeface="Arial"/>
            </a:endParaRPr>
          </a:p>
        </p:txBody>
      </p:sp>
      <p:sp>
        <p:nvSpPr>
          <p:cNvPr id="1092" name="PlaceHolder 2"/>
          <p:cNvSpPr>
            <a:spLocks noGrp="1"/>
          </p:cNvSpPr>
          <p:nvPr>
            <p:ph/>
          </p:nvPr>
        </p:nvSpPr>
        <p:spPr>
          <a:xfrm>
            <a:off x="468360" y="1483920"/>
            <a:ext cx="8267760" cy="792360"/>
          </a:xfrm>
          <a:prstGeom prst="rect">
            <a:avLst/>
          </a:prstGeom>
          <a:noFill/>
          <a:ln w="0">
            <a:noFill/>
          </a:ln>
        </p:spPr>
        <p:txBody>
          <a:bodyPr anchor="t">
            <a:normAutofit/>
          </a:bodyPr>
          <a:p>
            <a:pPr marL="343080" indent="-343080">
              <a:spcBef>
                <a:spcPts val="11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00"/>
                </a:solidFill>
                <a:latin typeface="Arial"/>
                <a:ea typeface="隶书"/>
              </a:rPr>
              <a:t>以治疗头痛为主</a:t>
            </a:r>
            <a:endParaRPr b="0" lang="en-US" sz="4400" spc="-1" strike="noStrike">
              <a:solidFill>
                <a:srgbClr val="000000"/>
              </a:solidFill>
              <a:latin typeface="Arial"/>
            </a:endParaRPr>
          </a:p>
        </p:txBody>
      </p:sp>
      <p:sp>
        <p:nvSpPr>
          <p:cNvPr id="1093" name="圆角矩形 669699"/>
          <p:cNvSpPr/>
          <p:nvPr/>
        </p:nvSpPr>
        <p:spPr>
          <a:xfrm>
            <a:off x="3419640" y="3068640"/>
            <a:ext cx="865080" cy="1584360"/>
          </a:xfrm>
          <a:custGeom>
            <a:avLst/>
            <a:gdLst/>
            <a:ahLst/>
            <a:rect l="l" t="t" r="r" b="b"/>
            <a:pathLst>
              <a:path w="21600" h="39552">
                <a:moveTo>
                  <a:pt x="1967" y="0"/>
                </a:moveTo>
                <a:arcTo wR="1967" hR="1967" stAng="16200000" swAng="-5400000"/>
                <a:lnTo>
                  <a:pt x="0" y="37585"/>
                </a:lnTo>
                <a:arcTo wR="1967" hR="15985" stAng="10800000" swAng="5400000"/>
                <a:lnTo>
                  <a:pt x="19633" y="21600"/>
                </a:lnTo>
                <a:arcTo wR="1967" hR="15985" stAng="16200000" swAng="5400000"/>
                <a:lnTo>
                  <a:pt x="21600" y="1967"/>
                </a:lnTo>
                <a:arcTo wR="1967" hR="1967" stAng="0" swAng="-5400000"/>
                <a:close/>
              </a:path>
            </a:pathLst>
          </a:custGeom>
          <a:solidFill>
            <a:srgbClr val="ffffff"/>
          </a:solidFill>
          <a:ln w="25560">
            <a:solidFill>
              <a:srgbClr val="008000"/>
            </a:solidFill>
            <a:miter/>
          </a:ln>
        </p:spPr>
        <p:style>
          <a:lnRef idx="0"/>
          <a:fillRef idx="0"/>
          <a:effectRef idx="0"/>
          <a:fontRef idx="minor"/>
        </p:style>
        <p:txBody>
          <a:bodyPr wrap="none" lIns="90000" rIns="90000" tIns="46800" bIns="46800" anchor="ctr">
            <a:noAutofit/>
          </a:bodyPr>
          <a:p>
            <a:pPr algn="ct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Arial"/>
                <a:ea typeface="楷体_GB2312"/>
              </a:rPr>
              <a:t>头</a:t>
            </a:r>
            <a:endParaRPr b="0" lang="en-US" sz="3600" spc="-1" strike="noStrike">
              <a:solidFill>
                <a:srgbClr val="000000"/>
              </a:solidFill>
              <a:latin typeface="Arial"/>
            </a:endParaRPr>
          </a:p>
          <a:p>
            <a:pPr algn="ct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Arial"/>
                <a:ea typeface="楷体_GB2312"/>
              </a:rPr>
              <a:t>痛</a:t>
            </a:r>
            <a:endParaRPr b="0" lang="en-US" sz="3600" spc="-1" strike="noStrike">
              <a:solidFill>
                <a:srgbClr val="000000"/>
              </a:solidFill>
              <a:latin typeface="Arial"/>
            </a:endParaRPr>
          </a:p>
        </p:txBody>
      </p:sp>
      <p:sp>
        <p:nvSpPr>
          <p:cNvPr id="1094" name="任意多边形 669700"/>
          <p:cNvSpPr/>
          <p:nvPr/>
        </p:nvSpPr>
        <p:spPr>
          <a:xfrm>
            <a:off x="2222640" y="3311640"/>
            <a:ext cx="1125360" cy="836640"/>
          </a:xfrm>
          <a:custGeom>
            <a:avLst/>
            <a:gdLst/>
            <a:ahLst/>
            <a:rect l="l" t="t" r="r" b="b"/>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ffcc"/>
          </a:solidFill>
          <a:ln w="9360">
            <a:solidFill>
              <a:srgbClr val="000000"/>
            </a:solidFill>
            <a:miter/>
          </a:ln>
        </p:spPr>
        <p:style>
          <a:lnRef idx="0"/>
          <a:fillRef idx="0"/>
          <a:effectRef idx="0"/>
          <a:fontRef idx="minor"/>
        </p:style>
      </p:sp>
      <p:sp>
        <p:nvSpPr>
          <p:cNvPr id="1095" name="圆角矩形 669701"/>
          <p:cNvSpPr/>
          <p:nvPr/>
        </p:nvSpPr>
        <p:spPr>
          <a:xfrm>
            <a:off x="1332000" y="2565360"/>
            <a:ext cx="792000" cy="2592360"/>
          </a:xfrm>
          <a:custGeom>
            <a:avLst/>
            <a:gdLst/>
            <a:ahLst/>
            <a:rect l="l" t="t" r="r" b="b"/>
            <a:pathLst>
              <a:path w="21600" h="70678">
                <a:moveTo>
                  <a:pt x="1967" y="0"/>
                </a:moveTo>
                <a:arcTo wR="1967" hR="1967" stAng="16200000" swAng="-5400000"/>
                <a:lnTo>
                  <a:pt x="0" y="68711"/>
                </a:lnTo>
                <a:arcTo wR="1967" hR="47111" stAng="10800000" swAng="5400000"/>
                <a:lnTo>
                  <a:pt x="19633" y="21600"/>
                </a:lnTo>
                <a:arcTo wR="1967" hR="47111" stAng="16200000" swAng="5400000"/>
                <a:lnTo>
                  <a:pt x="21600" y="1967"/>
                </a:lnTo>
                <a:arcTo wR="1967" hR="1967" stAng="0" swAng="-5400000"/>
                <a:close/>
              </a:path>
            </a:pathLst>
          </a:custGeom>
          <a:solidFill>
            <a:srgbClr val="ffffff"/>
          </a:solidFill>
          <a:ln w="25560">
            <a:solidFill>
              <a:srgbClr val="008000"/>
            </a:solidFill>
            <a:miter/>
          </a:ln>
        </p:spPr>
        <p:style>
          <a:lnRef idx="0"/>
          <a:fillRef idx="0"/>
          <a:effectRef idx="0"/>
          <a:fontRef idx="minor"/>
        </p:style>
        <p:txBody>
          <a:bodyPr wrap="none" lIns="90000" rIns="90000" tIns="46800" bIns="46800" anchor="ctr">
            <a:noAutofit/>
          </a:bodyPr>
          <a:p>
            <a:pPr algn="ct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ea typeface="楷体_GB2312"/>
              </a:rPr>
              <a:t>川</a:t>
            </a:r>
            <a:endParaRPr b="0" lang="en-US" sz="3200" spc="-1" strike="noStrike">
              <a:solidFill>
                <a:srgbClr val="000000"/>
              </a:solidFill>
              <a:latin typeface="Arial"/>
            </a:endParaRPr>
          </a:p>
          <a:p>
            <a:pPr algn="ct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ea typeface="楷体_GB2312"/>
              </a:rPr>
              <a:t>芎</a:t>
            </a:r>
            <a:endParaRPr b="0" lang="en-US" sz="3200" spc="-1" strike="noStrike">
              <a:solidFill>
                <a:srgbClr val="000000"/>
              </a:solidFill>
              <a:latin typeface="Arial"/>
            </a:endParaRPr>
          </a:p>
          <a:p>
            <a:pPr algn="ct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ea typeface="楷体_GB2312"/>
              </a:rPr>
              <a:t>茶</a:t>
            </a:r>
            <a:endParaRPr b="0" lang="en-US" sz="3200" spc="-1" strike="noStrike">
              <a:solidFill>
                <a:srgbClr val="000000"/>
              </a:solidFill>
              <a:latin typeface="Arial"/>
            </a:endParaRPr>
          </a:p>
          <a:p>
            <a:pPr algn="ct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ea typeface="楷体_GB2312"/>
              </a:rPr>
              <a:t>调</a:t>
            </a:r>
            <a:endParaRPr b="0" lang="en-US" sz="3200" spc="-1" strike="noStrike">
              <a:solidFill>
                <a:srgbClr val="000000"/>
              </a:solidFill>
              <a:latin typeface="Arial"/>
            </a:endParaRPr>
          </a:p>
          <a:p>
            <a:pPr algn="ct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ea typeface="楷体_GB2312"/>
              </a:rPr>
              <a:t>散</a:t>
            </a:r>
            <a:endParaRPr b="0" lang="en-US" sz="3200" spc="-1" strike="noStrike">
              <a:solidFill>
                <a:srgbClr val="000000"/>
              </a:solidFill>
              <a:latin typeface="Arial"/>
            </a:endParaRPr>
          </a:p>
        </p:txBody>
      </p:sp>
      <p:grpSp>
        <p:nvGrpSpPr>
          <p:cNvPr id="1096" name="组合 669702"/>
          <p:cNvGrpSpPr/>
          <p:nvPr/>
        </p:nvGrpSpPr>
        <p:grpSpPr>
          <a:xfrm>
            <a:off x="4355640" y="2997360"/>
            <a:ext cx="3215160" cy="1657080"/>
            <a:chOff x="4355640" y="2997360"/>
            <a:chExt cx="3215160" cy="1657080"/>
          </a:xfrm>
        </p:grpSpPr>
        <p:grpSp>
          <p:nvGrpSpPr>
            <p:cNvPr id="1097" name="组合 669703"/>
            <p:cNvGrpSpPr/>
            <p:nvPr/>
          </p:nvGrpSpPr>
          <p:grpSpPr>
            <a:xfrm>
              <a:off x="4355640" y="2997360"/>
              <a:ext cx="3215160" cy="1545120"/>
              <a:chOff x="4355640" y="2997360"/>
              <a:chExt cx="3215160" cy="1545120"/>
            </a:xfrm>
          </p:grpSpPr>
          <p:sp>
            <p:nvSpPr>
              <p:cNvPr id="1098" name="右箭头 669704"/>
              <p:cNvSpPr/>
              <p:nvPr/>
            </p:nvSpPr>
            <p:spPr>
              <a:xfrm flipV="1" rot="21572400">
                <a:off x="4356000" y="3141720"/>
                <a:ext cx="935280" cy="144360"/>
              </a:xfrm>
              <a:custGeom>
                <a:avLst/>
                <a:gdLst/>
                <a:ahLst/>
                <a:rect l="l" t="t" r="r" b="b"/>
                <a:pathLst>
                  <a:path w="21600" h="21600">
                    <a:moveTo>
                      <a:pt x="0" y="5400"/>
                    </a:moveTo>
                    <a:lnTo>
                      <a:pt x="16201" y="5400"/>
                    </a:lnTo>
                    <a:lnTo>
                      <a:pt x="16201" y="0"/>
                    </a:lnTo>
                    <a:lnTo>
                      <a:pt x="21600" y="10800"/>
                    </a:lnTo>
                    <a:lnTo>
                      <a:pt x="16201" y="21600"/>
                    </a:lnTo>
                    <a:lnTo>
                      <a:pt x="16201" y="16200"/>
                    </a:lnTo>
                    <a:lnTo>
                      <a:pt x="0" y="16200"/>
                    </a:lnTo>
                    <a:close/>
                  </a:path>
                </a:pathLst>
              </a:custGeom>
              <a:solidFill>
                <a:srgbClr val="808080"/>
              </a:solidFill>
              <a:ln w="9360">
                <a:solidFill>
                  <a:srgbClr val="000000"/>
                </a:solidFill>
                <a:miter/>
              </a:ln>
            </p:spPr>
            <p:style>
              <a:lnRef idx="0"/>
              <a:fillRef idx="0"/>
              <a:effectRef idx="0"/>
              <a:fontRef idx="minor"/>
            </p:style>
          </p:sp>
          <p:sp>
            <p:nvSpPr>
              <p:cNvPr id="1099" name="右箭头 669705"/>
              <p:cNvSpPr/>
              <p:nvPr/>
            </p:nvSpPr>
            <p:spPr>
              <a:xfrm flipV="1" rot="21572400">
                <a:off x="4356000" y="3780000"/>
                <a:ext cx="935280" cy="144360"/>
              </a:xfrm>
              <a:custGeom>
                <a:avLst/>
                <a:gdLst/>
                <a:ahLst/>
                <a:rect l="l" t="t" r="r" b="b"/>
                <a:pathLst>
                  <a:path w="21600" h="21600">
                    <a:moveTo>
                      <a:pt x="0" y="5400"/>
                    </a:moveTo>
                    <a:lnTo>
                      <a:pt x="16201" y="5400"/>
                    </a:lnTo>
                    <a:lnTo>
                      <a:pt x="16201" y="0"/>
                    </a:lnTo>
                    <a:lnTo>
                      <a:pt x="21600" y="10800"/>
                    </a:lnTo>
                    <a:lnTo>
                      <a:pt x="16201" y="21600"/>
                    </a:lnTo>
                    <a:lnTo>
                      <a:pt x="16201" y="16200"/>
                    </a:lnTo>
                    <a:lnTo>
                      <a:pt x="0" y="16200"/>
                    </a:lnTo>
                    <a:close/>
                  </a:path>
                </a:pathLst>
              </a:custGeom>
              <a:solidFill>
                <a:srgbClr val="808080"/>
              </a:solidFill>
              <a:ln w="9360">
                <a:solidFill>
                  <a:srgbClr val="000000"/>
                </a:solidFill>
                <a:miter/>
              </a:ln>
            </p:spPr>
            <p:style>
              <a:lnRef idx="0"/>
              <a:fillRef idx="0"/>
              <a:effectRef idx="0"/>
              <a:fontRef idx="minor"/>
            </p:style>
          </p:sp>
          <p:sp>
            <p:nvSpPr>
              <p:cNvPr id="1100" name="右箭头 669706"/>
              <p:cNvSpPr/>
              <p:nvPr/>
            </p:nvSpPr>
            <p:spPr>
              <a:xfrm flipV="1" rot="21572400">
                <a:off x="4356000" y="4394160"/>
                <a:ext cx="935280" cy="144360"/>
              </a:xfrm>
              <a:custGeom>
                <a:avLst/>
                <a:gdLst/>
                <a:ahLst/>
                <a:rect l="l" t="t" r="r" b="b"/>
                <a:pathLst>
                  <a:path w="21600" h="21600">
                    <a:moveTo>
                      <a:pt x="0" y="5400"/>
                    </a:moveTo>
                    <a:lnTo>
                      <a:pt x="16201" y="5400"/>
                    </a:lnTo>
                    <a:lnTo>
                      <a:pt x="16201" y="0"/>
                    </a:lnTo>
                    <a:lnTo>
                      <a:pt x="21600" y="10800"/>
                    </a:lnTo>
                    <a:lnTo>
                      <a:pt x="16201" y="21600"/>
                    </a:lnTo>
                    <a:lnTo>
                      <a:pt x="16201" y="16200"/>
                    </a:lnTo>
                    <a:lnTo>
                      <a:pt x="0" y="16200"/>
                    </a:lnTo>
                    <a:close/>
                  </a:path>
                </a:pathLst>
              </a:custGeom>
              <a:solidFill>
                <a:srgbClr val="808080"/>
              </a:solidFill>
              <a:ln w="9360">
                <a:solidFill>
                  <a:srgbClr val="000000"/>
                </a:solidFill>
                <a:miter/>
              </a:ln>
            </p:spPr>
            <p:style>
              <a:lnRef idx="0"/>
              <a:fillRef idx="0"/>
              <a:effectRef idx="0"/>
              <a:fontRef idx="minor"/>
            </p:style>
          </p:sp>
          <p:sp>
            <p:nvSpPr>
              <p:cNvPr id="1101" name="圆角矩形 669707"/>
              <p:cNvSpPr/>
              <p:nvPr/>
            </p:nvSpPr>
            <p:spPr>
              <a:xfrm>
                <a:off x="5435640" y="2997360"/>
                <a:ext cx="1657440" cy="433080"/>
              </a:xfrm>
              <a:custGeom>
                <a:avLst/>
                <a:gdLst/>
                <a:ahLst/>
                <a:rect l="l" t="t" r="r" b="b"/>
                <a:pathLst>
                  <a:path w="82615" h="21600">
                    <a:moveTo>
                      <a:pt x="1967" y="0"/>
                    </a:moveTo>
                    <a:arcTo wR="1967" hR="1967" stAng="16200000" swAng="-5400000"/>
                    <a:lnTo>
                      <a:pt x="0" y="19633"/>
                    </a:lnTo>
                    <a:arcTo wR="1967" hR="1967" stAng="10800000" swAng="-5400000"/>
                    <a:lnTo>
                      <a:pt x="80648" y="21600"/>
                    </a:lnTo>
                    <a:arcTo wR="59048" hR="1967" stAng="5400000" swAng="5400000"/>
                    <a:lnTo>
                      <a:pt x="21600" y="1967"/>
                    </a:lnTo>
                    <a:arcTo wR="59048" hR="1967" stAng="10800000" swAng="5400000"/>
                    <a:close/>
                  </a:path>
                </a:pathLst>
              </a:custGeom>
              <a:solidFill>
                <a:srgbClr val="ffffff"/>
              </a:solidFill>
              <a:ln w="25560">
                <a:solidFill>
                  <a:srgbClr val="008000"/>
                </a:solidFill>
                <a:miter/>
              </a:ln>
            </p:spPr>
            <p:style>
              <a:lnRef idx="0"/>
              <a:fillRef idx="0"/>
              <a:effectRef idx="0"/>
              <a:fontRef idx="minor"/>
            </p:style>
            <p:txBody>
              <a:bodyPr wrap="none" lIns="90000" rIns="90000" tIns="46800" bIns="46800" anchor="ctr">
                <a:noAutofit/>
              </a:bodyPr>
              <a:p>
                <a:pPr algn="ct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ea typeface="楷体_GB2312"/>
                  </a:rPr>
                  <a:t>偏头痛</a:t>
                </a:r>
                <a:endParaRPr b="0" lang="en-US" sz="2800" spc="-1" strike="noStrike">
                  <a:solidFill>
                    <a:srgbClr val="000000"/>
                  </a:solidFill>
                  <a:latin typeface="Arial"/>
                </a:endParaRPr>
              </a:p>
            </p:txBody>
          </p:sp>
          <p:sp>
            <p:nvSpPr>
              <p:cNvPr id="1102" name="圆角矩形 669708"/>
              <p:cNvSpPr/>
              <p:nvPr/>
            </p:nvSpPr>
            <p:spPr>
              <a:xfrm>
                <a:off x="5410080" y="3598920"/>
                <a:ext cx="2160720" cy="433440"/>
              </a:xfrm>
              <a:custGeom>
                <a:avLst/>
                <a:gdLst/>
                <a:ahLst/>
                <a:rect l="l" t="t" r="r" b="b"/>
                <a:pathLst>
                  <a:path w="107606" h="21600">
                    <a:moveTo>
                      <a:pt x="1967" y="0"/>
                    </a:moveTo>
                    <a:arcTo wR="1967" hR="1967" stAng="16200000" swAng="-5400000"/>
                    <a:lnTo>
                      <a:pt x="0" y="19633"/>
                    </a:lnTo>
                    <a:arcTo wR="1967" hR="1967" stAng="10800000" swAng="-5400000"/>
                    <a:lnTo>
                      <a:pt x="105639" y="21600"/>
                    </a:lnTo>
                    <a:arcTo wR="84039" hR="1967" stAng="5400000" swAng="5400000"/>
                    <a:lnTo>
                      <a:pt x="21600" y="1967"/>
                    </a:lnTo>
                    <a:arcTo wR="84039" hR="1967" stAng="10800000" swAng="5400000"/>
                    <a:close/>
                  </a:path>
                </a:pathLst>
              </a:custGeom>
              <a:solidFill>
                <a:srgbClr val="ffffff"/>
              </a:solidFill>
              <a:ln w="25560">
                <a:solidFill>
                  <a:srgbClr val="008000"/>
                </a:solidFill>
                <a:miter/>
              </a:ln>
            </p:spPr>
            <p:style>
              <a:lnRef idx="0"/>
              <a:fillRef idx="0"/>
              <a:effectRef idx="0"/>
              <a:fontRef idx="minor"/>
            </p:style>
            <p:txBody>
              <a:bodyPr wrap="none" lIns="90000" rIns="90000" tIns="46800" bIns="46800" anchor="ctr">
                <a:noAutofit/>
              </a:bodyPr>
              <a:p>
                <a:pPr algn="ct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ea typeface="楷体_GB2312"/>
                  </a:rPr>
                  <a:t>血管性头痛</a:t>
                </a:r>
                <a:endParaRPr b="0" lang="en-US" sz="2800" spc="-1" strike="noStrike">
                  <a:solidFill>
                    <a:srgbClr val="000000"/>
                  </a:solidFill>
                  <a:latin typeface="Arial"/>
                </a:endParaRPr>
              </a:p>
            </p:txBody>
          </p:sp>
        </p:grpSp>
        <p:sp>
          <p:nvSpPr>
            <p:cNvPr id="1103" name="圆角矩形 669709"/>
            <p:cNvSpPr/>
            <p:nvPr/>
          </p:nvSpPr>
          <p:spPr>
            <a:xfrm>
              <a:off x="5435640" y="4221000"/>
              <a:ext cx="1873080" cy="433440"/>
            </a:xfrm>
            <a:custGeom>
              <a:avLst/>
              <a:gdLst/>
              <a:ahLst/>
              <a:rect l="l" t="t" r="r" b="b"/>
              <a:pathLst>
                <a:path w="93283" h="21600">
                  <a:moveTo>
                    <a:pt x="1967" y="0"/>
                  </a:moveTo>
                  <a:arcTo wR="1967" hR="1967" stAng="16200000" swAng="-5400000"/>
                  <a:lnTo>
                    <a:pt x="0" y="19633"/>
                  </a:lnTo>
                  <a:arcTo wR="1967" hR="1967" stAng="10800000" swAng="-5400000"/>
                  <a:lnTo>
                    <a:pt x="91316" y="21600"/>
                  </a:lnTo>
                  <a:arcTo wR="69716" hR="1967" stAng="5400000" swAng="5400000"/>
                  <a:lnTo>
                    <a:pt x="21600" y="1967"/>
                  </a:lnTo>
                  <a:arcTo wR="69716" hR="1967" stAng="10800000" swAng="5400000"/>
                  <a:close/>
                </a:path>
              </a:pathLst>
            </a:custGeom>
            <a:solidFill>
              <a:srgbClr val="ffffff"/>
            </a:solidFill>
            <a:ln w="25560">
              <a:solidFill>
                <a:srgbClr val="008000"/>
              </a:solidFill>
              <a:miter/>
            </a:ln>
          </p:spPr>
          <p:style>
            <a:lnRef idx="0"/>
            <a:fillRef idx="0"/>
            <a:effectRef idx="0"/>
            <a:fontRef idx="minor"/>
          </p:style>
          <p:txBody>
            <a:bodyPr wrap="none" lIns="90000" rIns="90000" tIns="46800" bIns="46800" anchor="ctr">
              <a:noAutofit/>
            </a:bodyPr>
            <a:p>
              <a:pPr algn="ct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ea typeface="楷体_GB2312"/>
                </a:rPr>
                <a:t>外感头痛</a:t>
              </a:r>
              <a:endParaRPr b="0" lang="en-US" sz="2800" spc="-1" strike="noStrike">
                <a:solidFill>
                  <a:srgbClr val="000000"/>
                </a:solidFill>
                <a:latin typeface="Arial"/>
              </a:endParaRPr>
            </a:p>
          </p:txBody>
        </p:sp>
      </p:grpSp>
    </p:spTree>
  </p:cSld>
  <p:timing>
    <p:tnLst>
      <p:par>
        <p:cTn id="516" dur="indefinite" restart="never" nodeType="tmRoot">
          <p:childTnLst>
            <p:seq>
              <p:cTn id="517" dur="indefinite" nodeType="mainSeq">
                <p:childTnLst>
                  <p:par>
                    <p:cTn id="518" nodeType="clickEffect" fill="hold">
                      <p:stCondLst>
                        <p:cond delay="0"/>
                      </p:stCondLst>
                      <p:childTnLst>
                        <p:par>
                          <p:cTn id="519" nodeType="withEffect" fill="hold">
                            <p:stCondLst>
                              <p:cond delay="0"/>
                            </p:stCondLst>
                            <p:childTnLst>
                              <p:par>
                                <p:cTn id="520" nodeType="withEffect" fill="hold" presetClass="entr" presetID="29">
                                  <p:stCondLst>
                                    <p:cond delay="0"/>
                                  </p:stCondLst>
                                  <p:childTnLst>
                                    <p:set>
                                      <p:cBhvr>
                                        <p:cTn id="521" dur="1" fill="hold">
                                          <p:stCondLst>
                                            <p:cond delay="0"/>
                                          </p:stCondLst>
                                        </p:cTn>
                                        <p:tgtEl>
                                          <p:spTgt spid="1095"/>
                                        </p:tgtEl>
                                        <p:attrNameLst>
                                          <p:attrName>style.visibility</p:attrName>
                                        </p:attrNameLst>
                                      </p:cBhvr>
                                      <p:to>
                                        <p:strVal val="visible"/>
                                      </p:to>
                                    </p:set>
                                    <p:anim calcmode="lin" valueType="num">
                                      <p:cBhvr additive="repl">
                                        <p:cTn id="522" dur="1000" fill="hold"/>
                                        <p:tgtEl>
                                          <p:spTgt spid="1095"/>
                                        </p:tgtEl>
                                        <p:attrNameLst>
                                          <p:attrName>ppt_x</p:attrName>
                                        </p:attrNameLst>
                                      </p:cBhvr>
                                      <p:tavLst>
                                        <p:tav tm="0">
                                          <p:val>
                                            <p:strVal val="#ppt_x-.2"/>
                                          </p:val>
                                        </p:tav>
                                        <p:tav tm="100000">
                                          <p:val>
                                            <p:strVal val="#ppt_x"/>
                                          </p:val>
                                        </p:tav>
                                      </p:tavLst>
                                    </p:anim>
                                    <p:anim calcmode="lin" valueType="num">
                                      <p:cBhvr additive="repl">
                                        <p:cTn id="523" dur="1000" fill="hold"/>
                                        <p:tgtEl>
                                          <p:spTgt spid="1095"/>
                                        </p:tgtEl>
                                        <p:attrNameLst>
                                          <p:attrName>ppt_y</p:attrName>
                                        </p:attrNameLst>
                                      </p:cBhvr>
                                      <p:tavLst>
                                        <p:tav tm="0">
                                          <p:val>
                                            <p:strVal val="#ppt_y"/>
                                          </p:val>
                                        </p:tav>
                                        <p:tav tm="100000">
                                          <p:val>
                                            <p:strVal val="#ppt_y"/>
                                          </p:val>
                                        </p:tav>
                                      </p:tavLst>
                                    </p:anim>
                                    <p:animEffect filter="wipe(right)" transition="in">
                                      <p:cBhvr additive="repl">
                                        <p:cTn id="524" dur="1000"/>
                                        <p:tgtEl>
                                          <p:spTgt spid="1095"/>
                                        </p:tgtEl>
                                      </p:cBhvr>
                                    </p:animEffect>
                                  </p:childTnLst>
                                </p:cTn>
                              </p:par>
                            </p:childTnLst>
                          </p:cTn>
                        </p:par>
                        <p:par>
                          <p:cTn id="525" nodeType="afterEffect" fill="hold">
                            <p:stCondLst>
                              <p:cond delay="1000"/>
                            </p:stCondLst>
                            <p:childTnLst>
                              <p:par>
                                <p:cTn id="526" nodeType="afterEffect" fill="hold" presetClass="entr" presetID="8" presetSubtype="16">
                                  <p:stCondLst>
                                    <p:cond delay="0"/>
                                  </p:stCondLst>
                                  <p:childTnLst>
                                    <p:set>
                                      <p:cBhvr>
                                        <p:cTn id="527" dur="1" fill="hold">
                                          <p:stCondLst>
                                            <p:cond delay="0"/>
                                          </p:stCondLst>
                                        </p:cTn>
                                        <p:tgtEl>
                                          <p:spTgt spid="1094"/>
                                        </p:tgtEl>
                                        <p:attrNameLst>
                                          <p:attrName>style.visibility</p:attrName>
                                        </p:attrNameLst>
                                      </p:cBhvr>
                                      <p:to>
                                        <p:strVal val="visible"/>
                                      </p:to>
                                    </p:set>
                                    <p:animEffect filter="diamond(in)" transition="in">
                                      <p:cBhvr additive="repl">
                                        <p:cTn id="528" dur="2000"/>
                                        <p:tgtEl>
                                          <p:spTgt spid="1094"/>
                                        </p:tgtEl>
                                      </p:cBhvr>
                                    </p:animEffect>
                                  </p:childTnLst>
                                </p:cTn>
                              </p:par>
                            </p:childTnLst>
                          </p:cTn>
                        </p:par>
                        <p:par>
                          <p:cTn id="529" nodeType="afterEffect" fill="hold">
                            <p:stCondLst>
                              <p:cond delay="3000"/>
                            </p:stCondLst>
                            <p:childTnLst>
                              <p:par>
                                <p:cTn id="530" nodeType="afterEffect" fill="hold" presetClass="entr" presetID="2" presetSubtype="2">
                                  <p:stCondLst>
                                    <p:cond delay="0"/>
                                  </p:stCondLst>
                                  <p:childTnLst>
                                    <p:set>
                                      <p:cBhvr>
                                        <p:cTn id="531" dur="1" fill="hold">
                                          <p:stCondLst>
                                            <p:cond delay="0"/>
                                          </p:stCondLst>
                                        </p:cTn>
                                        <p:tgtEl>
                                          <p:spTgt spid="1096"/>
                                        </p:tgtEl>
                                        <p:attrNameLst>
                                          <p:attrName>style.visibility</p:attrName>
                                        </p:attrNameLst>
                                      </p:cBhvr>
                                      <p:to>
                                        <p:strVal val="visible"/>
                                      </p:to>
                                    </p:set>
                                    <p:anim calcmode="lin" valueType="num">
                                      <p:cBhvr additive="base">
                                        <p:cTn id="532" dur="1000" fill="hold"/>
                                        <p:tgtEl>
                                          <p:spTgt spid="1096"/>
                                        </p:tgtEl>
                                        <p:attrNameLst>
                                          <p:attrName>ppt_x</p:attrName>
                                        </p:attrNameLst>
                                      </p:cBhvr>
                                      <p:tavLst>
                                        <p:tav tm="0">
                                          <p:val>
                                            <p:strVal val="1+#ppt_w/2"/>
                                          </p:val>
                                        </p:tav>
                                        <p:tav tm="100000">
                                          <p:val>
                                            <p:strVal val="#ppt_x"/>
                                          </p:val>
                                        </p:tav>
                                      </p:tavLst>
                                    </p:anim>
                                    <p:anim calcmode="lin" valueType="num">
                                      <p:cBhvr additive="base">
                                        <p:cTn id="533" dur="1000" fill="hold"/>
                                        <p:tgtEl>
                                          <p:spTgt spid="109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4" name="PlaceHolder 1"/>
          <p:cNvSpPr>
            <a:spLocks noGrp="1"/>
          </p:cNvSpPr>
          <p:nvPr>
            <p:ph type="title"/>
          </p:nvPr>
        </p:nvSpPr>
        <p:spPr>
          <a:xfrm>
            <a:off x="1752120" y="1904760"/>
            <a:ext cx="5970600" cy="282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Arial"/>
              </a:rPr>
              <a:t>丹参饮</a:t>
            </a:r>
            <a:endParaRPr b="0" lang="en-US" sz="3600" spc="-1" strike="noStrike">
              <a:solidFill>
                <a:srgbClr val="000000"/>
              </a:solidFill>
              <a:latin typeface="Arial"/>
            </a:endParaRPr>
          </a:p>
        </p:txBody>
      </p:sp>
      <p:sp>
        <p:nvSpPr>
          <p:cNvPr id="1105" name="PlaceHolder 2"/>
          <p:cNvSpPr>
            <a:spLocks noGrp="1"/>
          </p:cNvSpPr>
          <p:nvPr>
            <p:ph/>
          </p:nvPr>
        </p:nvSpPr>
        <p:spPr>
          <a:xfrm>
            <a:off x="2439720" y="3430080"/>
            <a:ext cx="3368520" cy="792360"/>
          </a:xfrm>
          <a:prstGeom prst="rect">
            <a:avLst/>
          </a:prstGeom>
          <a:noFill/>
          <a:ln w="0">
            <a:noFill/>
          </a:ln>
        </p:spPr>
        <p:txBody>
          <a:bodyPr anchor="t">
            <a:normAutofit fontScale="95000"/>
          </a:bodyPr>
          <a:p>
            <a:pPr marL="343080" indent="-343080">
              <a:spcBef>
                <a:spcPts val="1199"/>
              </a:spcBef>
              <a:buSzPct val="100000"/>
              <a:buBlip>
                <a:blip r:embed="rId1"/>
              </a:buBlip>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4800" spc="-1" strike="noStrike">
                <a:solidFill>
                  <a:srgbClr val="800000"/>
                </a:solidFill>
                <a:latin typeface="Arial"/>
                <a:ea typeface="隶书"/>
              </a:rPr>
              <a:t>胸痹胸痛</a:t>
            </a:r>
            <a:endParaRPr b="0" lang="en-US" sz="4800" spc="-1" strike="noStrike">
              <a:solidFill>
                <a:srgbClr val="000000"/>
              </a:solidFill>
              <a:latin typeface="Arial"/>
            </a:endParaRPr>
          </a:p>
        </p:txBody>
      </p:sp>
    </p:spTree>
  </p:cSld>
</p:sld>
</file>

<file path=ppt/slides/slide30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6" name="PlaceHolder 1"/>
          <p:cNvSpPr>
            <a:spLocks noGrp="1"/>
          </p:cNvSpPr>
          <p:nvPr>
            <p:ph type="title"/>
          </p:nvPr>
        </p:nvSpPr>
        <p:spPr>
          <a:xfrm>
            <a:off x="304920" y="114264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00"/>
                </a:solidFill>
                <a:latin typeface="Arial"/>
              </a:rPr>
              <a:t>理中丸、建中汤类方</a:t>
            </a:r>
            <a:endParaRPr b="0" lang="en-US" sz="4400" spc="-1" strike="noStrike">
              <a:solidFill>
                <a:srgbClr val="000000"/>
              </a:solidFill>
              <a:latin typeface="Arial"/>
            </a:endParaRPr>
          </a:p>
        </p:txBody>
      </p:sp>
      <p:grpSp>
        <p:nvGrpSpPr>
          <p:cNvPr id="1107" name="组合 673794"/>
          <p:cNvGrpSpPr/>
          <p:nvPr/>
        </p:nvGrpSpPr>
        <p:grpSpPr>
          <a:xfrm>
            <a:off x="1447920" y="2971800"/>
            <a:ext cx="5544720" cy="1152360"/>
            <a:chOff x="1447920" y="2971800"/>
            <a:chExt cx="5544720" cy="1152360"/>
          </a:xfrm>
        </p:grpSpPr>
        <p:sp>
          <p:nvSpPr>
            <p:cNvPr id="1108" name="圆角矩形 673795"/>
            <p:cNvSpPr/>
            <p:nvPr/>
          </p:nvSpPr>
          <p:spPr>
            <a:xfrm>
              <a:off x="1501200" y="2971800"/>
              <a:ext cx="5491440" cy="1152360"/>
            </a:xfrm>
            <a:custGeom>
              <a:avLst/>
              <a:gdLst/>
              <a:ahLst/>
              <a:rect l="l" t="t" r="r" b="b"/>
              <a:pathLst>
                <a:path w="102907" h="21600">
                  <a:moveTo>
                    <a:pt x="2352" y="0"/>
                  </a:moveTo>
                  <a:arcTo wR="2352" hR="2352" stAng="16200000" swAng="-5400000"/>
                  <a:lnTo>
                    <a:pt x="0" y="19248"/>
                  </a:lnTo>
                  <a:arcTo wR="2352" hR="2352" stAng="10800000" swAng="-5400000"/>
                  <a:lnTo>
                    <a:pt x="100555" y="21600"/>
                  </a:lnTo>
                  <a:arcTo wR="78955" hR="2352" stAng="5400000" swAng="5400000"/>
                  <a:lnTo>
                    <a:pt x="21600" y="2352"/>
                  </a:lnTo>
                  <a:arcTo wR="78955" hR="2352" stAng="10800000" swAng="5400000"/>
                  <a:close/>
                </a:path>
              </a:pathLst>
            </a:custGeom>
            <a:gradFill rotWithShape="0">
              <a:gsLst>
                <a:gs pos="0">
                  <a:srgbClr val="9999ff"/>
                </a:gs>
                <a:gs pos="100000">
                  <a:srgbClr val="e9e9ff"/>
                </a:gs>
              </a:gsLst>
              <a:lin ang="0"/>
            </a:gradFill>
            <a:ln w="0">
              <a:noFill/>
            </a:ln>
          </p:spPr>
          <p:style>
            <a:lnRef idx="0"/>
            <a:fillRef idx="0"/>
            <a:effectRef idx="0"/>
            <a:fontRef idx="minor"/>
          </p:style>
          <p:txBody>
            <a:bodyPr wrap="none" lIns="90000" rIns="90000" tIns="46800" bIns="4680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000000"/>
                  </a:solidFill>
                  <a:latin typeface="隶书"/>
                  <a:ea typeface="隶书"/>
                </a:rPr>
                <a:t>脾胃寒性痛证</a:t>
              </a:r>
              <a:endParaRPr b="0" lang="en-US" sz="4000" spc="-1" strike="noStrike">
                <a:solidFill>
                  <a:srgbClr val="000000"/>
                </a:solidFill>
                <a:latin typeface="Arial"/>
              </a:endParaRPr>
            </a:p>
          </p:txBody>
        </p:sp>
        <p:sp>
          <p:nvSpPr>
            <p:cNvPr id="1109" name="右箭头 673796"/>
            <p:cNvSpPr/>
            <p:nvPr/>
          </p:nvSpPr>
          <p:spPr>
            <a:xfrm>
              <a:off x="1447920" y="3400560"/>
              <a:ext cx="600480" cy="357120"/>
            </a:xfrm>
            <a:custGeom>
              <a:avLst/>
              <a:gdLst/>
              <a:ahLst/>
              <a:rect l="l" t="t" r="r" b="b"/>
              <a:pathLst>
                <a:path w="21600" h="21600">
                  <a:moveTo>
                    <a:pt x="0" y="5400"/>
                  </a:moveTo>
                  <a:lnTo>
                    <a:pt x="12601" y="5400"/>
                  </a:lnTo>
                  <a:lnTo>
                    <a:pt x="12601" y="0"/>
                  </a:lnTo>
                  <a:lnTo>
                    <a:pt x="21600" y="10800"/>
                  </a:lnTo>
                  <a:lnTo>
                    <a:pt x="12601" y="21600"/>
                  </a:lnTo>
                  <a:lnTo>
                    <a:pt x="12601" y="16200"/>
                  </a:lnTo>
                  <a:lnTo>
                    <a:pt x="0" y="16200"/>
                  </a:lnTo>
                  <a:close/>
                </a:path>
              </a:pathLst>
            </a:custGeom>
            <a:solidFill>
              <a:srgbClr val="ffffff"/>
            </a:solidFill>
            <a:ln w="0">
              <a:noFill/>
            </a:ln>
          </p:spPr>
          <p:style>
            <a:lnRef idx="0"/>
            <a:fillRef idx="0"/>
            <a:effectRef idx="0"/>
            <a:fontRef idx="minor"/>
          </p:style>
        </p:sp>
      </p:grpSp>
    </p:spTree>
  </p:cSld>
</p:sld>
</file>

<file path=ppt/slides/slide30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0" name="PlaceHolder 1"/>
          <p:cNvSpPr>
            <a:spLocks noGrp="1"/>
          </p:cNvSpPr>
          <p:nvPr>
            <p:ph type="title"/>
          </p:nvPr>
        </p:nvSpPr>
        <p:spPr>
          <a:xfrm>
            <a:off x="228600" y="91404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00"/>
                </a:solidFill>
                <a:latin typeface="Arial"/>
              </a:rPr>
              <a:t>逐瘀汤类方</a:t>
            </a:r>
            <a:endParaRPr b="0" lang="en-US" sz="4400" spc="-1" strike="noStrike">
              <a:solidFill>
                <a:srgbClr val="000000"/>
              </a:solidFill>
              <a:latin typeface="Arial"/>
            </a:endParaRPr>
          </a:p>
        </p:txBody>
      </p:sp>
      <p:grpSp>
        <p:nvGrpSpPr>
          <p:cNvPr id="1111" name="组合 676868"/>
          <p:cNvGrpSpPr/>
          <p:nvPr/>
        </p:nvGrpSpPr>
        <p:grpSpPr>
          <a:xfrm>
            <a:off x="5580000" y="3213000"/>
            <a:ext cx="3141720" cy="1228680"/>
            <a:chOff x="5580000" y="3213000"/>
            <a:chExt cx="3141720" cy="1228680"/>
          </a:xfrm>
        </p:grpSpPr>
        <p:grpSp>
          <p:nvGrpSpPr>
            <p:cNvPr id="1112" name="组合 676869"/>
            <p:cNvGrpSpPr/>
            <p:nvPr/>
          </p:nvGrpSpPr>
          <p:grpSpPr>
            <a:xfrm>
              <a:off x="5580000" y="3213000"/>
              <a:ext cx="3141720" cy="1228680"/>
              <a:chOff x="5580000" y="3213000"/>
              <a:chExt cx="3141720" cy="1228680"/>
            </a:xfrm>
          </p:grpSpPr>
          <p:sp>
            <p:nvSpPr>
              <p:cNvPr id="1113" name="圆角矩形 676870"/>
              <p:cNvSpPr/>
              <p:nvPr/>
            </p:nvSpPr>
            <p:spPr>
              <a:xfrm>
                <a:off x="5610240" y="3213000"/>
                <a:ext cx="3111480" cy="1228680"/>
              </a:xfrm>
              <a:custGeom>
                <a:avLst/>
                <a:gdLst/>
                <a:ahLst/>
                <a:rect l="l" t="t" r="r" b="b"/>
                <a:pathLst>
                  <a:path w="54690" h="21600">
                    <a:moveTo>
                      <a:pt x="2352" y="0"/>
                    </a:moveTo>
                    <a:arcTo wR="2352" hR="2352" stAng="16200000" swAng="-5400000"/>
                    <a:lnTo>
                      <a:pt x="0" y="19248"/>
                    </a:lnTo>
                    <a:arcTo wR="2352" hR="2352" stAng="10800000" swAng="-5400000"/>
                    <a:lnTo>
                      <a:pt x="52338" y="21600"/>
                    </a:lnTo>
                    <a:arcTo wR="30738" hR="2352" stAng="5400000" swAng="5400000"/>
                    <a:lnTo>
                      <a:pt x="21600" y="2352"/>
                    </a:lnTo>
                    <a:arcTo wR="30738" hR="2352" stAng="10800000" swAng="5400000"/>
                    <a:close/>
                  </a:path>
                </a:pathLst>
              </a:custGeom>
              <a:gradFill rotWithShape="0">
                <a:gsLst>
                  <a:gs pos="0">
                    <a:srgbClr val="9999ff"/>
                  </a:gs>
                  <a:gs pos="100000">
                    <a:srgbClr val="e9e9ff"/>
                  </a:gs>
                </a:gsLst>
                <a:lin ang="0"/>
              </a:gradFill>
              <a:ln w="0">
                <a:noFill/>
              </a:ln>
            </p:spPr>
            <p:style>
              <a:lnRef idx="0"/>
              <a:fillRef idx="0"/>
              <a:effectRef idx="0"/>
              <a:fontRef idx="minor"/>
            </p:style>
          </p:sp>
          <p:sp>
            <p:nvSpPr>
              <p:cNvPr id="1114" name="右箭头 676871"/>
              <p:cNvSpPr/>
              <p:nvPr/>
            </p:nvSpPr>
            <p:spPr>
              <a:xfrm>
                <a:off x="5580000" y="3670200"/>
                <a:ext cx="340200" cy="380880"/>
              </a:xfrm>
              <a:custGeom>
                <a:avLst/>
                <a:gdLst/>
                <a:ahLst/>
                <a:rect l="l" t="t" r="r" b="b"/>
                <a:pathLst>
                  <a:path w="21600" h="21600">
                    <a:moveTo>
                      <a:pt x="0" y="5400"/>
                    </a:moveTo>
                    <a:lnTo>
                      <a:pt x="12601" y="5400"/>
                    </a:lnTo>
                    <a:lnTo>
                      <a:pt x="12601" y="0"/>
                    </a:lnTo>
                    <a:lnTo>
                      <a:pt x="21600" y="10800"/>
                    </a:lnTo>
                    <a:lnTo>
                      <a:pt x="12601" y="21600"/>
                    </a:lnTo>
                    <a:lnTo>
                      <a:pt x="12601" y="16200"/>
                    </a:lnTo>
                    <a:lnTo>
                      <a:pt x="0" y="16200"/>
                    </a:lnTo>
                    <a:close/>
                  </a:path>
                </a:pathLst>
              </a:custGeom>
              <a:solidFill>
                <a:srgbClr val="ffffff"/>
              </a:solidFill>
              <a:ln w="0">
                <a:noFill/>
              </a:ln>
            </p:spPr>
            <p:style>
              <a:lnRef idx="0"/>
              <a:fillRef idx="0"/>
              <a:effectRef idx="0"/>
              <a:fontRef idx="minor"/>
            </p:style>
          </p:sp>
        </p:grpSp>
        <p:sp>
          <p:nvSpPr>
            <p:cNvPr id="1115" name="矩形 676872"/>
            <p:cNvSpPr/>
            <p:nvPr/>
          </p:nvSpPr>
          <p:spPr>
            <a:xfrm>
              <a:off x="6158880" y="3429000"/>
              <a:ext cx="2210760" cy="70344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003300"/>
                  </a:solidFill>
                  <a:latin typeface="隶书"/>
                  <a:ea typeface="隶书"/>
                </a:rPr>
                <a:t>淤滞痛证</a:t>
              </a:r>
              <a:endParaRPr b="0" lang="en-US" sz="4000" spc="-1" strike="noStrike">
                <a:solidFill>
                  <a:srgbClr val="000000"/>
                </a:solidFill>
                <a:latin typeface="Arial"/>
              </a:endParaRPr>
            </a:p>
          </p:txBody>
        </p:sp>
      </p:grpSp>
    </p:spTree>
  </p:cSld>
  <p:timing>
    <p:tnLst>
      <p:par>
        <p:cTn id="534" dur="indefinite" restart="never" nodeType="tmRoot">
          <p:childTnLst>
            <p:seq>
              <p:cTn id="535" dur="indefinite" nodeType="mainSeq">
                <p:childTnLst>
                  <p:par>
                    <p:cTn id="536" nodeType="clickEffect" fill="hold">
                      <p:stCondLst>
                        <p:cond delay="0"/>
                      </p:stCondLst>
                      <p:childTnLst>
                        <p:par>
                          <p:cTn id="537" nodeType="withEffect" fill="hold">
                            <p:stCondLst>
                              <p:cond delay="0"/>
                            </p:stCondLst>
                            <p:childTnLst>
                              <p:par>
                                <p:cTn id="538" nodeType="afterEffect" fill="hold" presetClass="entr" presetID="55">
                                  <p:stCondLst>
                                    <p:cond delay="0"/>
                                  </p:stCondLst>
                                  <p:childTnLst>
                                    <p:set>
                                      <p:cBhvr>
                                        <p:cTn id="539" dur="1" fill="hold">
                                          <p:stCondLst>
                                            <p:cond delay="0"/>
                                          </p:stCondLst>
                                        </p:cTn>
                                        <p:tgtEl>
                                          <p:spTgt spid="1111"/>
                                        </p:tgtEl>
                                        <p:attrNameLst>
                                          <p:attrName>style.visibility</p:attrName>
                                        </p:attrNameLst>
                                      </p:cBhvr>
                                      <p:to>
                                        <p:strVal val="visible"/>
                                      </p:to>
                                    </p:set>
                                    <p:anim calcmode="lin" valueType="num">
                                      <p:cBhvr additive="repl">
                                        <p:cTn id="540" dur="1000" fill="hold"/>
                                        <p:tgtEl>
                                          <p:spTgt spid="1111"/>
                                        </p:tgtEl>
                                        <p:attrNameLst>
                                          <p:attrName>ppt_w</p:attrName>
                                        </p:attrNameLst>
                                      </p:cBhvr>
                                      <p:tavLst>
                                        <p:tav tm="0">
                                          <p:val>
                                            <p:strVal val="#ppt_w*0.70"/>
                                          </p:val>
                                        </p:tav>
                                        <p:tav tm="100000">
                                          <p:val>
                                            <p:strVal val="#ppt_w"/>
                                          </p:val>
                                        </p:tav>
                                      </p:tavLst>
                                    </p:anim>
                                    <p:anim calcmode="lin" valueType="num">
                                      <p:cBhvr additive="repl">
                                        <p:cTn id="541" dur="1000" fill="hold"/>
                                        <p:tgtEl>
                                          <p:spTgt spid="1111"/>
                                        </p:tgtEl>
                                        <p:attrNameLst>
                                          <p:attrName>ppt_h</p:attrName>
                                        </p:attrNameLst>
                                      </p:cBhvr>
                                      <p:tavLst>
                                        <p:tav tm="0">
                                          <p:val>
                                            <p:strVal val="#ppt_h"/>
                                          </p:val>
                                        </p:tav>
                                        <p:tav tm="100000">
                                          <p:val>
                                            <p:strVal val="#ppt_h"/>
                                          </p:val>
                                        </p:tav>
                                      </p:tavLst>
                                    </p:anim>
                                    <p:animEffect filter="fade" transition="in">
                                      <p:cBhvr additive="repl">
                                        <p:cTn id="542" dur="1000"/>
                                        <p:tgtEl>
                                          <p:spTgt spid="1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6"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00"/>
                </a:solidFill>
                <a:latin typeface="Arial"/>
              </a:rPr>
              <a:t>生化汤</a:t>
            </a:r>
            <a:endParaRPr b="0" lang="en-US" sz="4400" spc="-1" strike="noStrike">
              <a:solidFill>
                <a:srgbClr val="000000"/>
              </a:solidFill>
              <a:latin typeface="Arial"/>
            </a:endParaRPr>
          </a:p>
        </p:txBody>
      </p:sp>
      <p:sp>
        <p:nvSpPr>
          <p:cNvPr id="1117" name="圆角矩形 677890"/>
          <p:cNvSpPr/>
          <p:nvPr/>
        </p:nvSpPr>
        <p:spPr>
          <a:xfrm>
            <a:off x="1905120" y="2590920"/>
            <a:ext cx="4537080" cy="1224000"/>
          </a:xfrm>
          <a:custGeom>
            <a:avLst/>
            <a:gdLst/>
            <a:ahLst/>
            <a:rect l="l" t="t" r="r" b="b"/>
            <a:pathLst>
              <a:path w="80049" h="21600">
                <a:moveTo>
                  <a:pt x="3600" y="0"/>
                </a:moveTo>
                <a:arcTo wR="3600" hR="3600" stAng="16200000" swAng="-5400000"/>
                <a:lnTo>
                  <a:pt x="0" y="18000"/>
                </a:lnTo>
                <a:arcTo wR="3600" hR="3600" stAng="10800000" swAng="-5400000"/>
                <a:lnTo>
                  <a:pt x="76449" y="21600"/>
                </a:lnTo>
                <a:arcTo wR="54849" hR="3600" stAng="5400000" swAng="5400000"/>
                <a:lnTo>
                  <a:pt x="21600" y="3600"/>
                </a:lnTo>
                <a:arcTo wR="54849" hR="3600" stAng="10800000" swAng="5400000"/>
                <a:close/>
              </a:path>
            </a:pathLst>
          </a:custGeom>
          <a:gradFill rotWithShape="0">
            <a:gsLst>
              <a:gs pos="0">
                <a:srgbClr val="ffffcc"/>
              </a:gs>
              <a:gs pos="50000">
                <a:srgbClr val="ffffff"/>
              </a:gs>
              <a:gs pos="100000">
                <a:srgbClr val="ffffcc"/>
              </a:gs>
            </a:gsLst>
            <a:lin ang="5400000"/>
          </a:gradFill>
          <a:ln w="9360">
            <a:solidFill>
              <a:srgbClr val="000000"/>
            </a:solidFill>
            <a:miter/>
          </a:ln>
        </p:spPr>
        <p:style>
          <a:lnRef idx="0"/>
          <a:fillRef idx="0"/>
          <a:effectRef idx="0"/>
          <a:fontRef idx="minor"/>
        </p:style>
        <p:txBody>
          <a:bodyPr wrap="none" lIns="90000" rIns="90000" tIns="46800" bIns="46800" anchor="ctr">
            <a:noAutofit/>
          </a:bodyPr>
          <a:p>
            <a:pPr algn="ctr">
              <a:lnSpc>
                <a:spcPct val="100000"/>
              </a:lnSpc>
              <a:spcBef>
                <a:spcPts val="1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000000"/>
                </a:solidFill>
                <a:latin typeface="隶书"/>
                <a:ea typeface="隶书"/>
              </a:rPr>
              <a:t>产后腹痛</a:t>
            </a:r>
            <a:endParaRPr b="0" lang="en-US" sz="4000" spc="-1" strike="noStrike">
              <a:solidFill>
                <a:srgbClr val="000000"/>
              </a:solidFill>
              <a:latin typeface="Arial"/>
            </a:endParaRPr>
          </a:p>
          <a:p>
            <a:pPr algn="ctr">
              <a:lnSpc>
                <a:spcPct val="125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4000" spc="-1" strike="noStrike">
              <a:solidFill>
                <a:srgbClr val="000000"/>
              </a:solidFill>
              <a:latin typeface="Arial"/>
            </a:endParaRPr>
          </a:p>
        </p:txBody>
      </p:sp>
    </p:spTree>
  </p:cSld>
</p:sld>
</file>

<file path=ppt/slides/slide30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8" name="PlaceHolder 1"/>
          <p:cNvSpPr>
            <a:spLocks noGrp="1"/>
          </p:cNvSpPr>
          <p:nvPr>
            <p:ph type="title"/>
          </p:nvPr>
        </p:nvSpPr>
        <p:spPr>
          <a:xfrm>
            <a:off x="324000" y="33300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00"/>
                </a:solidFill>
                <a:latin typeface="Arial"/>
              </a:rPr>
              <a:t>【主治】</a:t>
            </a:r>
            <a:endParaRPr b="0" lang="en-US" sz="4400" spc="-1" strike="noStrike">
              <a:solidFill>
                <a:srgbClr val="000000"/>
              </a:solidFill>
              <a:latin typeface="Arial"/>
            </a:endParaRPr>
          </a:p>
        </p:txBody>
      </p:sp>
      <p:sp>
        <p:nvSpPr>
          <p:cNvPr id="1119" name="PlaceHolder 2"/>
          <p:cNvSpPr>
            <a:spLocks noGrp="1"/>
          </p:cNvSpPr>
          <p:nvPr>
            <p:ph/>
          </p:nvPr>
        </p:nvSpPr>
        <p:spPr>
          <a:xfrm>
            <a:off x="324000" y="1557000"/>
            <a:ext cx="8540640" cy="3886200"/>
          </a:xfrm>
          <a:prstGeom prst="rect">
            <a:avLst/>
          </a:prstGeom>
          <a:noFill/>
          <a:ln w="0">
            <a:noFill/>
          </a:ln>
        </p:spPr>
        <p:txBody>
          <a:bodyPr anchor="t">
            <a:normAutofit fontScale="94000"/>
          </a:bodyPr>
          <a:p>
            <a:pPr marL="343080" indent="-343080" algn="just">
              <a:lnSpc>
                <a:spcPct val="12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虚证</a:t>
            </a:r>
            <a:endParaRPr b="0" lang="en-US" sz="3200" spc="-1" strike="noStrike">
              <a:solidFill>
                <a:srgbClr val="000000"/>
              </a:solidFill>
              <a:latin typeface="Arial"/>
            </a:endParaRPr>
          </a:p>
          <a:p>
            <a:pPr marL="343080" indent="-343080" algn="just">
              <a:lnSpc>
                <a:spcPct val="12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 </a:t>
            </a:r>
            <a:r>
              <a:rPr b="1" lang="zh-CN" sz="3200" spc="-1" strike="noStrike">
                <a:solidFill>
                  <a:srgbClr val="000000"/>
                </a:solidFill>
                <a:latin typeface="Arial"/>
              </a:rPr>
              <a:t>气虚证、阳虚证、血虚证、阴虚证</a:t>
            </a:r>
            <a:endParaRPr b="0" lang="en-US" sz="3200" spc="-1" strike="noStrike">
              <a:solidFill>
                <a:srgbClr val="000000"/>
              </a:solidFill>
              <a:latin typeface="Arial"/>
            </a:endParaRPr>
          </a:p>
          <a:p>
            <a:pPr marL="343080" indent="-343080" algn="just">
              <a:lnSpc>
                <a:spcPct val="12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气虚证</a:t>
            </a:r>
            <a:endParaRPr b="0" lang="en-US" sz="3200" spc="-1" strike="noStrike">
              <a:solidFill>
                <a:srgbClr val="000000"/>
              </a:solidFill>
              <a:latin typeface="Arial"/>
            </a:endParaRPr>
          </a:p>
          <a:p>
            <a:pPr marL="343080" indent="-343080" algn="just">
              <a:lnSpc>
                <a:spcPct val="12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  </a:t>
            </a:r>
            <a:r>
              <a:rPr b="1" lang="zh-CN" sz="3200" spc="-1" strike="noStrike">
                <a:solidFill>
                  <a:srgbClr val="000000"/>
                </a:solidFill>
                <a:latin typeface="Arial"/>
              </a:rPr>
              <a:t>以脾、肺为主</a:t>
            </a:r>
            <a:endParaRPr b="0" lang="en-US" sz="3200" spc="-1" strike="noStrike">
              <a:solidFill>
                <a:srgbClr val="000000"/>
              </a:solidFill>
              <a:latin typeface="Arial"/>
            </a:endParaRPr>
          </a:p>
          <a:p>
            <a:pPr marL="343080" indent="-343080" algn="just">
              <a:lnSpc>
                <a:spcPct val="12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  </a:t>
            </a:r>
            <a:r>
              <a:rPr b="1" lang="zh-CN" sz="3200" spc="-1" strike="noStrike">
                <a:solidFill>
                  <a:srgbClr val="666699"/>
                </a:solidFill>
                <a:latin typeface="Arial"/>
              </a:rPr>
              <a:t>脾气虚</a:t>
            </a:r>
            <a:r>
              <a:rPr b="1" lang="zh-CN" sz="3200" spc="-1" strike="noStrike">
                <a:solidFill>
                  <a:srgbClr val="000000"/>
                </a:solidFill>
                <a:latin typeface="Arial"/>
              </a:rPr>
              <a:t>：神</a:t>
            </a:r>
            <a:r>
              <a:rPr b="1" lang="en-US" sz="3200" spc="-1" strike="noStrike">
                <a:solidFill>
                  <a:srgbClr val="000000"/>
                </a:solidFill>
                <a:latin typeface="Arial"/>
              </a:rPr>
              <a:t>……</a:t>
            </a:r>
            <a:endParaRPr b="0" lang="en-US" sz="3200" spc="-1" strike="noStrike">
              <a:solidFill>
                <a:srgbClr val="000000"/>
              </a:solidFill>
              <a:latin typeface="Arial"/>
            </a:endParaRPr>
          </a:p>
          <a:p>
            <a:pPr marL="343080" indent="-343080" algn="just">
              <a:lnSpc>
                <a:spcPct val="12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  </a:t>
            </a:r>
            <a:r>
              <a:rPr b="1" lang="zh-CN" sz="3200" spc="-1" strike="noStrike">
                <a:solidFill>
                  <a:srgbClr val="666699"/>
                </a:solidFill>
                <a:latin typeface="Arial"/>
              </a:rPr>
              <a:t>肺气虚</a:t>
            </a:r>
            <a:r>
              <a:rPr b="1" lang="zh-CN" sz="3200" spc="-1" strike="noStrike">
                <a:solidFill>
                  <a:srgbClr val="000000"/>
                </a:solidFill>
                <a:latin typeface="Arial"/>
              </a:rPr>
              <a:t>：少气</a:t>
            </a:r>
            <a:r>
              <a:rPr b="1" lang="en-US" sz="3200" spc="-1" strike="noStrike">
                <a:solidFill>
                  <a:srgbClr val="000000"/>
                </a:solidFill>
                <a:latin typeface="Arial"/>
              </a:rPr>
              <a:t>…</a:t>
            </a:r>
            <a:r>
              <a:rPr b="1" lang="en-US" sz="3200" spc="-1" strike="noStrike">
                <a:solidFill>
                  <a:srgbClr val="000000"/>
                </a:solidFill>
                <a:latin typeface="Arial"/>
              </a:rPr>
              <a:t>..</a:t>
            </a:r>
            <a:endParaRPr b="0" lang="en-US" sz="3200" spc="-1" strike="noStrike">
              <a:solidFill>
                <a:srgbClr val="000000"/>
              </a:solidFill>
              <a:latin typeface="Arial"/>
            </a:endParaRPr>
          </a:p>
          <a:p>
            <a:pPr marL="343080" indent="-343080" algn="just">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0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0" name="PlaceHolder 1"/>
          <p:cNvSpPr>
            <a:spLocks noGrp="1"/>
          </p:cNvSpPr>
          <p:nvPr>
            <p:ph/>
          </p:nvPr>
        </p:nvSpPr>
        <p:spPr>
          <a:xfrm>
            <a:off x="539280" y="765000"/>
            <a:ext cx="8217000" cy="5183280"/>
          </a:xfrm>
          <a:prstGeom prst="rect">
            <a:avLst/>
          </a:prstGeom>
          <a:noFill/>
          <a:ln w="0">
            <a:noFill/>
          </a:ln>
        </p:spPr>
        <p:txBody>
          <a:bodyPr anchor="t">
            <a:normAutofit/>
          </a:bodyPr>
          <a:p>
            <a:pPr marL="343080" indent="-343080">
              <a:lnSpc>
                <a:spcPct val="15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阳虚</a:t>
            </a:r>
            <a:endParaRPr b="0" lang="en-US" sz="3200" spc="-1" strike="noStrike">
              <a:solidFill>
                <a:srgbClr val="000000"/>
              </a:solidFill>
              <a:latin typeface="Arial"/>
            </a:endParaRPr>
          </a:p>
          <a:p>
            <a:pPr marL="343080" indent="-343080">
              <a:lnSpc>
                <a:spcPct val="155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  </a:t>
            </a:r>
            <a:r>
              <a:rPr b="1" lang="zh-CN" sz="3200" spc="-1" strike="noStrike">
                <a:solidFill>
                  <a:srgbClr val="000000"/>
                </a:solidFill>
                <a:latin typeface="Arial"/>
              </a:rPr>
              <a:t>以肾为主</a:t>
            </a:r>
            <a:endParaRPr b="0" lang="en-US" sz="3200" spc="-1" strike="noStrike">
              <a:solidFill>
                <a:srgbClr val="000000"/>
              </a:solidFill>
              <a:latin typeface="Arial"/>
            </a:endParaRPr>
          </a:p>
          <a:p>
            <a:pPr marL="343080" indent="-343080">
              <a:lnSpc>
                <a:spcPct val="155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  </a:t>
            </a:r>
            <a:r>
              <a:rPr b="1" lang="zh-CN" sz="3200" spc="-1" strike="noStrike">
                <a:solidFill>
                  <a:srgbClr val="666699"/>
                </a:solidFill>
                <a:latin typeface="Arial"/>
              </a:rPr>
              <a:t>肾阳虚证</a:t>
            </a:r>
            <a:r>
              <a:rPr b="1" lang="zh-CN" sz="3200" spc="-1" strike="noStrike">
                <a:solidFill>
                  <a:srgbClr val="000000"/>
                </a:solidFill>
                <a:latin typeface="Arial"/>
              </a:rPr>
              <a:t>：</a:t>
            </a:r>
            <a:r>
              <a:rPr b="1" lang="en-US" sz="3200" spc="-1" strike="noStrike">
                <a:solidFill>
                  <a:srgbClr val="000000"/>
                </a:solidFill>
                <a:latin typeface="Arial"/>
              </a:rPr>
              <a:t>…</a:t>
            </a:r>
            <a:r>
              <a:rPr b="1" lang="en-US" sz="3200" spc="-1" strike="noStrike">
                <a:solidFill>
                  <a:srgbClr val="000000"/>
                </a:solidFill>
                <a:latin typeface="Arial"/>
              </a:rPr>
              <a:t>.</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0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1" name="PlaceHolder 1"/>
          <p:cNvSpPr>
            <a:spLocks noGrp="1"/>
          </p:cNvSpPr>
          <p:nvPr>
            <p:ph/>
          </p:nvPr>
        </p:nvSpPr>
        <p:spPr>
          <a:xfrm>
            <a:off x="747720" y="2130480"/>
            <a:ext cx="7918560" cy="3357360"/>
          </a:xfrm>
          <a:prstGeom prst="rect">
            <a:avLst/>
          </a:prstGeom>
          <a:noFill/>
          <a:ln w="0">
            <a:noFill/>
          </a:ln>
        </p:spPr>
        <p:txBody>
          <a:bodyPr anchor="t">
            <a:normAutofit/>
          </a:bodyPr>
          <a:p>
            <a:pPr marL="343080" indent="-343080">
              <a:lnSpc>
                <a:spcPct val="15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血虚：</a:t>
            </a:r>
            <a:endParaRPr b="0" lang="en-US" sz="3200" spc="-1" strike="noStrike">
              <a:solidFill>
                <a:srgbClr val="000000"/>
              </a:solidFill>
              <a:latin typeface="Arial"/>
            </a:endParaRPr>
          </a:p>
          <a:p>
            <a:pPr marL="343080" indent="-343080">
              <a:lnSpc>
                <a:spcPct val="15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  </a:t>
            </a:r>
            <a:r>
              <a:rPr b="1" lang="zh-CN" sz="3200" spc="-1" strike="noStrike">
                <a:solidFill>
                  <a:srgbClr val="000000"/>
                </a:solidFill>
                <a:latin typeface="Arial"/>
              </a:rPr>
              <a:t>以心、肝、脾为主</a:t>
            </a:r>
            <a:endParaRPr b="0" lang="en-US" sz="3200" spc="-1" strike="noStrike">
              <a:solidFill>
                <a:srgbClr val="000000"/>
              </a:solidFill>
              <a:latin typeface="Arial"/>
            </a:endParaRPr>
          </a:p>
          <a:p>
            <a:pPr marL="343080" indent="-343080">
              <a:lnSpc>
                <a:spcPct val="15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  </a:t>
            </a:r>
            <a:r>
              <a:rPr b="1" lang="zh-CN" sz="3200" spc="-1" strike="noStrike">
                <a:solidFill>
                  <a:srgbClr val="666699"/>
                </a:solidFill>
                <a:latin typeface="Arial"/>
              </a:rPr>
              <a:t>血虚证：</a:t>
            </a:r>
            <a:r>
              <a:rPr b="1" lang="zh-CN" sz="3200" spc="-1" strike="noStrike">
                <a:solidFill>
                  <a:srgbClr val="000000"/>
                </a:solidFill>
                <a:latin typeface="Arial"/>
              </a:rPr>
              <a:t>面色</a:t>
            </a:r>
            <a:r>
              <a:rPr b="1" lang="en-US" sz="3200" spc="-1" strike="noStrike">
                <a:solidFill>
                  <a:srgbClr val="000000"/>
                </a:solidFill>
                <a:latin typeface="Arial"/>
              </a:rPr>
              <a:t>……</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0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2" name="PlaceHolder 1"/>
          <p:cNvSpPr>
            <a:spLocks noGrp="1"/>
          </p:cNvSpPr>
          <p:nvPr>
            <p:ph/>
          </p:nvPr>
        </p:nvSpPr>
        <p:spPr>
          <a:xfrm>
            <a:off x="603360" y="691920"/>
            <a:ext cx="8540640" cy="3886200"/>
          </a:xfrm>
          <a:prstGeom prst="rect">
            <a:avLst/>
          </a:prstGeom>
          <a:noFill/>
          <a:ln w="0">
            <a:noFill/>
          </a:ln>
        </p:spPr>
        <p:txBody>
          <a:bodyPr anchor="t">
            <a:normAutofit/>
          </a:bodyPr>
          <a:p>
            <a:pPr marL="343080" indent="-343080">
              <a:lnSpc>
                <a:spcPct val="15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阴虚：</a:t>
            </a:r>
            <a:endParaRPr b="0" lang="en-US" sz="3200" spc="-1" strike="noStrike">
              <a:solidFill>
                <a:srgbClr val="000000"/>
              </a:solidFill>
              <a:latin typeface="Arial"/>
            </a:endParaRPr>
          </a:p>
          <a:p>
            <a:pPr marL="343080" indent="-343080">
              <a:lnSpc>
                <a:spcPct val="15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  </a:t>
            </a:r>
            <a:r>
              <a:rPr b="1" lang="zh-CN" sz="3200" spc="-1" strike="noStrike">
                <a:solidFill>
                  <a:srgbClr val="000000"/>
                </a:solidFill>
                <a:latin typeface="Arial"/>
              </a:rPr>
              <a:t>五脏均常见：潮热盗汗、舌红少苔、脉细数</a:t>
            </a:r>
            <a:endParaRPr b="0" lang="en-US" sz="3200" spc="-1" strike="noStrike">
              <a:solidFill>
                <a:srgbClr val="000000"/>
              </a:solidFill>
              <a:latin typeface="Arial"/>
            </a:endParaRPr>
          </a:p>
          <a:p>
            <a:pPr marL="343080" indent="-343080">
              <a:lnSpc>
                <a:spcPct val="15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  </a:t>
            </a:r>
            <a:r>
              <a:rPr b="1" lang="zh-CN" sz="3200" spc="-1" strike="noStrike">
                <a:solidFill>
                  <a:srgbClr val="666699"/>
                </a:solidFill>
                <a:latin typeface="Arial"/>
              </a:rPr>
              <a:t>肺：</a:t>
            </a:r>
            <a:r>
              <a:rPr b="1" lang="zh-CN" sz="3200" spc="-1" strike="noStrike">
                <a:solidFill>
                  <a:srgbClr val="000000"/>
                </a:solidFill>
                <a:latin typeface="Arial"/>
              </a:rPr>
              <a:t>  </a:t>
            </a:r>
            <a:r>
              <a:rPr b="1" lang="zh-CN" sz="3200" spc="-1" strike="noStrike">
                <a:solidFill>
                  <a:srgbClr val="666699"/>
                </a:solidFill>
                <a:latin typeface="Arial"/>
              </a:rPr>
              <a:t>胃：</a:t>
            </a:r>
            <a:r>
              <a:rPr b="1" lang="zh-CN" sz="3200" spc="-1" strike="noStrike">
                <a:solidFill>
                  <a:srgbClr val="000000"/>
                </a:solidFill>
                <a:latin typeface="Arial"/>
              </a:rPr>
              <a:t>  </a:t>
            </a:r>
            <a:r>
              <a:rPr b="1" lang="zh-CN" sz="3200" spc="-1" strike="noStrike">
                <a:solidFill>
                  <a:srgbClr val="666699"/>
                </a:solidFill>
                <a:latin typeface="Arial"/>
              </a:rPr>
              <a:t>肾：</a:t>
            </a:r>
            <a:r>
              <a:rPr b="1" lang="zh-CN" sz="3200" spc="-1" strike="noStrike">
                <a:solidFill>
                  <a:srgbClr val="000000"/>
                </a:solidFill>
                <a:latin typeface="Arial"/>
              </a:rPr>
              <a:t>  </a:t>
            </a:r>
            <a:r>
              <a:rPr b="1" lang="zh-CN" sz="3200" spc="-1" strike="noStrike">
                <a:solidFill>
                  <a:srgbClr val="666699"/>
                </a:solidFill>
                <a:latin typeface="Arial"/>
              </a:rPr>
              <a:t>心：</a:t>
            </a:r>
            <a:r>
              <a:rPr b="1" lang="zh-CN" sz="3200" spc="-1" strike="noStrike">
                <a:solidFill>
                  <a:srgbClr val="000000"/>
                </a:solidFill>
                <a:latin typeface="Arial"/>
              </a:rPr>
              <a:t>  </a:t>
            </a:r>
            <a:r>
              <a:rPr b="1" lang="zh-CN" sz="3200" spc="-1" strike="noStrike">
                <a:solidFill>
                  <a:srgbClr val="666699"/>
                </a:solidFill>
                <a:latin typeface="Arial"/>
              </a:rPr>
              <a:t>肝：</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0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3" name="PlaceHolder 1"/>
          <p:cNvSpPr>
            <a:spLocks noGrp="1"/>
          </p:cNvSpPr>
          <p:nvPr>
            <p:ph type="title"/>
          </p:nvPr>
        </p:nvSpPr>
        <p:spPr>
          <a:xfrm>
            <a:off x="324000" y="40428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00"/>
                </a:solidFill>
                <a:latin typeface="Arial"/>
              </a:rPr>
              <a:t>【配伍】</a:t>
            </a:r>
            <a:endParaRPr b="0" lang="en-US" sz="4400" spc="-1" strike="noStrike">
              <a:solidFill>
                <a:srgbClr val="000000"/>
              </a:solidFill>
              <a:latin typeface="Arial"/>
            </a:endParaRPr>
          </a:p>
        </p:txBody>
      </p:sp>
      <p:sp>
        <p:nvSpPr>
          <p:cNvPr id="1124" name="PlaceHolder 2"/>
          <p:cNvSpPr>
            <a:spLocks noGrp="1"/>
          </p:cNvSpPr>
          <p:nvPr>
            <p:ph/>
          </p:nvPr>
        </p:nvSpPr>
        <p:spPr>
          <a:xfrm>
            <a:off x="395280" y="1483920"/>
            <a:ext cx="8540640" cy="3886200"/>
          </a:xfrm>
          <a:prstGeom prst="rect">
            <a:avLst/>
          </a:prstGeom>
          <a:noFill/>
          <a:ln w="0">
            <a:noFill/>
          </a:ln>
        </p:spPr>
        <p:txBody>
          <a:bodyPr anchor="t">
            <a:normAutofit fontScale="88000"/>
          </a:bodyPr>
          <a:p>
            <a:pPr marL="343080" indent="-343080" algn="just">
              <a:lnSpc>
                <a:spcPct val="16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1</a:t>
            </a:r>
            <a:r>
              <a:rPr b="1" lang="zh-CN" sz="2800" spc="-1" strike="noStrike">
                <a:solidFill>
                  <a:srgbClr val="000000"/>
                </a:solidFill>
                <a:latin typeface="Arial"/>
              </a:rPr>
              <a:t>、因证选药。</a:t>
            </a:r>
            <a:endParaRPr b="0" lang="en-US" sz="2800" spc="-1" strike="noStrike">
              <a:solidFill>
                <a:srgbClr val="000000"/>
              </a:solidFill>
              <a:latin typeface="Arial"/>
            </a:endParaRPr>
          </a:p>
          <a:p>
            <a:pPr marL="343080" indent="-343080" algn="just">
              <a:lnSpc>
                <a:spcPct val="16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2</a:t>
            </a:r>
            <a:r>
              <a:rPr b="1" lang="zh-CN" sz="2800" spc="-1" strike="noStrike">
                <a:solidFill>
                  <a:srgbClr val="000000"/>
                </a:solidFill>
                <a:latin typeface="Arial"/>
              </a:rPr>
              <a:t>、气血阴阳互根互用：如气虚可发展为阳虚，阳虚者其气必虚，故补气药常与补阳药同用；有形之血生于无形之气，气虚生化无力，可致血虚；血为气之宅，血虚则气无所依，血虚亦可导致气虚，故补气药常与补血药同用。</a:t>
            </a:r>
            <a:endParaRPr b="0" lang="en-US" sz="2800" spc="-1" strike="noStrike">
              <a:solidFill>
                <a:srgbClr val="000000"/>
              </a:solidFill>
              <a:latin typeface="Arial"/>
            </a:endParaRPr>
          </a:p>
          <a:p>
            <a:pPr marL="343080" indent="-343080" algn="just">
              <a:lnSpc>
                <a:spcPct val="16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3</a:t>
            </a:r>
            <a:r>
              <a:rPr b="1" lang="zh-CN" sz="2800" spc="-1" strike="noStrike">
                <a:solidFill>
                  <a:srgbClr val="000000"/>
                </a:solidFill>
                <a:latin typeface="Arial"/>
              </a:rPr>
              <a:t>、阴中求阳、阳中求阴</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文本框 54275"/>
          <p:cNvSpPr/>
          <p:nvPr/>
        </p:nvSpPr>
        <p:spPr>
          <a:xfrm>
            <a:off x="685800" y="1143000"/>
            <a:ext cx="7543800" cy="39502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666699"/>
                </a:solidFill>
                <a:latin typeface="Arial"/>
              </a:rPr>
              <a:t>序例</a:t>
            </a:r>
            <a:endParaRPr b="0" lang="en-US" sz="28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中药的用法和服药禁忌</a:t>
            </a:r>
            <a:endParaRPr b="0" lang="en-US" sz="28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分内服和外用两类。</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内服一般作汤剂，或为中成药，如丸、散、膏等。</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外用有洗浴、吹喉、点眼、坐药等。</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5"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a:t>
            </a:r>
            <a:r>
              <a:rPr b="1" lang="en-US" sz="4400" spc="-1" strike="noStrike">
                <a:solidFill>
                  <a:srgbClr val="000000"/>
                </a:solidFill>
                <a:latin typeface="Arial"/>
              </a:rPr>
              <a:t>1  </a:t>
            </a:r>
            <a:r>
              <a:rPr b="1" lang="zh-CN" sz="4400" spc="-1" strike="noStrike">
                <a:solidFill>
                  <a:srgbClr val="000000"/>
                </a:solidFill>
                <a:latin typeface="Arial"/>
              </a:rPr>
              <a:t>补气药</a:t>
            </a:r>
            <a:endParaRPr b="0" lang="en-US" sz="4400" spc="-1" strike="noStrike">
              <a:solidFill>
                <a:srgbClr val="000000"/>
              </a:solidFill>
              <a:latin typeface="Arial"/>
            </a:endParaRPr>
          </a:p>
        </p:txBody>
      </p:sp>
      <p:sp>
        <p:nvSpPr>
          <p:cNvPr id="1126" name="PlaceHolder 2"/>
          <p:cNvSpPr>
            <a:spLocks noGrp="1"/>
          </p:cNvSpPr>
          <p:nvPr>
            <p:ph/>
          </p:nvPr>
        </p:nvSpPr>
        <p:spPr>
          <a:xfrm>
            <a:off x="457200" y="2125800"/>
            <a:ext cx="8229600" cy="3668400"/>
          </a:xfrm>
          <a:prstGeom prst="rect">
            <a:avLst/>
          </a:prstGeom>
          <a:noFill/>
          <a:ln w="0">
            <a:noFill/>
          </a:ln>
        </p:spPr>
        <p:txBody>
          <a:bodyPr anchor="t">
            <a:normAutofit fontScale="98000"/>
          </a:bodyPr>
          <a:p>
            <a:pPr marL="343080" indent="-343080" algn="just">
              <a:lnSpc>
                <a:spcPct val="14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本类药物多属甘温或甘平，以补脾气、益肺气为主要作用，又称“益气药”。</a:t>
            </a:r>
            <a:endParaRPr b="0" lang="en-US" sz="3200" spc="-1" strike="noStrike">
              <a:solidFill>
                <a:srgbClr val="000000"/>
              </a:solidFill>
              <a:latin typeface="Arial"/>
            </a:endParaRPr>
          </a:p>
          <a:p>
            <a:pPr marL="343080" indent="-343080" algn="just">
              <a:lnSpc>
                <a:spcPct val="14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本类药物易于滞气，服后易产生腹胀，甚则拒服药物，常配行气药（陈皮、砂仁、广木香）同用，使之补而不滞。</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7"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000000"/>
                </a:solidFill>
                <a:latin typeface="Arial"/>
              </a:rPr>
              <a:t>※</a:t>
            </a:r>
            <a:r>
              <a:rPr b="1" lang="zh-CN" sz="4400" spc="-1" strike="noStrike">
                <a:solidFill>
                  <a:srgbClr val="000000"/>
                </a:solidFill>
                <a:latin typeface="Arial"/>
              </a:rPr>
              <a:t>人  参  </a:t>
            </a:r>
            <a:r>
              <a:rPr b="1" lang="en-US" sz="4400" spc="-1" strike="noStrike">
                <a:solidFill>
                  <a:srgbClr val="000000"/>
                </a:solidFill>
                <a:latin typeface="Arial"/>
              </a:rPr>
              <a:t>Renshen</a:t>
            </a:r>
            <a:endParaRPr b="0" lang="en-US" sz="4400" spc="-1" strike="noStrike">
              <a:solidFill>
                <a:srgbClr val="000000"/>
              </a:solidFill>
              <a:latin typeface="Arial"/>
            </a:endParaRPr>
          </a:p>
        </p:txBody>
      </p:sp>
      <p:pic>
        <p:nvPicPr>
          <p:cNvPr id="1128" name="图片 694274" descr="bqrsc"/>
          <p:cNvPicPr/>
          <p:nvPr/>
        </p:nvPicPr>
        <p:blipFill>
          <a:blip r:embed="rId1"/>
          <a:stretch/>
        </p:blipFill>
        <p:spPr>
          <a:xfrm>
            <a:off x="4500720" y="2060640"/>
            <a:ext cx="3684600" cy="4186080"/>
          </a:xfrm>
          <a:prstGeom prst="rect">
            <a:avLst/>
          </a:prstGeom>
          <a:ln w="0">
            <a:noFill/>
          </a:ln>
        </p:spPr>
      </p:pic>
      <p:sp>
        <p:nvSpPr>
          <p:cNvPr id="1129" name="文本框 694275"/>
          <p:cNvSpPr/>
          <p:nvPr/>
        </p:nvSpPr>
        <p:spPr>
          <a:xfrm>
            <a:off x="533520" y="2362320"/>
            <a:ext cx="3809880" cy="754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55000"/>
              </a:lnSpc>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药用</a:t>
            </a:r>
            <a:r>
              <a:rPr b="1" lang="en-US" sz="2800" spc="-1" strike="noStrike">
                <a:solidFill>
                  <a:srgbClr val="000000"/>
                </a:solidFill>
                <a:latin typeface="Arial"/>
              </a:rPr>
              <a:t>:</a:t>
            </a:r>
            <a:r>
              <a:rPr b="1" lang="en-US" sz="2800" spc="-1" strike="noStrike">
                <a:solidFill>
                  <a:srgbClr val="000000"/>
                </a:solidFill>
                <a:latin typeface="Arial"/>
              </a:rPr>
              <a:t> </a:t>
            </a:r>
            <a:r>
              <a:rPr b="1" lang="zh-CN" sz="2800" spc="-1" strike="noStrike">
                <a:solidFill>
                  <a:srgbClr val="000000"/>
                </a:solidFill>
                <a:latin typeface="Arial"/>
              </a:rPr>
              <a:t>五加科人参的根</a:t>
            </a:r>
            <a:endParaRPr b="0" lang="en-US" sz="2800" spc="-1" strike="noStrike">
              <a:solidFill>
                <a:srgbClr val="000000"/>
              </a:solidFill>
              <a:latin typeface="Arial"/>
            </a:endParaRPr>
          </a:p>
        </p:txBody>
      </p:sp>
      <p:sp>
        <p:nvSpPr>
          <p:cNvPr id="1130" name="文本框 694276"/>
          <p:cNvSpPr/>
          <p:nvPr/>
        </p:nvSpPr>
        <p:spPr>
          <a:xfrm>
            <a:off x="304920" y="3657600"/>
            <a:ext cx="3962160" cy="1288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sz="2800" spc="-1" strike="noStrike">
                <a:solidFill>
                  <a:srgbClr val="000000"/>
                </a:solidFill>
                <a:latin typeface="Arial"/>
                <a:ea typeface="宋体"/>
              </a:rPr>
              <a:t>《本草纲目》：「治男妇一切虚证。」</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31" name="图片 695297" descr="bqrsb1"/>
          <p:cNvPicPr/>
          <p:nvPr/>
        </p:nvPicPr>
        <p:blipFill>
          <a:blip r:embed="rId1"/>
          <a:stretch/>
        </p:blipFill>
        <p:spPr>
          <a:xfrm>
            <a:off x="900000" y="1197000"/>
            <a:ext cx="2952720" cy="4762440"/>
          </a:xfrm>
          <a:prstGeom prst="rect">
            <a:avLst/>
          </a:prstGeom>
          <a:ln w="0">
            <a:noFill/>
          </a:ln>
        </p:spPr>
      </p:pic>
      <p:pic>
        <p:nvPicPr>
          <p:cNvPr id="1132" name="图片 695298" descr="bqrsb2"/>
          <p:cNvPicPr/>
          <p:nvPr/>
        </p:nvPicPr>
        <p:blipFill>
          <a:blip r:embed="rId2"/>
          <a:stretch/>
        </p:blipFill>
        <p:spPr>
          <a:xfrm>
            <a:off x="3995640" y="1557360"/>
            <a:ext cx="4762440" cy="4114800"/>
          </a:xfrm>
          <a:prstGeom prst="rect">
            <a:avLst/>
          </a:prstGeom>
          <a:ln w="0">
            <a:noFill/>
          </a:ln>
        </p:spPr>
      </p:pic>
    </p:spTree>
  </p:cSld>
  <mc:AlternateContent>
    <mc:Choice Requires="p14">
      <p:transition spd="slow" p14:dur="2000"/>
    </mc:Choice>
    <mc:Fallback>
      <p:transition spd="slow"/>
    </mc:Fallback>
  </mc:AlternateContent>
</p:sld>
</file>

<file path=ppt/slides/slide3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3" name="PlaceHolder 1"/>
          <p:cNvSpPr>
            <a:spLocks noGrp="1"/>
          </p:cNvSpPr>
          <p:nvPr>
            <p:ph/>
          </p:nvPr>
        </p:nvSpPr>
        <p:spPr>
          <a:xfrm>
            <a:off x="1219320" y="1218960"/>
            <a:ext cx="5340240" cy="3886200"/>
          </a:xfrm>
          <a:prstGeom prst="rect">
            <a:avLst/>
          </a:prstGeom>
          <a:noFill/>
          <a:ln w="0">
            <a:noFill/>
          </a:ln>
        </p:spPr>
        <p:txBody>
          <a:bodyPr anchor="t">
            <a:normAutofit/>
          </a:bodyPr>
          <a:p>
            <a:pPr marL="343080" indent="-343080">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1.</a:t>
            </a:r>
            <a:r>
              <a:rPr b="1" lang="zh-CN" sz="2800" spc="-1" strike="noStrike">
                <a:solidFill>
                  <a:srgbClr val="000000"/>
                </a:solidFill>
                <a:latin typeface="Arial"/>
              </a:rPr>
              <a:t>大补元气</a:t>
            </a:r>
            <a:endParaRPr b="0" lang="en-US" sz="2800" spc="-1" strike="noStrike">
              <a:solidFill>
                <a:srgbClr val="000000"/>
              </a:solidFill>
              <a:latin typeface="Arial"/>
            </a:endParaRPr>
          </a:p>
          <a:p>
            <a:pPr marL="343080" indent="-343080">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2.</a:t>
            </a:r>
            <a:r>
              <a:rPr b="1" lang="zh-CN" sz="2800" spc="-1" strike="noStrike">
                <a:solidFill>
                  <a:srgbClr val="000000"/>
                </a:solidFill>
                <a:latin typeface="Arial"/>
              </a:rPr>
              <a:t>补脾益肺</a:t>
            </a:r>
            <a:endParaRPr b="0" lang="en-US" sz="2800" spc="-1" strike="noStrike">
              <a:solidFill>
                <a:srgbClr val="000000"/>
              </a:solidFill>
              <a:latin typeface="Arial"/>
            </a:endParaRPr>
          </a:p>
          <a:p>
            <a:pPr marL="343080" indent="-343080">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3.</a:t>
            </a:r>
            <a:r>
              <a:rPr b="1" lang="zh-CN" sz="2800" spc="-1" strike="noStrike">
                <a:solidFill>
                  <a:srgbClr val="000000"/>
                </a:solidFill>
                <a:latin typeface="Arial"/>
              </a:rPr>
              <a:t>生津〔止渴〕</a:t>
            </a:r>
            <a:endParaRPr b="0" lang="en-US" sz="2800" spc="-1" strike="noStrike">
              <a:solidFill>
                <a:srgbClr val="000000"/>
              </a:solidFill>
              <a:latin typeface="Arial"/>
            </a:endParaRPr>
          </a:p>
          <a:p>
            <a:pPr marL="343080" indent="-343080">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4.</a:t>
            </a:r>
            <a:r>
              <a:rPr b="1" lang="zh-CN" sz="2800" spc="-1" strike="noStrike">
                <a:solidFill>
                  <a:srgbClr val="000000"/>
                </a:solidFill>
                <a:latin typeface="Arial"/>
              </a:rPr>
              <a:t>安神益智</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4" name="PlaceHolder 1"/>
          <p:cNvSpPr>
            <a:spLocks noGrp="1"/>
          </p:cNvSpPr>
          <p:nvPr>
            <p:ph/>
          </p:nvPr>
        </p:nvSpPr>
        <p:spPr>
          <a:xfrm>
            <a:off x="611280" y="620280"/>
            <a:ext cx="8216640" cy="3886200"/>
          </a:xfrm>
          <a:prstGeom prst="rect">
            <a:avLst/>
          </a:prstGeom>
          <a:noFill/>
          <a:ln w="0">
            <a:noFill/>
          </a:ln>
        </p:spPr>
        <p:txBody>
          <a:bodyPr anchor="t">
            <a:normAutofit fontScale="85000"/>
          </a:bodyPr>
          <a:p>
            <a:pPr marL="343080" indent="-343080">
              <a:lnSpc>
                <a:spcPct val="13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666699"/>
                </a:solidFill>
                <a:latin typeface="Arial"/>
              </a:rPr>
              <a:t>特点</a:t>
            </a:r>
            <a:r>
              <a:rPr b="1" lang="zh-CN" sz="2800" spc="-1" strike="noStrike">
                <a:solidFill>
                  <a:srgbClr val="000000"/>
                </a:solidFill>
                <a:latin typeface="Arial"/>
              </a:rPr>
              <a:t>：</a:t>
            </a:r>
            <a:r>
              <a:rPr b="0" lang="zh-CN" sz="2800" spc="-1" strike="noStrike">
                <a:solidFill>
                  <a:srgbClr val="000000"/>
                </a:solidFill>
                <a:latin typeface="Arial"/>
              </a:rPr>
              <a:t>“补气”为人参的基本功效，本品为虚劳内伤第一要药，凡一切气、血、津液不足之证，皆可运用。</a:t>
            </a:r>
            <a:endParaRPr b="0" lang="en-US" sz="2800" spc="-1" strike="noStrike">
              <a:solidFill>
                <a:srgbClr val="000000"/>
              </a:solidFill>
              <a:latin typeface="Arial"/>
            </a:endParaRPr>
          </a:p>
          <a:p>
            <a:pPr marL="343080" indent="-343080">
              <a:lnSpc>
                <a:spcPct val="13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800" spc="-1" strike="noStrike">
                <a:solidFill>
                  <a:srgbClr val="000000"/>
                </a:solidFill>
                <a:latin typeface="Arial"/>
              </a:rPr>
              <a:t>《</a:t>
            </a:r>
            <a:r>
              <a:rPr b="0" lang="zh-CN" sz="2800" spc="-1" strike="noStrike">
                <a:solidFill>
                  <a:srgbClr val="000000"/>
                </a:solidFill>
                <a:latin typeface="Arial"/>
              </a:rPr>
              <a:t>本经</a:t>
            </a:r>
            <a:r>
              <a:rPr b="0" lang="en-US" sz="2800" spc="-1" strike="noStrike">
                <a:solidFill>
                  <a:srgbClr val="000000"/>
                </a:solidFill>
                <a:latin typeface="Arial"/>
              </a:rPr>
              <a:t>》</a:t>
            </a:r>
            <a:r>
              <a:rPr b="0" lang="zh-CN" sz="2800" spc="-1" strike="noStrike">
                <a:solidFill>
                  <a:srgbClr val="000000"/>
                </a:solidFill>
                <a:latin typeface="Arial"/>
              </a:rPr>
              <a:t>言“补五脏”：</a:t>
            </a:r>
            <a:endParaRPr b="0" lang="en-US" sz="2800" spc="-1" strike="noStrike">
              <a:solidFill>
                <a:srgbClr val="000000"/>
              </a:solidFill>
              <a:latin typeface="Arial"/>
            </a:endParaRPr>
          </a:p>
          <a:p>
            <a:pPr marL="343080" indent="-343080">
              <a:lnSpc>
                <a:spcPct val="135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   </a:t>
            </a:r>
            <a:r>
              <a:rPr b="0" lang="zh-CN" sz="2800" spc="-1" strike="noStrike">
                <a:solidFill>
                  <a:srgbClr val="000000"/>
                </a:solidFill>
                <a:latin typeface="Arial"/>
              </a:rPr>
              <a:t>补肾：大补元气以救脱（治气虚脱证）</a:t>
            </a:r>
            <a:endParaRPr b="0" lang="en-US" sz="2800" spc="-1" strike="noStrike">
              <a:solidFill>
                <a:srgbClr val="000000"/>
              </a:solidFill>
              <a:latin typeface="Arial"/>
            </a:endParaRPr>
          </a:p>
          <a:p>
            <a:pPr marL="343080" indent="-343080">
              <a:lnSpc>
                <a:spcPct val="135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   </a:t>
            </a:r>
            <a:r>
              <a:rPr b="0" lang="zh-CN" sz="2800" spc="-1" strike="noStrike">
                <a:solidFill>
                  <a:srgbClr val="000000"/>
                </a:solidFill>
                <a:latin typeface="Arial"/>
              </a:rPr>
              <a:t>补心：补元气安神增智（气血虚弱之心神不安）</a:t>
            </a:r>
            <a:endParaRPr b="0" lang="en-US" sz="2800" spc="-1" strike="noStrike">
              <a:solidFill>
                <a:srgbClr val="000000"/>
              </a:solidFill>
              <a:latin typeface="Arial"/>
            </a:endParaRPr>
          </a:p>
          <a:p>
            <a:pPr marL="343080" indent="-343080">
              <a:lnSpc>
                <a:spcPct val="135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    </a:t>
            </a:r>
            <a:r>
              <a:rPr b="0" lang="zh-CN" sz="2800" spc="-1" strike="noStrike">
                <a:solidFill>
                  <a:srgbClr val="000000"/>
                </a:solidFill>
                <a:latin typeface="Arial"/>
              </a:rPr>
              <a:t>补肝：补气生血以养肝（血虚气弱之头晕目眩）</a:t>
            </a:r>
            <a:endParaRPr b="0" lang="en-US" sz="2800" spc="-1" strike="noStrike">
              <a:solidFill>
                <a:srgbClr val="000000"/>
              </a:solidFill>
              <a:latin typeface="Arial"/>
            </a:endParaRPr>
          </a:p>
          <a:p>
            <a:pPr marL="343080" indent="-343080">
              <a:lnSpc>
                <a:spcPct val="135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    </a:t>
            </a:r>
            <a:r>
              <a:rPr b="0" lang="zh-CN" sz="2800" spc="-1" strike="noStrike">
                <a:solidFill>
                  <a:srgbClr val="000000"/>
                </a:solidFill>
                <a:latin typeface="Arial"/>
              </a:rPr>
              <a:t>补脾，补肺</a:t>
            </a:r>
            <a:endParaRPr b="0" lang="en-US" sz="2800" spc="-1" strike="noStrike">
              <a:solidFill>
                <a:srgbClr val="000000"/>
              </a:solidFill>
              <a:latin typeface="Arial"/>
            </a:endParaRPr>
          </a:p>
          <a:p>
            <a:pPr marL="343080" indent="-343080">
              <a:lnSpc>
                <a:spcPct val="13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5" name="PlaceHolder 1"/>
          <p:cNvSpPr>
            <a:spLocks noGrp="1"/>
          </p:cNvSpPr>
          <p:nvPr>
            <p:ph/>
          </p:nvPr>
        </p:nvSpPr>
        <p:spPr>
          <a:xfrm>
            <a:off x="324000" y="691920"/>
            <a:ext cx="8540640" cy="4886280"/>
          </a:xfrm>
          <a:prstGeom prst="rect">
            <a:avLst/>
          </a:prstGeom>
          <a:noFill/>
          <a:ln w="0">
            <a:noFill/>
          </a:ln>
        </p:spPr>
        <p:txBody>
          <a:bodyPr anchor="t">
            <a:normAutofit fontScale="90000"/>
          </a:bodyPr>
          <a:p>
            <a:pPr marL="343080" indent="-343080">
              <a:lnSpc>
                <a:spcPct val="155000"/>
              </a:lnSpc>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666699"/>
                </a:solidFill>
                <a:latin typeface="Arial"/>
              </a:rPr>
              <a:t>①</a:t>
            </a:r>
            <a:r>
              <a:rPr b="1" lang="zh-CN" sz="2400" spc="-1" strike="noStrike">
                <a:solidFill>
                  <a:srgbClr val="666699"/>
                </a:solidFill>
                <a:latin typeface="Arial"/>
              </a:rPr>
              <a:t>剂量：</a:t>
            </a:r>
            <a:r>
              <a:rPr b="0" lang="zh-CN" sz="2400" spc="-1" strike="noStrike">
                <a:solidFill>
                  <a:srgbClr val="000000"/>
                </a:solidFill>
                <a:latin typeface="Arial"/>
              </a:rPr>
              <a:t>用作一般补剂，量宜轻，</a:t>
            </a:r>
            <a:r>
              <a:rPr b="0" lang="en-US" sz="2400" spc="-1" strike="noStrike">
                <a:solidFill>
                  <a:srgbClr val="000000"/>
                </a:solidFill>
                <a:latin typeface="Arial"/>
              </a:rPr>
              <a:t>3</a:t>
            </a:r>
            <a:r>
              <a:rPr b="0" lang="zh-CN" sz="2400" spc="-1" strike="noStrike">
                <a:solidFill>
                  <a:srgbClr val="000000"/>
                </a:solidFill>
                <a:latin typeface="Arial"/>
              </a:rPr>
              <a:t>～</a:t>
            </a:r>
            <a:r>
              <a:rPr b="0" lang="en-US" sz="2400" spc="-1" strike="noStrike">
                <a:solidFill>
                  <a:srgbClr val="000000"/>
                </a:solidFill>
                <a:latin typeface="Arial"/>
              </a:rPr>
              <a:t>10g</a:t>
            </a:r>
            <a:r>
              <a:rPr b="0" lang="zh-CN" sz="2400" spc="-1" strike="noStrike">
                <a:solidFill>
                  <a:srgbClr val="000000"/>
                </a:solidFill>
                <a:latin typeface="Arial"/>
              </a:rPr>
              <a:t>；用于急救，挽救虚脱，量宜重，可用</a:t>
            </a:r>
            <a:r>
              <a:rPr b="0" lang="en-US" sz="2400" spc="-1" strike="noStrike">
                <a:solidFill>
                  <a:srgbClr val="000000"/>
                </a:solidFill>
                <a:latin typeface="Arial"/>
              </a:rPr>
              <a:t>15</a:t>
            </a:r>
            <a:r>
              <a:rPr b="0" lang="zh-CN" sz="2400" spc="-1" strike="noStrike">
                <a:solidFill>
                  <a:srgbClr val="000000"/>
                </a:solidFill>
                <a:latin typeface="Arial"/>
              </a:rPr>
              <a:t>～</a:t>
            </a:r>
            <a:r>
              <a:rPr b="0" lang="en-US" sz="2400" spc="-1" strike="noStrike">
                <a:solidFill>
                  <a:srgbClr val="000000"/>
                </a:solidFill>
                <a:latin typeface="Arial"/>
              </a:rPr>
              <a:t>30g</a:t>
            </a:r>
            <a:r>
              <a:rPr b="0" lang="zh-CN" sz="2400" spc="-1" strike="noStrike">
                <a:solidFill>
                  <a:srgbClr val="000000"/>
                </a:solidFill>
                <a:latin typeface="Arial"/>
              </a:rPr>
              <a:t>。慢性虚弱，切片含化。</a:t>
            </a:r>
            <a:endParaRPr b="0" lang="en-US" sz="2400" spc="-1" strike="noStrike">
              <a:solidFill>
                <a:srgbClr val="000000"/>
              </a:solidFill>
              <a:latin typeface="Arial"/>
            </a:endParaRPr>
          </a:p>
          <a:p>
            <a:pPr marL="343080" indent="-343080">
              <a:lnSpc>
                <a:spcPct val="155000"/>
              </a:lnSpc>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666699"/>
                </a:solidFill>
                <a:latin typeface="Arial"/>
              </a:rPr>
              <a:t>②</a:t>
            </a:r>
            <a:r>
              <a:rPr b="0" lang="zh-CN" sz="2400" spc="-1" strike="noStrike">
                <a:solidFill>
                  <a:srgbClr val="000000"/>
                </a:solidFill>
                <a:latin typeface="Arial"/>
              </a:rPr>
              <a:t>反藜芦，畏五灵脂，恶莱菔子。</a:t>
            </a:r>
            <a:endParaRPr b="0" lang="en-US" sz="2400" spc="-1" strike="noStrike">
              <a:solidFill>
                <a:srgbClr val="000000"/>
              </a:solidFill>
              <a:latin typeface="Arial"/>
            </a:endParaRPr>
          </a:p>
          <a:p>
            <a:pPr marL="343080" indent="-343080">
              <a:lnSpc>
                <a:spcPct val="155000"/>
              </a:lnSpc>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③</a:t>
            </a:r>
            <a:r>
              <a:rPr b="0" lang="zh-CN" sz="2400" spc="-1" strike="noStrike">
                <a:solidFill>
                  <a:srgbClr val="000000"/>
                </a:solidFill>
                <a:latin typeface="Arial"/>
              </a:rPr>
              <a:t>实证、热证而正气不虚者禁用。</a:t>
            </a:r>
            <a:endParaRPr b="0" lang="en-US" sz="2400" spc="-1" strike="noStrike">
              <a:solidFill>
                <a:srgbClr val="000000"/>
              </a:solidFill>
              <a:latin typeface="Arial"/>
            </a:endParaRPr>
          </a:p>
          <a:p>
            <a:pPr marL="343080" indent="-343080">
              <a:lnSpc>
                <a:spcPct val="155000"/>
              </a:lnSpc>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④</a:t>
            </a:r>
            <a:r>
              <a:rPr b="1" lang="zh-CN" sz="2400" spc="-1" strike="noStrike">
                <a:solidFill>
                  <a:srgbClr val="000000"/>
                </a:solidFill>
                <a:latin typeface="Arial"/>
              </a:rPr>
              <a:t>人参不宜过大剂量或长期服用。国内有成人内服</a:t>
            </a:r>
            <a:r>
              <a:rPr b="1" lang="en-US" sz="2400" spc="-1" strike="noStrike">
                <a:solidFill>
                  <a:srgbClr val="000000"/>
                </a:solidFill>
                <a:latin typeface="Arial"/>
              </a:rPr>
              <a:t>40g</a:t>
            </a:r>
            <a:r>
              <a:rPr b="1" lang="zh-CN" sz="2400" spc="-1" strike="noStrike">
                <a:solidFill>
                  <a:srgbClr val="000000"/>
                </a:solidFill>
                <a:latin typeface="Arial"/>
              </a:rPr>
              <a:t>人参煎剂致死的报道。长期（</a:t>
            </a:r>
            <a:r>
              <a:rPr b="1" lang="en-US" sz="2400" spc="-1" strike="noStrike">
                <a:solidFill>
                  <a:srgbClr val="000000"/>
                </a:solidFill>
                <a:latin typeface="Arial"/>
              </a:rPr>
              <a:t>1</a:t>
            </a:r>
            <a:r>
              <a:rPr b="1" lang="zh-CN" sz="2400" spc="-1" strike="noStrike">
                <a:solidFill>
                  <a:srgbClr val="000000"/>
                </a:solidFill>
                <a:latin typeface="Arial"/>
              </a:rPr>
              <a:t>月～</a:t>
            </a:r>
            <a:r>
              <a:rPr b="1" lang="en-US" sz="2400" spc="-1" strike="noStrike">
                <a:solidFill>
                  <a:srgbClr val="000000"/>
                </a:solidFill>
                <a:latin typeface="Arial"/>
              </a:rPr>
              <a:t>2 </a:t>
            </a:r>
            <a:r>
              <a:rPr b="1" lang="zh-CN" sz="2400" spc="-1" strike="noStrike">
                <a:solidFill>
                  <a:srgbClr val="000000"/>
                </a:solidFill>
                <a:latin typeface="Arial"/>
              </a:rPr>
              <a:t>年）服用人参，可能导致“人参滥用综合征（</a:t>
            </a:r>
            <a:r>
              <a:rPr b="1" lang="en-US" sz="2400" spc="-1" strike="noStrike">
                <a:solidFill>
                  <a:srgbClr val="000000"/>
                </a:solidFill>
                <a:latin typeface="Arial"/>
              </a:rPr>
              <a:t>10%)</a:t>
            </a:r>
            <a:r>
              <a:rPr b="1" lang="zh-CN" sz="2400" spc="-1" strike="noStrike">
                <a:solidFill>
                  <a:srgbClr val="000000"/>
                </a:solidFill>
                <a:latin typeface="Arial"/>
              </a:rPr>
              <a:t>，主要表现为血压升高，咽喉刺激感，欣快感，烦躁，体温升高，皮疹，出血，晨泻，水肿，少数人表现为性情抑郁。</a:t>
            </a:r>
            <a:r>
              <a:rPr b="0" lang="zh-CN" sz="2400" spc="-1" strike="noStrike">
                <a:solidFill>
                  <a:srgbClr val="000000"/>
                </a:solidFill>
                <a:latin typeface="Arial"/>
              </a:rPr>
              <a:t>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6" name="PlaceHolder 1"/>
          <p:cNvSpPr>
            <a:spLocks noGrp="1"/>
          </p:cNvSpPr>
          <p:nvPr>
            <p:ph/>
          </p:nvPr>
        </p:nvSpPr>
        <p:spPr>
          <a:xfrm>
            <a:off x="324000" y="836640"/>
            <a:ext cx="8540640" cy="5246640"/>
          </a:xfrm>
          <a:prstGeom prst="rect">
            <a:avLst/>
          </a:prstGeom>
          <a:noFill/>
          <a:ln w="0">
            <a:noFill/>
          </a:ln>
        </p:spPr>
        <p:txBody>
          <a:bodyPr anchor="t">
            <a:normAutofit/>
          </a:bodyPr>
          <a:p>
            <a:pPr marL="343080" indent="-343080">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a:t>
            </a:r>
            <a:r>
              <a:rPr b="1" lang="zh-CN" sz="2800" spc="-1" strike="noStrike">
                <a:solidFill>
                  <a:srgbClr val="000000"/>
                </a:solidFill>
                <a:latin typeface="Arial"/>
              </a:rPr>
              <a:t>人参”系各种规格人参入药饮片的通用名，一般不以这个笼统的名字作为处方用名。</a:t>
            </a:r>
            <a:endParaRPr b="0" lang="en-US" sz="2800" spc="-1" strike="noStrike">
              <a:solidFill>
                <a:srgbClr val="000000"/>
              </a:solidFill>
              <a:latin typeface="Arial"/>
            </a:endParaRPr>
          </a:p>
          <a:p>
            <a:pPr marL="343080" indent="-343080">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1.</a:t>
            </a:r>
            <a:r>
              <a:rPr b="1" lang="zh-CN" sz="2800" spc="-1" strike="noStrike">
                <a:solidFill>
                  <a:srgbClr val="000000"/>
                </a:solidFill>
                <a:latin typeface="Arial"/>
              </a:rPr>
              <a:t>根据生长情况命名：</a:t>
            </a:r>
            <a:endParaRPr b="0" lang="en-US" sz="2800" spc="-1" strike="noStrike">
              <a:solidFill>
                <a:srgbClr val="000000"/>
              </a:solidFill>
              <a:latin typeface="Arial"/>
            </a:endParaRPr>
          </a:p>
          <a:p>
            <a:pPr marL="343080" indent="-343080">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野山参</a:t>
            </a:r>
            <a:r>
              <a:rPr b="1" lang="en-US" sz="2800" spc="-1" strike="noStrike">
                <a:solidFill>
                  <a:srgbClr val="000000"/>
                </a:solidFill>
                <a:latin typeface="Arial"/>
              </a:rPr>
              <a:t>——</a:t>
            </a:r>
            <a:r>
              <a:rPr b="1" lang="zh-CN" sz="2800" spc="-1" strike="noStrike">
                <a:solidFill>
                  <a:srgbClr val="000000"/>
                </a:solidFill>
                <a:latin typeface="Arial"/>
              </a:rPr>
              <a:t>系野生者，质量最好，货源少，价格贵，病重者多用。</a:t>
            </a:r>
            <a:endParaRPr b="0" lang="en-US" sz="2800" spc="-1" strike="noStrike">
              <a:solidFill>
                <a:srgbClr val="000000"/>
              </a:solidFill>
              <a:latin typeface="Arial"/>
            </a:endParaRPr>
          </a:p>
          <a:p>
            <a:pPr marL="343080" indent="-343080">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移山参</a:t>
            </a:r>
            <a:r>
              <a:rPr b="1" lang="en-US" sz="2800" spc="-1" strike="noStrike">
                <a:solidFill>
                  <a:srgbClr val="000000"/>
                </a:solidFill>
                <a:latin typeface="Arial"/>
              </a:rPr>
              <a:t>——</a:t>
            </a:r>
            <a:r>
              <a:rPr b="1" lang="zh-CN" sz="2800" spc="-1" strike="noStrike">
                <a:solidFill>
                  <a:srgbClr val="000000"/>
                </a:solidFill>
                <a:latin typeface="Arial"/>
              </a:rPr>
              <a:t>系人工移植栽培者，又名“园参”。病情一般者多用。</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37" name="图片 700417" descr="T21"/>
          <p:cNvPicPr/>
          <p:nvPr/>
        </p:nvPicPr>
        <p:blipFill>
          <a:blip r:embed="rId1"/>
          <a:stretch/>
        </p:blipFill>
        <p:spPr>
          <a:xfrm>
            <a:off x="755640" y="0"/>
            <a:ext cx="7848720" cy="6597720"/>
          </a:xfrm>
          <a:prstGeom prst="rect">
            <a:avLst/>
          </a:prstGeom>
          <a:ln w="0">
            <a:noFill/>
          </a:ln>
        </p:spPr>
      </p:pic>
    </p:spTree>
  </p:cSld>
  <mc:AlternateContent>
    <mc:Choice Requires="p14">
      <p:transition spd="slow" p14:dur="2000"/>
    </mc:Choice>
    <mc:Fallback>
      <p:transition spd="slow"/>
    </mc:Fallback>
  </mc:AlternateContent>
</p:sld>
</file>

<file path=ppt/slides/slide3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8" name="PlaceHolder 1"/>
          <p:cNvSpPr>
            <a:spLocks noGrp="1"/>
          </p:cNvSpPr>
          <p:nvPr>
            <p:ph/>
          </p:nvPr>
        </p:nvSpPr>
        <p:spPr>
          <a:xfrm>
            <a:off x="395280" y="981000"/>
            <a:ext cx="8540640" cy="4959360"/>
          </a:xfrm>
          <a:prstGeom prst="rect">
            <a:avLst/>
          </a:prstGeom>
          <a:noFill/>
          <a:ln w="0">
            <a:noFill/>
          </a:ln>
        </p:spPr>
        <p:txBody>
          <a:bodyPr anchor="t">
            <a:normAutofit/>
          </a:bodyPr>
          <a:p>
            <a:pPr marL="343080" indent="-343080">
              <a:lnSpc>
                <a:spcPct val="13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2.</a:t>
            </a:r>
            <a:r>
              <a:rPr b="1" lang="zh-CN" sz="3200" spc="-1" strike="noStrike">
                <a:solidFill>
                  <a:srgbClr val="000000"/>
                </a:solidFill>
                <a:latin typeface="Arial"/>
              </a:rPr>
              <a:t>根据产地命名：</a:t>
            </a:r>
            <a:endParaRPr b="0" lang="en-US" sz="3200" spc="-1" strike="noStrike">
              <a:solidFill>
                <a:srgbClr val="000000"/>
              </a:solidFill>
              <a:latin typeface="Arial"/>
            </a:endParaRPr>
          </a:p>
          <a:p>
            <a:pPr marL="343080" indent="-343080">
              <a:lnSpc>
                <a:spcPct val="16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吉林参</a:t>
            </a:r>
            <a:r>
              <a:rPr b="1" lang="en-US" sz="2800" spc="-1" strike="noStrike">
                <a:solidFill>
                  <a:srgbClr val="000000"/>
                </a:solidFill>
                <a:latin typeface="Arial"/>
              </a:rPr>
              <a:t>——</a:t>
            </a:r>
            <a:r>
              <a:rPr b="1" lang="zh-CN" sz="2800" spc="-1" strike="noStrike">
                <a:solidFill>
                  <a:srgbClr val="000000"/>
                </a:solidFill>
                <a:latin typeface="Arial"/>
              </a:rPr>
              <a:t>主产于吉林、辽宁、黑龙江。以吉林抚松县产量最大，质量最好，为国产人参之佳品。</a:t>
            </a:r>
            <a:endParaRPr b="0" lang="en-US" sz="2800" spc="-1" strike="noStrike">
              <a:solidFill>
                <a:srgbClr val="000000"/>
              </a:solidFill>
              <a:latin typeface="Arial"/>
            </a:endParaRPr>
          </a:p>
          <a:p>
            <a:pPr marL="343080" indent="-343080">
              <a:lnSpc>
                <a:spcPct val="16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高丽参</a:t>
            </a:r>
            <a:r>
              <a:rPr b="1" lang="en-US" sz="2800" spc="-1" strike="noStrike">
                <a:solidFill>
                  <a:srgbClr val="000000"/>
                </a:solidFill>
                <a:latin typeface="Arial"/>
              </a:rPr>
              <a:t>——</a:t>
            </a:r>
            <a:r>
              <a:rPr b="1" lang="zh-CN" sz="2800" spc="-1" strike="noStrike">
                <a:solidFill>
                  <a:srgbClr val="000000"/>
                </a:solidFill>
                <a:latin typeface="Arial"/>
              </a:rPr>
              <a:t>主产于朝鲜，名“朝鲜参”。朝鲜进口的红参，名“朝鲜红参”、“别直参”。</a:t>
            </a:r>
            <a:endParaRPr b="0" lang="en-US" sz="2800" spc="-1" strike="noStrike">
              <a:solidFill>
                <a:srgbClr val="000000"/>
              </a:solidFill>
              <a:latin typeface="Arial"/>
            </a:endParaRPr>
          </a:p>
          <a:p>
            <a:pPr marL="343080" indent="-343080">
              <a:lnSpc>
                <a:spcPct val="16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东洋参</a:t>
            </a:r>
            <a:r>
              <a:rPr b="1" lang="en-US" sz="2800" spc="-1" strike="noStrike">
                <a:solidFill>
                  <a:srgbClr val="000000"/>
                </a:solidFill>
                <a:latin typeface="Arial"/>
              </a:rPr>
              <a:t>——</a:t>
            </a:r>
            <a:r>
              <a:rPr b="1" lang="zh-CN" sz="2800" spc="-1" strike="noStrike">
                <a:solidFill>
                  <a:srgbClr val="000000"/>
                </a:solidFill>
                <a:latin typeface="Arial"/>
              </a:rPr>
              <a:t>主产于日本。</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9" name="PlaceHolder 1"/>
          <p:cNvSpPr>
            <a:spLocks noGrp="1"/>
          </p:cNvSpPr>
          <p:nvPr>
            <p:ph/>
          </p:nvPr>
        </p:nvSpPr>
        <p:spPr>
          <a:xfrm>
            <a:off x="395280" y="549000"/>
            <a:ext cx="8532720" cy="3886200"/>
          </a:xfrm>
          <a:prstGeom prst="rect">
            <a:avLst/>
          </a:prstGeom>
          <a:noFill/>
          <a:ln w="0">
            <a:noFill/>
          </a:ln>
        </p:spPr>
        <p:txBody>
          <a:bodyPr anchor="t">
            <a:normAutofit fontScale="73000"/>
          </a:bodyPr>
          <a:p>
            <a:pPr marL="343080" indent="-343080">
              <a:lnSpc>
                <a:spcPct val="14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3. </a:t>
            </a:r>
            <a:endParaRPr b="0" lang="en-US" sz="32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生晒参</a:t>
            </a:r>
            <a:r>
              <a:rPr b="1" lang="en-US" sz="2800" spc="-1" strike="noStrike">
                <a:solidFill>
                  <a:srgbClr val="000000"/>
                </a:solidFill>
                <a:latin typeface="Arial"/>
              </a:rPr>
              <a:t>——</a:t>
            </a:r>
            <a:r>
              <a:rPr b="1" lang="zh-CN" sz="2800" spc="-1" strike="noStrike">
                <a:solidFill>
                  <a:srgbClr val="000000"/>
                </a:solidFill>
                <a:latin typeface="Arial"/>
              </a:rPr>
              <a:t>鲜参洗净后干燥者称“生晒参”，补力佳，适于气阴不足者。</a:t>
            </a:r>
            <a:endParaRPr b="0" lang="en-US" sz="28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红参</a:t>
            </a:r>
            <a:r>
              <a:rPr b="1" lang="en-US" sz="2800" spc="-1" strike="noStrike">
                <a:solidFill>
                  <a:srgbClr val="000000"/>
                </a:solidFill>
                <a:latin typeface="Arial"/>
              </a:rPr>
              <a:t>——</a:t>
            </a:r>
            <a:r>
              <a:rPr b="1" lang="zh-CN" sz="2800" spc="-1" strike="noStrike">
                <a:solidFill>
                  <a:srgbClr val="000000"/>
                </a:solidFill>
                <a:latin typeface="Arial"/>
              </a:rPr>
              <a:t>蒸制后干燥者称“红参”，偏温而补力较强，适于气虚兼阳虚者。</a:t>
            </a:r>
            <a:endParaRPr b="0" lang="en-US" sz="28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白参</a:t>
            </a:r>
            <a:r>
              <a:rPr b="1" lang="en-US" sz="2800" spc="-1" strike="noStrike">
                <a:solidFill>
                  <a:srgbClr val="000000"/>
                </a:solidFill>
                <a:latin typeface="Arial"/>
              </a:rPr>
              <a:t>——</a:t>
            </a:r>
            <a:r>
              <a:rPr b="1" lang="zh-CN" sz="2800" spc="-1" strike="noStrike">
                <a:solidFill>
                  <a:srgbClr val="000000"/>
                </a:solidFill>
                <a:latin typeface="Arial"/>
              </a:rPr>
              <a:t>煮后入糖汁浸润再晒干者称“白参”、“糖参”， 补气稍弱，多用于气阴两虚的轻证。</a:t>
            </a:r>
            <a:endParaRPr b="0" lang="en-US" sz="28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参须</a:t>
            </a:r>
            <a:r>
              <a:rPr b="1" lang="en-US" sz="2800" spc="-1" strike="noStrike">
                <a:solidFill>
                  <a:srgbClr val="000000"/>
                </a:solidFill>
                <a:latin typeface="Arial"/>
              </a:rPr>
              <a:t>——</a:t>
            </a:r>
            <a:r>
              <a:rPr b="1" lang="zh-CN" sz="2800" spc="-1" strike="noStrike">
                <a:solidFill>
                  <a:srgbClr val="000000"/>
                </a:solidFill>
                <a:latin typeface="Arial"/>
              </a:rPr>
              <a:t>加工断下的细根称“参须”，补气最弱，气阴两虚轻证或体虚保健。</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文本框 55299"/>
          <p:cNvSpPr/>
          <p:nvPr/>
        </p:nvSpPr>
        <p:spPr>
          <a:xfrm>
            <a:off x="533520" y="533520"/>
            <a:ext cx="8153280" cy="5784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汤剂的煎煮</a:t>
            </a:r>
            <a:r>
              <a:rPr b="0" lang="zh-CN" sz="2400" spc="-1" strike="noStrike">
                <a:solidFill>
                  <a:srgbClr val="000000"/>
                </a:solidFill>
                <a:latin typeface="Arial"/>
              </a:rPr>
              <a:t>：</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煎药的器皿以砂锅为好（传热均匀，保温性好，惰性），不宜用铝、铁锅之类</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煎煮前，应把药用冷水浸泡半小时，加水量以淹没药物或稍高为度（一煎</a:t>
            </a:r>
            <a:r>
              <a:rPr b="0" lang="en-US" sz="2400" spc="-1" strike="noStrike">
                <a:solidFill>
                  <a:srgbClr val="000000"/>
                </a:solidFill>
                <a:latin typeface="Arial"/>
              </a:rPr>
              <a:t>3-5cm</a:t>
            </a:r>
            <a:r>
              <a:rPr b="0" lang="zh-CN" sz="2400" spc="-1" strike="noStrike">
                <a:solidFill>
                  <a:srgbClr val="000000"/>
                </a:solidFill>
                <a:latin typeface="Arial"/>
              </a:rPr>
              <a:t>，二煎</a:t>
            </a:r>
            <a:r>
              <a:rPr b="0" lang="en-US" sz="2400" spc="-1" strike="noStrike">
                <a:solidFill>
                  <a:srgbClr val="000000"/>
                </a:solidFill>
                <a:latin typeface="Arial"/>
              </a:rPr>
              <a:t>1-2cm</a:t>
            </a:r>
            <a:r>
              <a:rPr b="0" lang="zh-CN" sz="2400" spc="-1" strike="noStrike">
                <a:solidFill>
                  <a:srgbClr val="000000"/>
                </a:solidFill>
                <a:latin typeface="Arial"/>
              </a:rPr>
              <a:t>）。每剂药一般煎二次，补药也可煎三次。每次煎成药汁约</a:t>
            </a:r>
            <a:r>
              <a:rPr b="0" lang="en-US" sz="2400" spc="-1" strike="noStrike">
                <a:solidFill>
                  <a:srgbClr val="000000"/>
                </a:solidFill>
                <a:latin typeface="Arial"/>
              </a:rPr>
              <a:t>200-300ml</a:t>
            </a:r>
            <a:r>
              <a:rPr b="0" lang="zh-CN" sz="2400" spc="-1" strike="noStrike">
                <a:solidFill>
                  <a:srgbClr val="000000"/>
                </a:solidFill>
                <a:latin typeface="Arial"/>
              </a:rPr>
              <a:t>。合并服用。</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煎药的火候有武火和文火之别：武火是指火力较猛、较急的火，文火则是较小的火。先武火，后文火。第一煎</a:t>
            </a:r>
            <a:r>
              <a:rPr b="0" lang="en-US" sz="2400" spc="-1" strike="noStrike">
                <a:solidFill>
                  <a:srgbClr val="000000"/>
                </a:solidFill>
                <a:latin typeface="Arial"/>
              </a:rPr>
              <a:t>20min</a:t>
            </a:r>
            <a:r>
              <a:rPr b="0" lang="zh-CN" sz="2400" spc="-1" strike="noStrike">
                <a:solidFill>
                  <a:srgbClr val="000000"/>
                </a:solidFill>
                <a:latin typeface="Arial"/>
              </a:rPr>
              <a:t>，第二煎</a:t>
            </a:r>
            <a:r>
              <a:rPr b="0" lang="en-US" sz="2400" spc="-1" strike="noStrike">
                <a:solidFill>
                  <a:srgbClr val="000000"/>
                </a:solidFill>
                <a:latin typeface="Arial"/>
              </a:rPr>
              <a:t>15min</a:t>
            </a:r>
            <a:r>
              <a:rPr b="0" lang="zh-CN" sz="2400" spc="-1" strike="noStrike">
                <a:solidFill>
                  <a:srgbClr val="000000"/>
                </a:solidFill>
                <a:latin typeface="Arial"/>
              </a:rPr>
              <a:t>左右。</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0"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西洋参  </a:t>
            </a:r>
            <a:r>
              <a:rPr b="1" lang="en-US" sz="4400" spc="-1" strike="noStrike">
                <a:solidFill>
                  <a:srgbClr val="000000"/>
                </a:solidFill>
                <a:latin typeface="Arial"/>
              </a:rPr>
              <a:t>Xiyangshen</a:t>
            </a:r>
            <a:endParaRPr b="0" lang="en-US" sz="4400" spc="-1" strike="noStrike">
              <a:solidFill>
                <a:srgbClr val="000000"/>
              </a:solidFill>
              <a:latin typeface="Arial"/>
            </a:endParaRPr>
          </a:p>
        </p:txBody>
      </p:sp>
      <p:pic>
        <p:nvPicPr>
          <p:cNvPr id="1141" name="图片 706562" descr="bqxya"/>
          <p:cNvPicPr/>
          <p:nvPr/>
        </p:nvPicPr>
        <p:blipFill>
          <a:blip r:embed="rId1"/>
          <a:stretch/>
        </p:blipFill>
        <p:spPr>
          <a:xfrm>
            <a:off x="826920" y="1916280"/>
            <a:ext cx="4762800" cy="4381200"/>
          </a:xfrm>
          <a:prstGeom prst="rect">
            <a:avLst/>
          </a:prstGeom>
          <a:ln w="0">
            <a:noFill/>
          </a:ln>
        </p:spPr>
      </p:pic>
      <p:pic>
        <p:nvPicPr>
          <p:cNvPr id="1142" name="图片 706563" descr="bqxyb"/>
          <p:cNvPicPr/>
          <p:nvPr/>
        </p:nvPicPr>
        <p:blipFill>
          <a:blip r:embed="rId2"/>
          <a:stretch/>
        </p:blipFill>
        <p:spPr>
          <a:xfrm>
            <a:off x="6084720" y="1700280"/>
            <a:ext cx="2343240" cy="4762440"/>
          </a:xfrm>
          <a:prstGeom prst="rect">
            <a:avLst/>
          </a:prstGeom>
          <a:ln w="0">
            <a:noFill/>
          </a:ln>
        </p:spPr>
      </p:pic>
    </p:spTree>
  </p:cSld>
  <mc:AlternateContent>
    <mc:Choice Requires="p14">
      <p:transition spd="slow" p14:dur="2000"/>
    </mc:Choice>
    <mc:Fallback>
      <p:transition spd="slow"/>
    </mc:Fallback>
  </mc:AlternateContent>
</p:sld>
</file>

<file path=ppt/slides/slide3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3" name="PlaceHolder 1"/>
          <p:cNvSpPr>
            <a:spLocks noGrp="1"/>
          </p:cNvSpPr>
          <p:nvPr>
            <p:ph/>
          </p:nvPr>
        </p:nvSpPr>
        <p:spPr>
          <a:xfrm>
            <a:off x="468000" y="691920"/>
            <a:ext cx="8351640" cy="3886200"/>
          </a:xfrm>
          <a:prstGeom prst="rect">
            <a:avLst/>
          </a:prstGeom>
          <a:noFill/>
          <a:ln w="0">
            <a:noFill/>
          </a:ln>
        </p:spPr>
        <p:txBody>
          <a:bodyPr anchor="t">
            <a:normAutofit fontScale="80000"/>
          </a:bodyPr>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666699"/>
                </a:solidFill>
                <a:latin typeface="Arial"/>
              </a:rPr>
              <a:t>①</a:t>
            </a:r>
            <a:r>
              <a:rPr b="1" lang="zh-CN" sz="2800" spc="-1" strike="noStrike">
                <a:solidFill>
                  <a:srgbClr val="666699"/>
                </a:solidFill>
                <a:latin typeface="Arial"/>
              </a:rPr>
              <a:t>特点：</a:t>
            </a:r>
            <a:r>
              <a:rPr b="1" lang="zh-CN" sz="2800" spc="-1" strike="noStrike">
                <a:solidFill>
                  <a:srgbClr val="000000"/>
                </a:solidFill>
                <a:latin typeface="Arial"/>
              </a:rPr>
              <a:t>清补。</a:t>
            </a:r>
            <a:endParaRPr b="0" lang="en-US" sz="2800" spc="-1" strike="noStrike">
              <a:solidFill>
                <a:srgbClr val="000000"/>
              </a:solidFill>
              <a:latin typeface="Arial"/>
            </a:endParaRPr>
          </a:p>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②</a:t>
            </a:r>
            <a:r>
              <a:rPr b="1" lang="zh-CN" sz="2800" spc="-1" strike="noStrike">
                <a:solidFill>
                  <a:srgbClr val="000000"/>
                </a:solidFill>
                <a:latin typeface="Arial"/>
              </a:rPr>
              <a:t>据</a:t>
            </a:r>
            <a:r>
              <a:rPr b="1" lang="en-US" sz="2800" spc="-1" strike="noStrike">
                <a:solidFill>
                  <a:srgbClr val="000000"/>
                </a:solidFill>
                <a:latin typeface="Arial"/>
              </a:rPr>
              <a:t>《</a:t>
            </a:r>
            <a:r>
              <a:rPr b="1" lang="zh-CN" sz="2800" spc="-1" strike="noStrike">
                <a:solidFill>
                  <a:srgbClr val="000000"/>
                </a:solidFill>
                <a:latin typeface="Arial"/>
              </a:rPr>
              <a:t>药典</a:t>
            </a:r>
            <a:r>
              <a:rPr b="1" lang="en-US" sz="2800" spc="-1" strike="noStrike">
                <a:solidFill>
                  <a:srgbClr val="000000"/>
                </a:solidFill>
                <a:latin typeface="Arial"/>
              </a:rPr>
              <a:t>》</a:t>
            </a:r>
            <a:r>
              <a:rPr b="1" lang="zh-CN" sz="2800" spc="-1" strike="noStrike">
                <a:solidFill>
                  <a:srgbClr val="000000"/>
                </a:solidFill>
                <a:latin typeface="Arial"/>
              </a:rPr>
              <a:t>记载，本品不宜与藜芦同用。</a:t>
            </a:r>
            <a:endParaRPr b="0" lang="en-US" sz="2800" spc="-1" strike="noStrike">
              <a:solidFill>
                <a:srgbClr val="000000"/>
              </a:solidFill>
              <a:latin typeface="Arial"/>
            </a:endParaRPr>
          </a:p>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③</a:t>
            </a:r>
            <a:r>
              <a:rPr b="1" lang="zh-CN" sz="2800" spc="-1" strike="noStrike">
                <a:solidFill>
                  <a:srgbClr val="000000"/>
                </a:solidFill>
                <a:latin typeface="Arial"/>
              </a:rPr>
              <a:t>本品主产于美国、加拿大，</a:t>
            </a:r>
            <a:r>
              <a:rPr b="1" lang="en-US" sz="2800" spc="-1" strike="noStrike">
                <a:solidFill>
                  <a:srgbClr val="000000"/>
                </a:solidFill>
                <a:latin typeface="Arial"/>
              </a:rPr>
              <a:t>《</a:t>
            </a:r>
            <a:r>
              <a:rPr b="1" lang="zh-CN" sz="2800" spc="-1" strike="noStrike">
                <a:solidFill>
                  <a:srgbClr val="000000"/>
                </a:solidFill>
                <a:latin typeface="Arial"/>
              </a:rPr>
              <a:t>本草从新</a:t>
            </a:r>
            <a:r>
              <a:rPr b="1" lang="en-US" sz="2800" spc="-1" strike="noStrike">
                <a:solidFill>
                  <a:srgbClr val="000000"/>
                </a:solidFill>
                <a:latin typeface="Arial"/>
              </a:rPr>
              <a:t>》</a:t>
            </a:r>
            <a:r>
              <a:rPr b="1" lang="zh-CN" sz="2800" spc="-1" strike="noStrike">
                <a:solidFill>
                  <a:srgbClr val="000000"/>
                </a:solidFill>
                <a:latin typeface="Arial"/>
              </a:rPr>
              <a:t>名“西洋人参”，与人参同科（五加科）不同种。</a:t>
            </a:r>
            <a:endParaRPr b="0" lang="en-US" sz="2800" spc="-1" strike="noStrike">
              <a:solidFill>
                <a:srgbClr val="000000"/>
              </a:solidFill>
              <a:latin typeface="Arial"/>
            </a:endParaRPr>
          </a:p>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666699"/>
                </a:solidFill>
                <a:latin typeface="Arial"/>
              </a:rPr>
              <a:t>④</a:t>
            </a:r>
            <a:r>
              <a:rPr b="1" lang="zh-CN" sz="2800" spc="-1" strike="noStrike">
                <a:solidFill>
                  <a:srgbClr val="666699"/>
                </a:solidFill>
                <a:latin typeface="Arial"/>
              </a:rPr>
              <a:t>人参与西洋参：</a:t>
            </a:r>
            <a:r>
              <a:rPr b="1" lang="zh-CN" sz="2800" spc="-1" strike="noStrike">
                <a:solidFill>
                  <a:srgbClr val="000000"/>
                </a:solidFill>
                <a:latin typeface="Arial"/>
              </a:rPr>
              <a:t>均能补气、生津。人参温补，力强，元气虚脱者尤宜；西洋参凉补，气阴两虚有火者宜之。前者冬天多用，后者夏天多用。“凡欲用人参而不受人参之温补者，皆可以此（西洋参）代之”（</a:t>
            </a:r>
            <a:r>
              <a:rPr b="1" lang="en-US" sz="2800" spc="-1" strike="noStrike">
                <a:solidFill>
                  <a:srgbClr val="000000"/>
                </a:solidFill>
                <a:latin typeface="Arial"/>
              </a:rPr>
              <a:t>《</a:t>
            </a:r>
            <a:r>
              <a:rPr b="1" lang="zh-CN" sz="2800" spc="-1" strike="noStrike">
                <a:solidFill>
                  <a:srgbClr val="000000"/>
                </a:solidFill>
                <a:latin typeface="Arial"/>
              </a:rPr>
              <a:t>医学衷中参西录</a:t>
            </a:r>
            <a:r>
              <a:rPr b="1" lang="en-US" sz="2800" spc="-1" strike="noStrike">
                <a:solidFill>
                  <a:srgbClr val="000000"/>
                </a:solidFill>
                <a:latin typeface="Arial"/>
              </a:rPr>
              <a:t>》</a:t>
            </a:r>
            <a:r>
              <a:rPr b="1" lang="zh-CN" sz="2800" spc="-1" strike="noStrike">
                <a:solidFill>
                  <a:srgbClr val="000000"/>
                </a:solidFill>
                <a:latin typeface="Arial"/>
              </a:rPr>
              <a:t>）。</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4"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000000"/>
                </a:solidFill>
                <a:latin typeface="Arial"/>
              </a:rPr>
              <a:t>※</a:t>
            </a:r>
            <a:r>
              <a:rPr b="1" lang="zh-CN" sz="4400" spc="-1" strike="noStrike">
                <a:solidFill>
                  <a:srgbClr val="000000"/>
                </a:solidFill>
                <a:latin typeface="Arial"/>
              </a:rPr>
              <a:t>党  参  </a:t>
            </a:r>
            <a:r>
              <a:rPr b="1" lang="en-US" sz="4400" spc="-1" strike="noStrike">
                <a:solidFill>
                  <a:srgbClr val="000000"/>
                </a:solidFill>
                <a:latin typeface="Arial"/>
              </a:rPr>
              <a:t>Dangshen</a:t>
            </a:r>
            <a:endParaRPr b="0" lang="en-US" sz="4400" spc="-1" strike="noStrike">
              <a:solidFill>
                <a:srgbClr val="000000"/>
              </a:solidFill>
              <a:latin typeface="Arial"/>
            </a:endParaRPr>
          </a:p>
        </p:txBody>
      </p:sp>
      <p:pic>
        <p:nvPicPr>
          <p:cNvPr id="1145" name="图片 709634" descr="bqdsa"/>
          <p:cNvPicPr/>
          <p:nvPr/>
        </p:nvPicPr>
        <p:blipFill>
          <a:blip r:embed="rId1"/>
          <a:stretch/>
        </p:blipFill>
        <p:spPr>
          <a:xfrm>
            <a:off x="2340000" y="2492280"/>
            <a:ext cx="4762440" cy="3162240"/>
          </a:xfrm>
          <a:prstGeom prst="rect">
            <a:avLst/>
          </a:prstGeom>
          <a:ln w="0">
            <a:noFill/>
          </a:ln>
        </p:spPr>
      </p:pic>
    </p:spTree>
  </p:cSld>
  <mc:AlternateContent>
    <mc:Choice Requires="p14">
      <p:transition spd="slow" p14:dur="2000"/>
    </mc:Choice>
    <mc:Fallback>
      <p:transition spd="slow"/>
    </mc:Fallback>
  </mc:AlternateContent>
</p:sld>
</file>

<file path=ppt/slides/slide3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46" name="图片 710657" descr="bqdsb"/>
          <p:cNvPicPr/>
          <p:nvPr/>
        </p:nvPicPr>
        <p:blipFill>
          <a:blip r:embed="rId1"/>
          <a:stretch/>
        </p:blipFill>
        <p:spPr>
          <a:xfrm>
            <a:off x="1476360" y="1197000"/>
            <a:ext cx="1771560" cy="4762440"/>
          </a:xfrm>
          <a:prstGeom prst="rect">
            <a:avLst/>
          </a:prstGeom>
          <a:ln w="0">
            <a:noFill/>
          </a:ln>
        </p:spPr>
      </p:pic>
      <p:pic>
        <p:nvPicPr>
          <p:cNvPr id="1147" name="图片 710658" descr="bqdsb1"/>
          <p:cNvPicPr/>
          <p:nvPr/>
        </p:nvPicPr>
        <p:blipFill>
          <a:blip r:embed="rId2"/>
          <a:stretch/>
        </p:blipFill>
        <p:spPr>
          <a:xfrm>
            <a:off x="3924360" y="1413000"/>
            <a:ext cx="4762440" cy="4267080"/>
          </a:xfrm>
          <a:prstGeom prst="rect">
            <a:avLst/>
          </a:prstGeom>
          <a:ln w="0">
            <a:noFill/>
          </a:ln>
        </p:spPr>
      </p:pic>
    </p:spTree>
  </p:cSld>
  <mc:AlternateContent>
    <mc:Choice Requires="p14">
      <p:transition spd="slow" p14:dur="2000"/>
    </mc:Choice>
    <mc:Fallback>
      <p:transition spd="slow"/>
    </mc:Fallback>
  </mc:AlternateContent>
</p:sld>
</file>

<file path=ppt/slides/slide3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8" name="PlaceHolder 1"/>
          <p:cNvSpPr>
            <a:spLocks noGrp="1"/>
          </p:cNvSpPr>
          <p:nvPr>
            <p:ph/>
          </p:nvPr>
        </p:nvSpPr>
        <p:spPr>
          <a:xfrm>
            <a:off x="304920" y="1196640"/>
            <a:ext cx="8540640" cy="4670280"/>
          </a:xfrm>
          <a:prstGeom prst="rect">
            <a:avLst/>
          </a:prstGeom>
          <a:noFill/>
          <a:ln w="0">
            <a:noFill/>
          </a:ln>
        </p:spPr>
        <p:txBody>
          <a:bodyPr anchor="t">
            <a:normAutofit/>
          </a:bodyPr>
          <a:p>
            <a:pPr marL="343080" indent="-343080">
              <a:lnSpc>
                <a:spcPct val="15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1.</a:t>
            </a:r>
            <a:r>
              <a:rPr b="1" lang="zh-CN" sz="3200" spc="-1" strike="noStrike">
                <a:solidFill>
                  <a:srgbClr val="000000"/>
                </a:solidFill>
                <a:latin typeface="Arial"/>
              </a:rPr>
              <a:t>补脾肺气</a:t>
            </a:r>
            <a:endParaRPr b="0" lang="en-US" sz="3200" spc="-1" strike="noStrike">
              <a:solidFill>
                <a:srgbClr val="000000"/>
              </a:solidFill>
              <a:latin typeface="Arial"/>
            </a:endParaRPr>
          </a:p>
          <a:p>
            <a:pPr marL="343080" indent="-343080">
              <a:lnSpc>
                <a:spcPct val="15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2.</a:t>
            </a:r>
            <a:r>
              <a:rPr b="1" lang="zh-CN" sz="3200" spc="-1" strike="noStrike">
                <a:solidFill>
                  <a:srgbClr val="000000"/>
                </a:solidFill>
                <a:latin typeface="Arial"/>
              </a:rPr>
              <a:t>补血、生津</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9" name="PlaceHolder 1"/>
          <p:cNvSpPr>
            <a:spLocks noGrp="1"/>
          </p:cNvSpPr>
          <p:nvPr>
            <p:ph/>
          </p:nvPr>
        </p:nvSpPr>
        <p:spPr>
          <a:xfrm>
            <a:off x="304920" y="549360"/>
            <a:ext cx="8540640" cy="5759280"/>
          </a:xfrm>
          <a:prstGeom prst="rect">
            <a:avLst/>
          </a:prstGeom>
          <a:noFill/>
          <a:ln w="0">
            <a:noFill/>
          </a:ln>
        </p:spPr>
        <p:txBody>
          <a:bodyPr anchor="t">
            <a:normAutofit/>
          </a:bodyPr>
          <a:p>
            <a:pPr marL="343080" indent="-343080">
              <a:lnSpc>
                <a:spcPct val="145000"/>
              </a:lnSpc>
              <a:spcBef>
                <a:spcPts val="64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600" spc="-1" strike="noStrike">
                <a:solidFill>
                  <a:srgbClr val="666699"/>
                </a:solidFill>
                <a:latin typeface="Arial"/>
              </a:rPr>
              <a:t>①</a:t>
            </a:r>
            <a:r>
              <a:rPr b="1" lang="zh-CN" sz="2600" spc="-1" strike="noStrike">
                <a:solidFill>
                  <a:srgbClr val="666699"/>
                </a:solidFill>
                <a:latin typeface="Arial"/>
              </a:rPr>
              <a:t>人参、党参古时不分</a:t>
            </a:r>
            <a:r>
              <a:rPr b="1" lang="zh-CN" sz="2600" spc="-1" strike="noStrike">
                <a:solidFill>
                  <a:srgbClr val="000000"/>
                </a:solidFill>
                <a:latin typeface="Arial"/>
              </a:rPr>
              <a:t>，至清</a:t>
            </a:r>
            <a:r>
              <a:rPr b="1" lang="en-US" sz="2600" spc="-1" strike="noStrike">
                <a:solidFill>
                  <a:srgbClr val="000000"/>
                </a:solidFill>
                <a:latin typeface="Arial"/>
              </a:rPr>
              <a:t>《</a:t>
            </a:r>
            <a:r>
              <a:rPr b="1" lang="zh-CN" sz="2600" spc="-1" strike="noStrike">
                <a:solidFill>
                  <a:srgbClr val="000000"/>
                </a:solidFill>
                <a:latin typeface="Arial"/>
              </a:rPr>
              <a:t>本草从新</a:t>
            </a:r>
            <a:r>
              <a:rPr b="1" lang="en-US" sz="2600" spc="-1" strike="noStrike">
                <a:solidFill>
                  <a:srgbClr val="000000"/>
                </a:solidFill>
                <a:latin typeface="Arial"/>
              </a:rPr>
              <a:t>》</a:t>
            </a:r>
            <a:r>
              <a:rPr b="1" lang="zh-CN" sz="2600" spc="-1" strike="noStrike">
                <a:solidFill>
                  <a:srgbClr val="000000"/>
                </a:solidFill>
                <a:latin typeface="Arial"/>
              </a:rPr>
              <a:t>始将其分开。又因党参</a:t>
            </a:r>
            <a:r>
              <a:rPr b="0" lang="zh-CN" sz="2600" spc="-1" strike="noStrike">
                <a:solidFill>
                  <a:srgbClr val="000000"/>
                </a:solidFill>
                <a:latin typeface="Arial"/>
              </a:rPr>
              <a:t>产量较人参为多，价亦较廉，</a:t>
            </a:r>
            <a:r>
              <a:rPr b="1" lang="zh-CN" sz="2600" spc="-1" strike="noStrike">
                <a:solidFill>
                  <a:srgbClr val="000000"/>
                </a:solidFill>
                <a:latin typeface="Arial"/>
              </a:rPr>
              <a:t>故凡古今方</a:t>
            </a:r>
            <a:r>
              <a:rPr b="0" lang="zh-CN" sz="2600" spc="-1" strike="noStrike">
                <a:solidFill>
                  <a:srgbClr val="000000"/>
                </a:solidFill>
                <a:latin typeface="Arial"/>
              </a:rPr>
              <a:t>一般补益剂</a:t>
            </a:r>
            <a:r>
              <a:rPr b="1" lang="zh-CN" sz="2600" spc="-1" strike="noStrike">
                <a:solidFill>
                  <a:srgbClr val="000000"/>
                </a:solidFill>
                <a:latin typeface="Arial"/>
              </a:rPr>
              <a:t>中用人参者，每以党参代之。党参补气力弱，大凡轻证和慢性疾病，可代人参用；若急证、重证，仍用人参为宜。</a:t>
            </a:r>
            <a:endParaRPr b="0" lang="en-US" sz="2600" spc="-1" strike="noStrike">
              <a:solidFill>
                <a:srgbClr val="000000"/>
              </a:solidFill>
              <a:latin typeface="Arial"/>
            </a:endParaRPr>
          </a:p>
          <a:p>
            <a:pPr marL="343080" indent="-343080">
              <a:lnSpc>
                <a:spcPct val="145000"/>
              </a:lnSpc>
              <a:spcBef>
                <a:spcPts val="64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600" spc="-1" strike="noStrike">
                <a:solidFill>
                  <a:srgbClr val="000000"/>
                </a:solidFill>
                <a:latin typeface="Arial"/>
              </a:rPr>
              <a:t>②</a:t>
            </a:r>
            <a:r>
              <a:rPr b="1" lang="zh-CN" sz="2600" spc="-1" strike="noStrike">
                <a:solidFill>
                  <a:srgbClr val="000000"/>
                </a:solidFill>
                <a:latin typeface="Arial"/>
              </a:rPr>
              <a:t>本品不宜与藜芦同用。</a:t>
            </a:r>
            <a:endParaRPr b="0" lang="en-US" sz="2600" spc="-1" strike="noStrike">
              <a:solidFill>
                <a:srgbClr val="000000"/>
              </a:solidFill>
              <a:latin typeface="Arial"/>
            </a:endParaRPr>
          </a:p>
          <a:p>
            <a:pPr marL="343080" indent="-343080">
              <a:lnSpc>
                <a:spcPct val="145000"/>
              </a:lnSpc>
              <a:spcBef>
                <a:spcPts val="64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600" spc="-1" strike="noStrike">
                <a:solidFill>
                  <a:srgbClr val="666699"/>
                </a:solidFill>
                <a:latin typeface="Arial"/>
              </a:rPr>
              <a:t>③</a:t>
            </a:r>
            <a:r>
              <a:rPr b="1" lang="zh-CN" sz="2600" spc="-1" strike="noStrike">
                <a:solidFill>
                  <a:srgbClr val="666699"/>
                </a:solidFill>
                <a:latin typeface="Arial"/>
              </a:rPr>
              <a:t>据考：</a:t>
            </a:r>
            <a:r>
              <a:rPr b="1" lang="zh-CN" sz="2600" spc="-1" strike="noStrike">
                <a:solidFill>
                  <a:srgbClr val="000000"/>
                </a:solidFill>
                <a:latin typeface="Arial"/>
              </a:rPr>
              <a:t>党参最早见于山西长治。秦代时为上党郡，故名“上党参”；隋代改上党为潞州，又名“潞党参”；山西五台山产者，名“台党参”。</a:t>
            </a:r>
            <a:endParaRPr b="0" lang="en-US" sz="2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0"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太子参  </a:t>
            </a:r>
            <a:r>
              <a:rPr b="1" lang="en-US" sz="4400" spc="-1" strike="noStrike">
                <a:solidFill>
                  <a:srgbClr val="000000"/>
                </a:solidFill>
                <a:latin typeface="Arial"/>
              </a:rPr>
              <a:t>Taizishen</a:t>
            </a:r>
            <a:endParaRPr b="0" lang="en-US" sz="4400" spc="-1" strike="noStrike">
              <a:solidFill>
                <a:srgbClr val="000000"/>
              </a:solidFill>
              <a:latin typeface="Arial"/>
            </a:endParaRPr>
          </a:p>
        </p:txBody>
      </p:sp>
      <p:pic>
        <p:nvPicPr>
          <p:cNvPr id="1151" name="图片 713730" descr="bqtzb"/>
          <p:cNvPicPr/>
          <p:nvPr/>
        </p:nvPicPr>
        <p:blipFill>
          <a:blip r:embed="rId1"/>
          <a:stretch/>
        </p:blipFill>
        <p:spPr>
          <a:xfrm>
            <a:off x="5148360" y="2349360"/>
            <a:ext cx="3511440" cy="3605400"/>
          </a:xfrm>
          <a:prstGeom prst="rect">
            <a:avLst/>
          </a:prstGeom>
          <a:ln w="0">
            <a:noFill/>
          </a:ln>
        </p:spPr>
      </p:pic>
      <p:pic>
        <p:nvPicPr>
          <p:cNvPr id="1152" name="图片 713731" descr="C:/图片/2/Image042.JPG"/>
          <p:cNvPicPr/>
          <p:nvPr/>
        </p:nvPicPr>
        <p:blipFill>
          <a:blip r:embed="rId2"/>
          <a:stretch/>
        </p:blipFill>
        <p:spPr>
          <a:xfrm>
            <a:off x="395280" y="2421000"/>
            <a:ext cx="4678200" cy="3508200"/>
          </a:xfrm>
          <a:prstGeom prst="rect">
            <a:avLst/>
          </a:prstGeom>
          <a:ln w="0">
            <a:noFill/>
          </a:ln>
        </p:spPr>
      </p:pic>
    </p:spTree>
  </p:cSld>
  <mc:AlternateContent>
    <mc:Choice Requires="p14">
      <p:transition spd="slow" p14:dur="2000"/>
    </mc:Choice>
    <mc:Fallback>
      <p:transition spd="slow"/>
    </mc:Fallback>
  </mc:AlternateContent>
</p:sld>
</file>

<file path=ppt/slides/slide3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3" name="PlaceHolder 1"/>
          <p:cNvSpPr>
            <a:spLocks noGrp="1"/>
          </p:cNvSpPr>
          <p:nvPr>
            <p:ph/>
          </p:nvPr>
        </p:nvSpPr>
        <p:spPr>
          <a:xfrm>
            <a:off x="380520" y="1447560"/>
            <a:ext cx="8001000" cy="3886200"/>
          </a:xfrm>
          <a:prstGeom prst="rect">
            <a:avLst/>
          </a:prstGeom>
          <a:noFill/>
          <a:ln w="0">
            <a:noFill/>
          </a:ln>
        </p:spPr>
        <p:txBody>
          <a:bodyPr anchor="t">
            <a:normAutofit/>
          </a:bodyPr>
          <a:p>
            <a:pPr marL="343080" indent="-343080">
              <a:lnSpc>
                <a:spcPct val="140000"/>
              </a:lnSpc>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666699"/>
                </a:solidFill>
                <a:latin typeface="Arial"/>
              </a:rPr>
              <a:t>①</a:t>
            </a:r>
            <a:r>
              <a:rPr b="1" lang="zh-CN" sz="2400" spc="-1" strike="noStrike">
                <a:solidFill>
                  <a:srgbClr val="666699"/>
                </a:solidFill>
                <a:latin typeface="Arial"/>
              </a:rPr>
              <a:t>特点：</a:t>
            </a:r>
            <a:r>
              <a:rPr b="1" lang="zh-CN" sz="2400" spc="-1" strike="noStrike">
                <a:solidFill>
                  <a:srgbClr val="000000"/>
                </a:solidFill>
                <a:latin typeface="Arial"/>
              </a:rPr>
              <a:t>本品气阴双补，略偏寒凉，属补气中的“清补”之品。因其作用平和，多入复方或作病后调补之用。</a:t>
            </a:r>
            <a:endParaRPr b="0" lang="en-US" sz="2400" spc="-1" strike="noStrike">
              <a:solidFill>
                <a:srgbClr val="000000"/>
              </a:solidFill>
              <a:latin typeface="Arial"/>
            </a:endParaRPr>
          </a:p>
          <a:p>
            <a:pPr marL="343080" indent="-343080">
              <a:lnSpc>
                <a:spcPct val="140000"/>
              </a:lnSpc>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666699"/>
                </a:solidFill>
                <a:latin typeface="Arial"/>
              </a:rPr>
              <a:t>②</a:t>
            </a:r>
            <a:r>
              <a:rPr b="1" lang="zh-CN" sz="2400" spc="-1" strike="noStrike">
                <a:solidFill>
                  <a:srgbClr val="666699"/>
                </a:solidFill>
                <a:latin typeface="Arial"/>
              </a:rPr>
              <a:t>用量宜大</a:t>
            </a:r>
            <a:r>
              <a:rPr b="1" lang="zh-CN" sz="2400" spc="-1" strike="noStrike">
                <a:solidFill>
                  <a:srgbClr val="000000"/>
                </a:solidFill>
                <a:latin typeface="Arial"/>
              </a:rPr>
              <a:t>，</a:t>
            </a:r>
            <a:r>
              <a:rPr b="1" lang="en-US" sz="2400" spc="-1" strike="noStrike">
                <a:solidFill>
                  <a:srgbClr val="000000"/>
                </a:solidFill>
                <a:latin typeface="Arial"/>
              </a:rPr>
              <a:t>10</a:t>
            </a:r>
            <a:r>
              <a:rPr b="1" lang="zh-CN" sz="2400" spc="-1" strike="noStrike">
                <a:solidFill>
                  <a:srgbClr val="000000"/>
                </a:solidFill>
                <a:latin typeface="Arial"/>
              </a:rPr>
              <a:t>～</a:t>
            </a:r>
            <a:r>
              <a:rPr b="1" lang="en-US" sz="2400" spc="-1" strike="noStrike">
                <a:solidFill>
                  <a:srgbClr val="000000"/>
                </a:solidFill>
                <a:latin typeface="Arial"/>
              </a:rPr>
              <a:t>30g</a:t>
            </a:r>
            <a:r>
              <a:rPr b="1" lang="zh-CN" sz="2400" spc="-1" strike="noStrike">
                <a:solidFill>
                  <a:srgbClr val="000000"/>
                </a:solidFill>
                <a:latin typeface="Arial"/>
              </a:rPr>
              <a:t>。</a:t>
            </a:r>
            <a:endParaRPr b="0" lang="en-US" sz="2400" spc="-1" strike="noStrike">
              <a:solidFill>
                <a:srgbClr val="000000"/>
              </a:solidFill>
              <a:latin typeface="Arial"/>
            </a:endParaRPr>
          </a:p>
          <a:p>
            <a:pPr marL="343080" indent="-343080">
              <a:lnSpc>
                <a:spcPct val="140000"/>
              </a:lnSpc>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666699"/>
                </a:solidFill>
                <a:latin typeface="Arial"/>
              </a:rPr>
              <a:t>③</a:t>
            </a:r>
            <a:r>
              <a:rPr b="1" lang="zh-CN" sz="2400" spc="-1" strike="noStrike">
                <a:solidFill>
                  <a:srgbClr val="666699"/>
                </a:solidFill>
                <a:latin typeface="Arial"/>
              </a:rPr>
              <a:t>释名：</a:t>
            </a:r>
            <a:r>
              <a:rPr b="1" lang="zh-CN" sz="2400" spc="-1" strike="noStrike">
                <a:solidFill>
                  <a:srgbClr val="000000"/>
                </a:solidFill>
                <a:latin typeface="Arial"/>
              </a:rPr>
              <a:t>本品原在南京明孝陵所发现，故名“太子参”，因治儿童虚汗有效，又名“孩儿参”、“童参”。辽参（人参）之小者，原亦名“太子参”，功同人参而力薄，与今之“太子参”异物同名。</a:t>
            </a:r>
            <a:endParaRPr b="0" lang="en-US" sz="2400" spc="-1" strike="noStrike">
              <a:solidFill>
                <a:srgbClr val="000000"/>
              </a:solidFill>
              <a:latin typeface="Arial"/>
            </a:endParaRPr>
          </a:p>
          <a:p>
            <a:pPr marL="343080" indent="-343080">
              <a:lnSpc>
                <a:spcPct val="140000"/>
              </a:lnSpc>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4"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000000"/>
                </a:solidFill>
                <a:latin typeface="Arial"/>
              </a:rPr>
              <a:t>※</a:t>
            </a:r>
            <a:r>
              <a:rPr b="1" lang="zh-CN" sz="4400" spc="-1" strike="noStrike">
                <a:solidFill>
                  <a:srgbClr val="000000"/>
                </a:solidFill>
                <a:latin typeface="Arial"/>
              </a:rPr>
              <a:t>黄  芪  </a:t>
            </a:r>
            <a:r>
              <a:rPr b="1" lang="en-US" sz="4400" spc="-1" strike="noStrike">
                <a:solidFill>
                  <a:srgbClr val="000000"/>
                </a:solidFill>
                <a:latin typeface="Arial"/>
              </a:rPr>
              <a:t>Huangqi</a:t>
            </a:r>
            <a:endParaRPr b="0" lang="en-US" sz="4400" spc="-1" strike="noStrike">
              <a:solidFill>
                <a:srgbClr val="000000"/>
              </a:solidFill>
              <a:latin typeface="Arial"/>
            </a:endParaRPr>
          </a:p>
        </p:txBody>
      </p:sp>
      <p:pic>
        <p:nvPicPr>
          <p:cNvPr id="1155" name="图片 718850" descr="C:/图片/2/Image041.JPG"/>
          <p:cNvPicPr/>
          <p:nvPr/>
        </p:nvPicPr>
        <p:blipFill>
          <a:blip r:embed="rId1"/>
          <a:stretch/>
        </p:blipFill>
        <p:spPr>
          <a:xfrm>
            <a:off x="2411280" y="1916280"/>
            <a:ext cx="4896000" cy="4395600"/>
          </a:xfrm>
          <a:prstGeom prst="rect">
            <a:avLst/>
          </a:prstGeom>
          <a:ln w="0">
            <a:noFill/>
          </a:ln>
        </p:spPr>
      </p:pic>
    </p:spTree>
  </p:cSld>
  <mc:AlternateContent>
    <mc:Choice Requires="p14">
      <p:transition spd="slow" p14:dur="2000"/>
    </mc:Choice>
    <mc:Fallback>
      <p:transition spd="slow"/>
    </mc:Fallback>
  </mc:AlternateContent>
</p:sld>
</file>

<file path=ppt/slides/slide3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56" name="图片 719873" descr="bqhqb"/>
          <p:cNvPicPr/>
          <p:nvPr/>
        </p:nvPicPr>
        <p:blipFill>
          <a:blip r:embed="rId1"/>
          <a:stretch/>
        </p:blipFill>
        <p:spPr>
          <a:xfrm>
            <a:off x="611280" y="2133720"/>
            <a:ext cx="4330440" cy="2857320"/>
          </a:xfrm>
          <a:prstGeom prst="rect">
            <a:avLst/>
          </a:prstGeom>
          <a:ln w="0">
            <a:noFill/>
          </a:ln>
        </p:spPr>
      </p:pic>
      <p:pic>
        <p:nvPicPr>
          <p:cNvPr id="1157" name="图片 719874" descr="bqhqb1"/>
          <p:cNvPicPr/>
          <p:nvPr/>
        </p:nvPicPr>
        <p:blipFill>
          <a:blip r:embed="rId2"/>
          <a:stretch/>
        </p:blipFill>
        <p:spPr>
          <a:xfrm>
            <a:off x="5148360" y="1844640"/>
            <a:ext cx="3595680" cy="3826080"/>
          </a:xfrm>
          <a:prstGeom prst="rect">
            <a:avLst/>
          </a:prstGeom>
          <a:ln w="0">
            <a:noFill/>
          </a:ln>
        </p:spPr>
      </p:pic>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文本框 56323"/>
          <p:cNvSpPr/>
          <p:nvPr/>
        </p:nvSpPr>
        <p:spPr>
          <a:xfrm>
            <a:off x="152280" y="380880"/>
            <a:ext cx="8991720" cy="61585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5000"/>
              </a:lnSpc>
              <a:spcBef>
                <a:spcPts val="1500"/>
              </a:spcBef>
              <a:buClr>
                <a:srgbClr val="cc3300"/>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有些药物，如矿物、贝壳类，如生石膏、磁石等，质地坚硬，多注明“先煎”，即先煎煮</a:t>
            </a:r>
            <a:r>
              <a:rPr b="1" lang="en-US" sz="2400" spc="-1" strike="noStrike">
                <a:solidFill>
                  <a:srgbClr val="000000"/>
                </a:solidFill>
                <a:latin typeface="Arial"/>
              </a:rPr>
              <a:t>30min</a:t>
            </a:r>
            <a:r>
              <a:rPr b="1" lang="zh-CN" sz="2400" spc="-1" strike="noStrike">
                <a:solidFill>
                  <a:srgbClr val="000000"/>
                </a:solidFill>
                <a:latin typeface="Arial"/>
              </a:rPr>
              <a:t>后，再把其他药物放入。</a:t>
            </a:r>
            <a:endParaRPr b="0" lang="en-US" sz="2400" spc="-1" strike="noStrike">
              <a:solidFill>
                <a:srgbClr val="000000"/>
              </a:solidFill>
              <a:latin typeface="Arial"/>
            </a:endParaRPr>
          </a:p>
          <a:p>
            <a:pPr>
              <a:lnSpc>
                <a:spcPct val="145000"/>
              </a:lnSpc>
              <a:spcBef>
                <a:spcPts val="1500"/>
              </a:spcBef>
              <a:buClr>
                <a:srgbClr val="cc3300"/>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有些药久煎后有效成分易丧失，如薄荷、砂仁等，多注明“后下”，即在其他药煎好前</a:t>
            </a:r>
            <a:r>
              <a:rPr b="1" lang="en-US" sz="2400" spc="-1" strike="noStrike">
                <a:solidFill>
                  <a:srgbClr val="000000"/>
                </a:solidFill>
                <a:latin typeface="Arial"/>
              </a:rPr>
              <a:t>10min</a:t>
            </a:r>
            <a:r>
              <a:rPr b="1" lang="zh-CN" sz="2400" spc="-1" strike="noStrike">
                <a:solidFill>
                  <a:srgbClr val="000000"/>
                </a:solidFill>
                <a:latin typeface="Arial"/>
              </a:rPr>
              <a:t>左右加入。</a:t>
            </a:r>
            <a:endParaRPr b="0" lang="en-US" sz="2400" spc="-1" strike="noStrike">
              <a:solidFill>
                <a:srgbClr val="000000"/>
              </a:solidFill>
              <a:latin typeface="Arial"/>
            </a:endParaRPr>
          </a:p>
          <a:p>
            <a:pPr>
              <a:lnSpc>
                <a:spcPct val="145000"/>
              </a:lnSpc>
              <a:spcBef>
                <a:spcPts val="1500"/>
              </a:spcBef>
              <a:buClr>
                <a:srgbClr val="cc3300"/>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有些细小、粉末状及一些带有绒毛的药物，因在煎剂中易浮于液面，或绒毛对咽喉有刺激性，多注明“包煎”，即用纱布包起煎煮</a:t>
            </a:r>
            <a:endParaRPr b="0" lang="en-US" sz="2400" spc="-1" strike="noStrike">
              <a:solidFill>
                <a:srgbClr val="000000"/>
              </a:solidFill>
              <a:latin typeface="Arial"/>
            </a:endParaRPr>
          </a:p>
          <a:p>
            <a:pPr>
              <a:lnSpc>
                <a:spcPct val="145000"/>
              </a:lnSpc>
              <a:spcBef>
                <a:spcPts val="1500"/>
              </a:spcBef>
              <a:buClr>
                <a:srgbClr val="cc3300"/>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较名贵的药物，如人参、鹿茸等，为了充分利用，可单独煎煮。</a:t>
            </a:r>
            <a:endParaRPr b="0" lang="en-US" sz="2400" spc="-1" strike="noStrike">
              <a:solidFill>
                <a:srgbClr val="000000"/>
              </a:solidFill>
              <a:latin typeface="Arial"/>
            </a:endParaRPr>
          </a:p>
          <a:p>
            <a:pPr>
              <a:lnSpc>
                <a:spcPct val="145000"/>
              </a:lnSpc>
              <a:spcBef>
                <a:spcPts val="1500"/>
              </a:spcBef>
              <a:buClr>
                <a:srgbClr val="cc3300"/>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胶质药物，如阿胶等，不与其他药共煎煮，应放在煎好的药液中熔化服用。</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8"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000000"/>
                </a:solidFill>
                <a:latin typeface="Arial"/>
              </a:rPr>
              <a:t>※</a:t>
            </a:r>
            <a:r>
              <a:rPr b="1" lang="zh-CN" sz="4400" spc="-1" strike="noStrike">
                <a:solidFill>
                  <a:srgbClr val="000000"/>
                </a:solidFill>
                <a:latin typeface="Arial"/>
              </a:rPr>
              <a:t>白  术  </a:t>
            </a:r>
            <a:r>
              <a:rPr b="1" lang="en-US" sz="4400" spc="-1" strike="noStrike">
                <a:solidFill>
                  <a:srgbClr val="000000"/>
                </a:solidFill>
                <a:latin typeface="Arial"/>
              </a:rPr>
              <a:t>Baizhu</a:t>
            </a:r>
            <a:endParaRPr b="0" lang="en-US" sz="4400" spc="-1" strike="noStrike">
              <a:solidFill>
                <a:srgbClr val="000000"/>
              </a:solidFill>
              <a:latin typeface="Arial"/>
            </a:endParaRPr>
          </a:p>
        </p:txBody>
      </p:sp>
      <p:pic>
        <p:nvPicPr>
          <p:cNvPr id="1159" name="图片 728066" descr="bqbsa"/>
          <p:cNvPicPr/>
          <p:nvPr/>
        </p:nvPicPr>
        <p:blipFill>
          <a:blip r:embed="rId1"/>
          <a:stretch/>
        </p:blipFill>
        <p:spPr>
          <a:xfrm>
            <a:off x="2268360" y="2205000"/>
            <a:ext cx="4762800" cy="3571920"/>
          </a:xfrm>
          <a:prstGeom prst="rect">
            <a:avLst/>
          </a:prstGeom>
          <a:ln w="0">
            <a:noFill/>
          </a:ln>
        </p:spPr>
      </p:pic>
    </p:spTree>
  </p:cSld>
  <mc:AlternateContent>
    <mc:Choice Requires="p14">
      <p:transition spd="slow" p14:dur="2000"/>
    </mc:Choice>
    <mc:Fallback>
      <p:transition spd="slow"/>
    </mc:Fallback>
  </mc:AlternateContent>
</p:sld>
</file>

<file path=ppt/slides/slide3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60" name="图片 729089" descr="bqbsb"/>
          <p:cNvPicPr/>
          <p:nvPr/>
        </p:nvPicPr>
        <p:blipFill>
          <a:blip r:embed="rId1"/>
          <a:stretch/>
        </p:blipFill>
        <p:spPr>
          <a:xfrm>
            <a:off x="2548080" y="1047600"/>
            <a:ext cx="4047840" cy="4762800"/>
          </a:xfrm>
          <a:prstGeom prst="rect">
            <a:avLst/>
          </a:prstGeom>
          <a:ln w="0">
            <a:noFill/>
          </a:ln>
        </p:spPr>
      </p:pic>
    </p:spTree>
  </p:cSld>
  <mc:AlternateContent>
    <mc:Choice Requires="p14">
      <p:transition spd="slow" p14:dur="2000"/>
    </mc:Choice>
    <mc:Fallback>
      <p:transition spd="slow"/>
    </mc:Fallback>
  </mc:AlternateContent>
</p:sld>
</file>

<file path=ppt/slides/slide3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1"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山  药  </a:t>
            </a:r>
            <a:r>
              <a:rPr b="1" lang="en-US" sz="4400" spc="-1" strike="noStrike">
                <a:solidFill>
                  <a:srgbClr val="000000"/>
                </a:solidFill>
                <a:latin typeface="Arial"/>
              </a:rPr>
              <a:t>Shanyao</a:t>
            </a:r>
            <a:endParaRPr b="0" lang="en-US" sz="4400" spc="-1" strike="noStrike">
              <a:solidFill>
                <a:srgbClr val="000000"/>
              </a:solidFill>
              <a:latin typeface="Arial"/>
            </a:endParaRPr>
          </a:p>
        </p:txBody>
      </p:sp>
      <p:pic>
        <p:nvPicPr>
          <p:cNvPr id="1162" name="图片 734210" descr="bqsya"/>
          <p:cNvPicPr/>
          <p:nvPr/>
        </p:nvPicPr>
        <p:blipFill>
          <a:blip r:embed="rId1"/>
          <a:stretch/>
        </p:blipFill>
        <p:spPr>
          <a:xfrm>
            <a:off x="2050920" y="2276640"/>
            <a:ext cx="4762800" cy="3571560"/>
          </a:xfrm>
          <a:prstGeom prst="rect">
            <a:avLst/>
          </a:prstGeom>
          <a:ln w="0">
            <a:noFill/>
          </a:ln>
        </p:spPr>
      </p:pic>
    </p:spTree>
  </p:cSld>
  <mc:AlternateContent>
    <mc:Choice Requires="p14">
      <p:transition spd="slow" p14:dur="2000"/>
    </mc:Choice>
    <mc:Fallback>
      <p:transition spd="slow"/>
    </mc:Fallback>
  </mc:AlternateContent>
</p:sld>
</file>

<file path=ppt/slides/slide3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63" name="图片 735233" descr="bqsyb"/>
          <p:cNvPicPr/>
          <p:nvPr/>
        </p:nvPicPr>
        <p:blipFill>
          <a:blip r:embed="rId1"/>
          <a:stretch/>
        </p:blipFill>
        <p:spPr>
          <a:xfrm>
            <a:off x="2340000" y="1197000"/>
            <a:ext cx="3753000" cy="4762440"/>
          </a:xfrm>
          <a:prstGeom prst="rect">
            <a:avLst/>
          </a:prstGeom>
          <a:ln w="0">
            <a:noFill/>
          </a:ln>
        </p:spPr>
      </p:pic>
    </p:spTree>
  </p:cSld>
  <mc:AlternateContent>
    <mc:Choice Requires="p14">
      <p:transition spd="slow" p14:dur="2000"/>
    </mc:Choice>
    <mc:Fallback>
      <p:transition spd="slow"/>
    </mc:Fallback>
  </mc:AlternateContent>
</p:sld>
</file>

<file path=ppt/slides/slide3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4" name="PlaceHolder 1"/>
          <p:cNvSpPr>
            <a:spLocks noGrp="1"/>
          </p:cNvSpPr>
          <p:nvPr>
            <p:ph/>
          </p:nvPr>
        </p:nvSpPr>
        <p:spPr>
          <a:xfrm>
            <a:off x="457200" y="1980720"/>
            <a:ext cx="8229600" cy="3886200"/>
          </a:xfrm>
          <a:prstGeom prst="rect">
            <a:avLst/>
          </a:prstGeom>
          <a:noFill/>
          <a:ln w="0">
            <a:noFill/>
          </a:ln>
        </p:spPr>
        <p:txBody>
          <a:bodyPr anchor="t">
            <a:normAutofit/>
          </a:bodyPr>
          <a:p>
            <a:pPr marL="343080" indent="-343080" algn="just">
              <a:lnSpc>
                <a:spcPct val="15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本品原名“薯蓣”，</a:t>
            </a:r>
            <a:r>
              <a:rPr b="0" lang="en-US" sz="3200" spc="-1" strike="noStrike">
                <a:solidFill>
                  <a:srgbClr val="000000"/>
                </a:solidFill>
                <a:latin typeface="Arial"/>
              </a:rPr>
              <a:t>《</a:t>
            </a:r>
            <a:r>
              <a:rPr b="0" lang="zh-CN" sz="3200" spc="-1" strike="noStrike">
                <a:solidFill>
                  <a:srgbClr val="000000"/>
                </a:solidFill>
                <a:latin typeface="Arial"/>
              </a:rPr>
              <a:t>本草从新</a:t>
            </a:r>
            <a:r>
              <a:rPr b="0" lang="en-US" sz="3200" spc="-1" strike="noStrike">
                <a:solidFill>
                  <a:srgbClr val="000000"/>
                </a:solidFill>
                <a:latin typeface="Arial"/>
              </a:rPr>
              <a:t>》</a:t>
            </a:r>
            <a:r>
              <a:rPr b="0" lang="zh-CN" sz="3200" spc="-1" strike="noStrike">
                <a:solidFill>
                  <a:srgbClr val="000000"/>
                </a:solidFill>
                <a:latin typeface="Arial"/>
              </a:rPr>
              <a:t>始改为“山药”。书中注曰：“因唐代宗名预，避讳改为薯药；又因宋英宗讳署，改为山药”。以河南怀庆产者为道地药材，名“怀山药”。</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5" name="PlaceHolder 1"/>
          <p:cNvSpPr>
            <a:spLocks noGrp="1"/>
          </p:cNvSpPr>
          <p:nvPr>
            <p:ph/>
          </p:nvPr>
        </p:nvSpPr>
        <p:spPr>
          <a:xfrm>
            <a:off x="611280" y="1412640"/>
            <a:ext cx="8137440" cy="3886200"/>
          </a:xfrm>
          <a:prstGeom prst="rect">
            <a:avLst/>
          </a:prstGeom>
          <a:noFill/>
          <a:ln w="0">
            <a:noFill/>
          </a:ln>
        </p:spPr>
        <p:txBody>
          <a:bodyPr anchor="t">
            <a:normAutofit/>
          </a:bodyPr>
          <a:p>
            <a:pPr marL="343080" indent="-343080" algn="just">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益气养阴，补肺脾肾</a:t>
            </a:r>
            <a:endParaRPr b="0" lang="en-US" sz="2800" spc="-1" strike="noStrike">
              <a:solidFill>
                <a:srgbClr val="000000"/>
              </a:solidFill>
              <a:latin typeface="Arial"/>
            </a:endParaRPr>
          </a:p>
          <a:p>
            <a:pPr marL="343080" indent="-343080" algn="just">
              <a:lnSpc>
                <a:spcPct val="150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 </a:t>
            </a:r>
            <a:r>
              <a:rPr b="0" lang="en-US" sz="2800" spc="-1" strike="noStrike">
                <a:solidFill>
                  <a:srgbClr val="000000"/>
                </a:solidFill>
                <a:latin typeface="Arial"/>
              </a:rPr>
              <a:t>——</a:t>
            </a:r>
            <a:r>
              <a:rPr b="0" lang="zh-CN" sz="2800" spc="-1" strike="noStrike">
                <a:solidFill>
                  <a:srgbClr val="000000"/>
                </a:solidFill>
                <a:latin typeface="Arial"/>
              </a:rPr>
              <a:t>本品既补气，又益阴，兼能收涩，作用于肺脾肾，为“平补三焦”之剂。大凡肺、脾、肾诸虚，气阴不足者皆宜。唯其亦食亦药，“气轻性缓，非堪专任”，常作为辅助药用。</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6"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白扁豆  </a:t>
            </a:r>
            <a:r>
              <a:rPr b="1" lang="en-US" sz="4400" spc="-1" strike="noStrike">
                <a:solidFill>
                  <a:srgbClr val="000000"/>
                </a:solidFill>
                <a:latin typeface="Arial"/>
              </a:rPr>
              <a:t>Baibiandou</a:t>
            </a:r>
            <a:endParaRPr b="0" lang="en-US" sz="4400" spc="-1" strike="noStrike">
              <a:solidFill>
                <a:srgbClr val="000000"/>
              </a:solidFill>
              <a:latin typeface="Arial"/>
            </a:endParaRPr>
          </a:p>
        </p:txBody>
      </p:sp>
      <p:pic>
        <p:nvPicPr>
          <p:cNvPr id="1167" name="图片 740354" descr="bqbba"/>
          <p:cNvPicPr/>
          <p:nvPr/>
        </p:nvPicPr>
        <p:blipFill>
          <a:blip r:embed="rId1"/>
          <a:stretch/>
        </p:blipFill>
        <p:spPr>
          <a:xfrm>
            <a:off x="2195640" y="2205000"/>
            <a:ext cx="4762440" cy="3409920"/>
          </a:xfrm>
          <a:prstGeom prst="rect">
            <a:avLst/>
          </a:prstGeom>
          <a:ln w="0">
            <a:noFill/>
          </a:ln>
        </p:spPr>
      </p:pic>
    </p:spTree>
  </p:cSld>
  <mc:AlternateContent>
    <mc:Choice Requires="p14">
      <p:transition spd="slow" p14:dur="2000"/>
    </mc:Choice>
    <mc:Fallback>
      <p:transition spd="slow"/>
    </mc:Fallback>
  </mc:AlternateContent>
</p:sld>
</file>

<file path=ppt/slides/slide3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68" name="图片 741377" descr="bqbbb"/>
          <p:cNvPicPr/>
          <p:nvPr/>
        </p:nvPicPr>
        <p:blipFill>
          <a:blip r:embed="rId1"/>
          <a:stretch/>
        </p:blipFill>
        <p:spPr>
          <a:xfrm>
            <a:off x="2268360" y="1125360"/>
            <a:ext cx="4429440" cy="4762800"/>
          </a:xfrm>
          <a:prstGeom prst="rect">
            <a:avLst/>
          </a:prstGeom>
          <a:ln w="0">
            <a:noFill/>
          </a:ln>
        </p:spPr>
      </p:pic>
    </p:spTree>
  </p:cSld>
  <mc:AlternateContent>
    <mc:Choice Requires="p14">
      <p:transition spd="slow" p14:dur="2000"/>
    </mc:Choice>
    <mc:Fallback>
      <p:transition spd="slow"/>
    </mc:Fallback>
  </mc:AlternateContent>
</p:sld>
</file>

<file path=ppt/slides/slide3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9" name="PlaceHolder 1"/>
          <p:cNvSpPr>
            <a:spLocks noGrp="1"/>
          </p:cNvSpPr>
          <p:nvPr>
            <p:ph/>
          </p:nvPr>
        </p:nvSpPr>
        <p:spPr>
          <a:xfrm>
            <a:off x="1523880" y="1295280"/>
            <a:ext cx="6553440" cy="4670640"/>
          </a:xfrm>
          <a:prstGeom prst="rect">
            <a:avLst/>
          </a:prstGeom>
          <a:noFill/>
          <a:ln w="0">
            <a:noFill/>
          </a:ln>
        </p:spPr>
        <p:txBody>
          <a:bodyPr anchor="t">
            <a:normAutofit/>
          </a:bodyPr>
          <a:p>
            <a:pPr marL="343080" indent="-343080">
              <a:lnSpc>
                <a:spcPct val="15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1.</a:t>
            </a:r>
            <a:r>
              <a:rPr b="1" lang="zh-CN" sz="3200" spc="-1" strike="noStrike">
                <a:solidFill>
                  <a:srgbClr val="000000"/>
                </a:solidFill>
                <a:latin typeface="Arial"/>
              </a:rPr>
              <a:t>补脾〔和中〕化湿</a:t>
            </a:r>
            <a:endParaRPr b="0" lang="en-US" sz="3200" spc="-1" strike="noStrike">
              <a:solidFill>
                <a:srgbClr val="000000"/>
              </a:solidFill>
              <a:latin typeface="Arial"/>
            </a:endParaRPr>
          </a:p>
          <a:p>
            <a:pPr marL="343080" indent="-343080">
              <a:lnSpc>
                <a:spcPct val="15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2.</a:t>
            </a:r>
            <a:r>
              <a:rPr b="1" lang="zh-CN" sz="3200" spc="-1" strike="noStrike">
                <a:solidFill>
                  <a:srgbClr val="000000"/>
                </a:solidFill>
                <a:latin typeface="Arial"/>
              </a:rPr>
              <a:t>〔化湿〕解暑</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0"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大  枣  </a:t>
            </a:r>
            <a:r>
              <a:rPr b="1" lang="en-US" sz="4400" spc="-1" strike="noStrike">
                <a:solidFill>
                  <a:srgbClr val="000000"/>
                </a:solidFill>
                <a:latin typeface="Arial"/>
              </a:rPr>
              <a:t>Dazao</a:t>
            </a:r>
            <a:endParaRPr b="0" lang="en-US" sz="4400" spc="-1" strike="noStrike">
              <a:solidFill>
                <a:srgbClr val="000000"/>
              </a:solidFill>
              <a:latin typeface="Arial"/>
            </a:endParaRPr>
          </a:p>
        </p:txBody>
      </p:sp>
      <p:pic>
        <p:nvPicPr>
          <p:cNvPr id="1171" name="图片 743426" descr="bqdzb"/>
          <p:cNvPicPr/>
          <p:nvPr/>
        </p:nvPicPr>
        <p:blipFill>
          <a:blip r:embed="rId1"/>
          <a:stretch/>
        </p:blipFill>
        <p:spPr>
          <a:xfrm>
            <a:off x="1979640" y="2492280"/>
            <a:ext cx="4762440" cy="3143520"/>
          </a:xfrm>
          <a:prstGeom prst="rect">
            <a:avLst/>
          </a:prstGeom>
          <a:ln w="0">
            <a:noFill/>
          </a:ln>
        </p:spPr>
      </p:pic>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文本框 57347"/>
          <p:cNvSpPr/>
          <p:nvPr/>
        </p:nvSpPr>
        <p:spPr>
          <a:xfrm>
            <a:off x="1752480" y="1600200"/>
            <a:ext cx="6477120" cy="30412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服药法</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汤剂一般一天服一剂，共二次。如病情急重，也可一天二剂，四至六小时服一次。</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服药时间</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2" name="PlaceHolder 1"/>
          <p:cNvSpPr>
            <a:spLocks noGrp="1"/>
          </p:cNvSpPr>
          <p:nvPr>
            <p:ph/>
          </p:nvPr>
        </p:nvSpPr>
        <p:spPr>
          <a:xfrm>
            <a:off x="1523520" y="990360"/>
            <a:ext cx="5334120" cy="4886280"/>
          </a:xfrm>
          <a:prstGeom prst="rect">
            <a:avLst/>
          </a:prstGeom>
          <a:noFill/>
          <a:ln w="0">
            <a:noFill/>
          </a:ln>
        </p:spPr>
        <p:txBody>
          <a:bodyPr anchor="t">
            <a:normAutofit/>
          </a:bodyPr>
          <a:p>
            <a:pPr marL="343080" indent="-343080">
              <a:lnSpc>
                <a:spcPct val="15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1.</a:t>
            </a:r>
            <a:r>
              <a:rPr b="1" lang="zh-CN" sz="3200" spc="-1" strike="noStrike">
                <a:solidFill>
                  <a:srgbClr val="000000"/>
                </a:solidFill>
                <a:latin typeface="Arial"/>
              </a:rPr>
              <a:t>补中益气</a:t>
            </a:r>
            <a:endParaRPr b="0" lang="en-US" sz="3200" spc="-1" strike="noStrike">
              <a:solidFill>
                <a:srgbClr val="000000"/>
              </a:solidFill>
              <a:latin typeface="Arial"/>
            </a:endParaRPr>
          </a:p>
          <a:p>
            <a:pPr marL="343080" indent="-343080">
              <a:lnSpc>
                <a:spcPct val="15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2.</a:t>
            </a:r>
            <a:r>
              <a:rPr b="1" lang="zh-CN" sz="3200" spc="-1" strike="noStrike">
                <a:solidFill>
                  <a:srgbClr val="000000"/>
                </a:solidFill>
                <a:latin typeface="Arial"/>
              </a:rPr>
              <a:t>养血安神</a:t>
            </a:r>
            <a:endParaRPr b="0" lang="en-US" sz="3200" spc="-1" strike="noStrike">
              <a:solidFill>
                <a:srgbClr val="000000"/>
              </a:solidFill>
              <a:latin typeface="Arial"/>
            </a:endParaRPr>
          </a:p>
          <a:p>
            <a:pPr marL="343080" indent="-343080">
              <a:lnSpc>
                <a:spcPct val="15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3.</a:t>
            </a:r>
            <a:r>
              <a:rPr b="1" lang="zh-CN" sz="3200" spc="-1" strike="noStrike">
                <a:solidFill>
                  <a:srgbClr val="000000"/>
                </a:solidFill>
                <a:latin typeface="Arial"/>
              </a:rPr>
              <a:t>调和诸药</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3" name="PlaceHolder 1"/>
          <p:cNvSpPr>
            <a:spLocks noGrp="1"/>
          </p:cNvSpPr>
          <p:nvPr>
            <p:ph type="title"/>
          </p:nvPr>
        </p:nvSpPr>
        <p:spPr>
          <a:xfrm>
            <a:off x="304920" y="38052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00"/>
                </a:solidFill>
                <a:latin typeface="Arial"/>
              </a:rPr>
              <a:t>【解释】</a:t>
            </a:r>
            <a:endParaRPr b="0" lang="en-US" sz="4400" spc="-1" strike="noStrike">
              <a:solidFill>
                <a:srgbClr val="000000"/>
              </a:solidFill>
              <a:latin typeface="Arial"/>
            </a:endParaRPr>
          </a:p>
        </p:txBody>
      </p:sp>
      <p:sp>
        <p:nvSpPr>
          <p:cNvPr id="1174" name="PlaceHolder 2"/>
          <p:cNvSpPr>
            <a:spLocks noGrp="1"/>
          </p:cNvSpPr>
          <p:nvPr>
            <p:ph/>
          </p:nvPr>
        </p:nvSpPr>
        <p:spPr>
          <a:xfrm>
            <a:off x="1852560" y="2057400"/>
            <a:ext cx="5138640" cy="1217520"/>
          </a:xfrm>
          <a:prstGeom prst="rect">
            <a:avLst/>
          </a:prstGeom>
          <a:noFill/>
          <a:ln w="0">
            <a:noFill/>
          </a:ln>
        </p:spPr>
        <p:txBody>
          <a:bodyPr anchor="t">
            <a:normAutofit/>
          </a:bodyPr>
          <a:p>
            <a:pPr marL="343080" indent="-343080" algn="just">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666699"/>
                </a:solidFill>
                <a:latin typeface="Arial"/>
              </a:rPr>
              <a:t>脏躁证</a:t>
            </a:r>
            <a:r>
              <a:rPr b="0" lang="zh-CN" sz="2800" spc="-1" strike="noStrike">
                <a:solidFill>
                  <a:srgbClr val="666699"/>
                </a:solidFill>
                <a:latin typeface="Arial"/>
              </a:rPr>
              <a:t>：</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5" name="PlaceHolder 1"/>
          <p:cNvSpPr>
            <a:spLocks noGrp="1"/>
          </p:cNvSpPr>
          <p:nvPr>
            <p:ph type="title"/>
          </p:nvPr>
        </p:nvSpPr>
        <p:spPr>
          <a:xfrm>
            <a:off x="304920" y="456840"/>
            <a:ext cx="518472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甘草</a:t>
            </a:r>
            <a:endParaRPr b="0" lang="en-US" sz="4400" spc="-1" strike="noStrike">
              <a:solidFill>
                <a:srgbClr val="000000"/>
              </a:solidFill>
              <a:latin typeface="Arial"/>
            </a:endParaRPr>
          </a:p>
        </p:txBody>
      </p:sp>
      <p:pic>
        <p:nvPicPr>
          <p:cNvPr id="1176" name="图片 747522" descr="20080102092622111"/>
          <p:cNvPicPr/>
          <p:nvPr/>
        </p:nvPicPr>
        <p:blipFill>
          <a:blip r:embed="rId1"/>
          <a:stretch/>
        </p:blipFill>
        <p:spPr>
          <a:xfrm>
            <a:off x="533520" y="1905120"/>
            <a:ext cx="3367080" cy="4686120"/>
          </a:xfrm>
          <a:prstGeom prst="rect">
            <a:avLst/>
          </a:prstGeom>
          <a:ln w="0">
            <a:noFill/>
          </a:ln>
        </p:spPr>
      </p:pic>
      <p:pic>
        <p:nvPicPr>
          <p:cNvPr id="1177" name="图片 747523" descr="20060804180645430"/>
          <p:cNvPicPr/>
          <p:nvPr/>
        </p:nvPicPr>
        <p:blipFill>
          <a:blip r:embed="rId2"/>
          <a:stretch/>
        </p:blipFill>
        <p:spPr>
          <a:xfrm>
            <a:off x="4211640" y="3573360"/>
            <a:ext cx="4537080" cy="3024360"/>
          </a:xfrm>
          <a:prstGeom prst="rect">
            <a:avLst/>
          </a:prstGeom>
          <a:ln w="0">
            <a:noFill/>
          </a:ln>
        </p:spPr>
      </p:pic>
      <p:pic>
        <p:nvPicPr>
          <p:cNvPr id="1178" name="图片 747524" descr="bqgcb"/>
          <p:cNvPicPr/>
          <p:nvPr/>
        </p:nvPicPr>
        <p:blipFill>
          <a:blip r:embed="rId3"/>
          <a:stretch/>
        </p:blipFill>
        <p:spPr>
          <a:xfrm>
            <a:off x="5478480" y="189000"/>
            <a:ext cx="3311640" cy="3384360"/>
          </a:xfrm>
          <a:prstGeom prst="rect">
            <a:avLst/>
          </a:prstGeom>
          <a:ln w="0">
            <a:noFill/>
          </a:ln>
        </p:spPr>
      </p:pic>
    </p:spTree>
  </p:cSld>
  <mc:AlternateContent>
    <mc:Choice Requires="p14">
      <p:transition spd="slow" p14:dur="2000"/>
    </mc:Choice>
    <mc:Fallback>
      <p:transition spd="slow"/>
    </mc:Fallback>
  </mc:AlternateContent>
</p:sld>
</file>

<file path=ppt/slides/slide3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9" name="PlaceHolder 1"/>
          <p:cNvSpPr>
            <a:spLocks noGrp="1"/>
          </p:cNvSpPr>
          <p:nvPr>
            <p:ph/>
          </p:nvPr>
        </p:nvSpPr>
        <p:spPr>
          <a:xfrm>
            <a:off x="380520" y="761760"/>
            <a:ext cx="8541000" cy="4647960"/>
          </a:xfrm>
          <a:prstGeom prst="rect">
            <a:avLst/>
          </a:prstGeom>
          <a:noFill/>
          <a:ln w="0">
            <a:noFill/>
          </a:ln>
        </p:spPr>
        <p:txBody>
          <a:bodyPr anchor="t">
            <a:normAutofit/>
          </a:bodyPr>
          <a:p>
            <a:pPr marL="343080" indent="-343080">
              <a:lnSpc>
                <a:spcPct val="17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补</a:t>
            </a:r>
            <a:r>
              <a:rPr b="0" lang="en-US" sz="3200" spc="-1" strike="noStrike">
                <a:solidFill>
                  <a:srgbClr val="000000"/>
                </a:solidFill>
                <a:latin typeface="Arial"/>
              </a:rPr>
              <a:t>: </a:t>
            </a:r>
            <a:r>
              <a:rPr b="0" lang="zh-CN" sz="3200" spc="-1" strike="noStrike">
                <a:solidFill>
                  <a:srgbClr val="000000"/>
                </a:solidFill>
                <a:latin typeface="Arial"/>
              </a:rPr>
              <a:t>益气补中。心气不足；脾气虚弱</a:t>
            </a:r>
            <a:endParaRPr b="0" lang="en-US" sz="3200" spc="-1" strike="noStrike">
              <a:solidFill>
                <a:srgbClr val="000000"/>
              </a:solidFill>
              <a:latin typeface="Arial"/>
            </a:endParaRPr>
          </a:p>
          <a:p>
            <a:pPr marL="343080" indent="-343080">
              <a:lnSpc>
                <a:spcPct val="17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润</a:t>
            </a:r>
            <a:r>
              <a:rPr b="0" lang="en-US" sz="3200" spc="-1" strike="noStrike">
                <a:solidFill>
                  <a:srgbClr val="000000"/>
                </a:solidFill>
                <a:latin typeface="Arial"/>
              </a:rPr>
              <a:t>: </a:t>
            </a:r>
            <a:r>
              <a:rPr b="0" lang="zh-CN" sz="3200" spc="-1" strike="noStrike">
                <a:solidFill>
                  <a:srgbClr val="000000"/>
                </a:solidFill>
                <a:latin typeface="Arial"/>
              </a:rPr>
              <a:t>润肺祛痰止咳</a:t>
            </a:r>
            <a:endParaRPr b="0" lang="en-US" sz="3200" spc="-1" strike="noStrike">
              <a:solidFill>
                <a:srgbClr val="000000"/>
              </a:solidFill>
              <a:latin typeface="Arial"/>
            </a:endParaRPr>
          </a:p>
          <a:p>
            <a:pPr marL="343080" indent="-343080">
              <a:lnSpc>
                <a:spcPct val="17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缓：缓急止痛。脘腹及四肢肌肉拘挛疼痛</a:t>
            </a:r>
            <a:endParaRPr b="0" lang="en-US" sz="3200" spc="-1" strike="noStrike">
              <a:solidFill>
                <a:srgbClr val="000000"/>
              </a:solidFill>
              <a:latin typeface="Arial"/>
            </a:endParaRPr>
          </a:p>
          <a:p>
            <a:pPr marL="343080" indent="-343080">
              <a:lnSpc>
                <a:spcPct val="17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和：缓和药性，调和诸药</a:t>
            </a:r>
            <a:endParaRPr b="0" lang="en-US" sz="3200" spc="-1" strike="noStrike">
              <a:solidFill>
                <a:srgbClr val="000000"/>
              </a:solidFill>
              <a:latin typeface="Arial"/>
            </a:endParaRPr>
          </a:p>
          <a:p>
            <a:pPr marL="343080" indent="-343080">
              <a:lnSpc>
                <a:spcPct val="17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解毒：药物毒或食物毒</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0"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a:t>
            </a:r>
            <a:r>
              <a:rPr b="1" lang="en-US" sz="4400" spc="-1" strike="noStrike">
                <a:solidFill>
                  <a:srgbClr val="000000"/>
                </a:solidFill>
                <a:latin typeface="Arial"/>
              </a:rPr>
              <a:t>2  </a:t>
            </a:r>
            <a:r>
              <a:rPr b="1" lang="zh-CN" sz="4400" spc="-1" strike="noStrike">
                <a:solidFill>
                  <a:srgbClr val="000000"/>
                </a:solidFill>
                <a:latin typeface="Arial"/>
              </a:rPr>
              <a:t>补阳药</a:t>
            </a:r>
            <a:endParaRPr b="0" lang="en-US" sz="4400" spc="-1" strike="noStrike">
              <a:solidFill>
                <a:srgbClr val="000000"/>
              </a:solidFill>
              <a:latin typeface="Arial"/>
            </a:endParaRPr>
          </a:p>
        </p:txBody>
      </p:sp>
      <p:sp>
        <p:nvSpPr>
          <p:cNvPr id="1181" name="PlaceHolder 2"/>
          <p:cNvSpPr>
            <a:spLocks noGrp="1"/>
          </p:cNvSpPr>
          <p:nvPr>
            <p:ph/>
          </p:nvPr>
        </p:nvSpPr>
        <p:spPr>
          <a:xfrm>
            <a:off x="460440" y="2177640"/>
            <a:ext cx="8229600" cy="3357720"/>
          </a:xfrm>
          <a:prstGeom prst="rect">
            <a:avLst/>
          </a:prstGeom>
          <a:noFill/>
          <a:ln w="0">
            <a:noFill/>
          </a:ln>
        </p:spPr>
        <p:txBody>
          <a:bodyPr anchor="t">
            <a:normAutofit/>
          </a:bodyPr>
          <a:p>
            <a:pPr marL="343080" indent="-343080" algn="just">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本类药物多温热，以补助人体阳气（补阳、助阳）为主要作用。主治〔心、脾、肾〕阳虚证。</a:t>
            </a:r>
            <a:endParaRPr b="0" lang="en-US" sz="2800" spc="-1" strike="noStrike">
              <a:solidFill>
                <a:srgbClr val="000000"/>
              </a:solidFill>
              <a:latin typeface="Arial"/>
            </a:endParaRPr>
          </a:p>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补阳药性多燥烈，易助火伤阴，故阴虚火旺者忌用。</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2"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000000"/>
                </a:solidFill>
                <a:latin typeface="Arial"/>
              </a:rPr>
              <a:t>※</a:t>
            </a:r>
            <a:r>
              <a:rPr b="1" lang="zh-CN" sz="4400" spc="-1" strike="noStrike">
                <a:solidFill>
                  <a:srgbClr val="000000"/>
                </a:solidFill>
                <a:latin typeface="Arial"/>
              </a:rPr>
              <a:t>鹿  茸  </a:t>
            </a:r>
            <a:r>
              <a:rPr b="1" lang="en-US" sz="4400" spc="-1" strike="noStrike">
                <a:solidFill>
                  <a:srgbClr val="000000"/>
                </a:solidFill>
                <a:latin typeface="Arial"/>
              </a:rPr>
              <a:t>Lurong</a:t>
            </a:r>
            <a:endParaRPr b="0" lang="en-US" sz="4400" spc="-1" strike="noStrike">
              <a:solidFill>
                <a:srgbClr val="000000"/>
              </a:solidFill>
              <a:latin typeface="Arial"/>
            </a:endParaRPr>
          </a:p>
        </p:txBody>
      </p:sp>
      <p:pic>
        <p:nvPicPr>
          <p:cNvPr id="1183" name="图片 753666" descr="bylra"/>
          <p:cNvPicPr/>
          <p:nvPr/>
        </p:nvPicPr>
        <p:blipFill>
          <a:blip r:embed="rId1"/>
          <a:stretch/>
        </p:blipFill>
        <p:spPr>
          <a:xfrm>
            <a:off x="2195640" y="2421000"/>
            <a:ext cx="4762440" cy="3105000"/>
          </a:xfrm>
          <a:prstGeom prst="rect">
            <a:avLst/>
          </a:prstGeom>
          <a:ln w="0">
            <a:noFill/>
          </a:ln>
        </p:spPr>
      </p:pic>
    </p:spTree>
  </p:cSld>
  <mc:AlternateContent>
    <mc:Choice Requires="p14">
      <p:transition spd="slow" p14:dur="2000"/>
    </mc:Choice>
    <mc:Fallback>
      <p:transition spd="slow"/>
    </mc:Fallback>
  </mc:AlternateContent>
</p:sld>
</file>

<file path=ppt/slides/slide3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84" name="图片 754689" descr="bylrb"/>
          <p:cNvPicPr/>
          <p:nvPr/>
        </p:nvPicPr>
        <p:blipFill>
          <a:blip r:embed="rId1"/>
          <a:stretch/>
        </p:blipFill>
        <p:spPr>
          <a:xfrm>
            <a:off x="2190600" y="1847880"/>
            <a:ext cx="4762800" cy="3162240"/>
          </a:xfrm>
          <a:prstGeom prst="rect">
            <a:avLst/>
          </a:prstGeom>
          <a:ln w="0">
            <a:noFill/>
          </a:ln>
        </p:spPr>
      </p:pic>
    </p:spTree>
  </p:cSld>
  <mc:AlternateContent>
    <mc:Choice Requires="p14">
      <p:transition spd="slow" p14:dur="2000"/>
    </mc:Choice>
    <mc:Fallback>
      <p:transition spd="slow"/>
    </mc:Fallback>
  </mc:AlternateContent>
</p:sld>
</file>

<file path=ppt/slides/slide3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5" name="PlaceHolder 1"/>
          <p:cNvSpPr>
            <a:spLocks noGrp="1"/>
          </p:cNvSpPr>
          <p:nvPr>
            <p:ph/>
          </p:nvPr>
        </p:nvSpPr>
        <p:spPr>
          <a:xfrm>
            <a:off x="603360" y="1371240"/>
            <a:ext cx="7092720" cy="3886200"/>
          </a:xfrm>
          <a:prstGeom prst="rect">
            <a:avLst/>
          </a:prstGeom>
          <a:noFill/>
          <a:ln w="0">
            <a:noFill/>
          </a:ln>
        </p:spPr>
        <p:txBody>
          <a:bodyPr anchor="t">
            <a:normAutofit/>
          </a:bodyPr>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1.</a:t>
            </a:r>
            <a:r>
              <a:rPr b="1" lang="zh-CN" sz="2800" spc="-1" strike="noStrike">
                <a:solidFill>
                  <a:srgbClr val="000000"/>
                </a:solidFill>
                <a:latin typeface="Arial"/>
              </a:rPr>
              <a:t>补肾阳，益精血</a:t>
            </a:r>
            <a:endParaRPr b="0" lang="en-US" sz="2800" spc="-1" strike="noStrike">
              <a:solidFill>
                <a:srgbClr val="000000"/>
              </a:solidFill>
              <a:latin typeface="Arial"/>
            </a:endParaRPr>
          </a:p>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２</a:t>
            </a:r>
            <a:r>
              <a:rPr b="1" lang="en-US" sz="2800" spc="-1" strike="noStrike">
                <a:solidFill>
                  <a:srgbClr val="000000"/>
                </a:solidFill>
                <a:latin typeface="Arial"/>
              </a:rPr>
              <a:t>.</a:t>
            </a:r>
            <a:r>
              <a:rPr b="1" lang="zh-CN" sz="2800" spc="-1" strike="noStrike">
                <a:solidFill>
                  <a:srgbClr val="000000"/>
                </a:solidFill>
                <a:latin typeface="Arial"/>
              </a:rPr>
              <a:t>〔补肾阳，益精血〕强筋骨</a:t>
            </a:r>
            <a:endParaRPr b="0" lang="en-US" sz="2800" spc="-1" strike="noStrike">
              <a:solidFill>
                <a:srgbClr val="000000"/>
              </a:solidFill>
              <a:latin typeface="Arial"/>
            </a:endParaRPr>
          </a:p>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３</a:t>
            </a:r>
            <a:r>
              <a:rPr b="1" lang="en-US" sz="2800" spc="-1" strike="noStrike">
                <a:solidFill>
                  <a:srgbClr val="000000"/>
                </a:solidFill>
                <a:latin typeface="Arial"/>
              </a:rPr>
              <a:t>.</a:t>
            </a:r>
            <a:r>
              <a:rPr b="1" lang="zh-CN" sz="2800" spc="-1" strike="noStrike">
                <a:solidFill>
                  <a:srgbClr val="000000"/>
                </a:solidFill>
                <a:latin typeface="Arial"/>
              </a:rPr>
              <a:t>〔补肾阳，益精血〕调冲任</a:t>
            </a:r>
            <a:endParaRPr b="0" lang="en-US" sz="2800" spc="-1" strike="noStrike">
              <a:solidFill>
                <a:srgbClr val="000000"/>
              </a:solidFill>
              <a:latin typeface="Arial"/>
            </a:endParaRPr>
          </a:p>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4.</a:t>
            </a:r>
            <a:r>
              <a:rPr b="1" lang="zh-CN" sz="2800" spc="-1" strike="noStrike">
                <a:solidFill>
                  <a:srgbClr val="000000"/>
                </a:solidFill>
                <a:latin typeface="Arial"/>
              </a:rPr>
              <a:t>〔补肾阳，益精血〕托疮毒</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6" name="PlaceHolder 1"/>
          <p:cNvSpPr>
            <a:spLocks noGrp="1"/>
          </p:cNvSpPr>
          <p:nvPr>
            <p:ph/>
          </p:nvPr>
        </p:nvSpPr>
        <p:spPr>
          <a:xfrm>
            <a:off x="324000" y="980640"/>
            <a:ext cx="8540640" cy="3210120"/>
          </a:xfrm>
          <a:prstGeom prst="rect">
            <a:avLst/>
          </a:prstGeom>
          <a:noFill/>
          <a:ln w="0">
            <a:noFill/>
          </a:ln>
        </p:spPr>
        <p:txBody>
          <a:bodyPr anchor="t">
            <a:normAutofit/>
          </a:bodyPr>
          <a:p>
            <a:pPr marL="343080" indent="-343080">
              <a:lnSpc>
                <a:spcPct val="13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1. </a:t>
            </a:r>
            <a:r>
              <a:rPr b="0" lang="zh-CN" sz="3200" spc="-1" strike="noStrike">
                <a:solidFill>
                  <a:srgbClr val="000000"/>
                </a:solidFill>
                <a:latin typeface="Arial"/>
              </a:rPr>
              <a:t>鹿茸甘咸性温，能峻补肾阳、益精养血，凡肾阳衰微、精血两亏，症情偏于虚寒的，用之较为相宜。但本品究属性温助阳的药物，对于阴虚阳亢及内热者均应忌用。</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7" name="PlaceHolder 1"/>
          <p:cNvSpPr>
            <a:spLocks noGrp="1"/>
          </p:cNvSpPr>
          <p:nvPr>
            <p:ph/>
          </p:nvPr>
        </p:nvSpPr>
        <p:spPr>
          <a:xfrm>
            <a:off x="395280" y="1052640"/>
            <a:ext cx="8569440" cy="4681440"/>
          </a:xfrm>
          <a:prstGeom prst="rect">
            <a:avLst/>
          </a:prstGeom>
          <a:noFill/>
          <a:ln w="0">
            <a:noFill/>
          </a:ln>
        </p:spPr>
        <p:txBody>
          <a:bodyPr anchor="t">
            <a:normAutofit/>
          </a:bodyPr>
          <a:p>
            <a:pPr marL="343080" indent="-343080">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666699"/>
                </a:solidFill>
                <a:latin typeface="Arial"/>
              </a:rPr>
              <a:t>①</a:t>
            </a:r>
            <a:r>
              <a:rPr b="1" lang="zh-CN" sz="2800" spc="-1" strike="noStrike">
                <a:solidFill>
                  <a:srgbClr val="666699"/>
                </a:solidFill>
                <a:latin typeface="Arial"/>
              </a:rPr>
              <a:t>特点：</a:t>
            </a:r>
            <a:r>
              <a:rPr b="0" lang="zh-CN" sz="2800" spc="-1" strike="noStrike">
                <a:solidFill>
                  <a:srgbClr val="000000"/>
                </a:solidFill>
                <a:latin typeface="Arial"/>
              </a:rPr>
              <a:t>峻补阴阳，温补内脱。</a:t>
            </a:r>
            <a:endParaRPr b="0" lang="en-US" sz="2800" spc="-1" strike="noStrike">
              <a:solidFill>
                <a:srgbClr val="000000"/>
              </a:solidFill>
              <a:latin typeface="Arial"/>
            </a:endParaRPr>
          </a:p>
          <a:p>
            <a:pPr marL="343080" indent="-343080">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800" spc="-1" strike="noStrike">
                <a:solidFill>
                  <a:srgbClr val="000000"/>
                </a:solidFill>
                <a:latin typeface="Arial"/>
              </a:rPr>
              <a:t>②</a:t>
            </a:r>
            <a:r>
              <a:rPr b="0" lang="zh-CN" sz="2800" spc="-1" strike="noStrike">
                <a:solidFill>
                  <a:srgbClr val="000000"/>
                </a:solidFill>
                <a:latin typeface="Arial"/>
              </a:rPr>
              <a:t>本品为雄鹿头上尚未骨化而带茸毛的幼角</a:t>
            </a:r>
            <a:endParaRPr b="0" lang="en-US" sz="2800" spc="-1" strike="noStrike">
              <a:solidFill>
                <a:srgbClr val="000000"/>
              </a:solidFill>
              <a:latin typeface="Arial"/>
            </a:endParaRPr>
          </a:p>
          <a:p>
            <a:pPr marL="343080" indent="-343080">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800" spc="-1" strike="noStrike">
                <a:solidFill>
                  <a:srgbClr val="000000"/>
                </a:solidFill>
                <a:latin typeface="Arial"/>
              </a:rPr>
              <a:t>③</a:t>
            </a:r>
            <a:r>
              <a:rPr b="0" lang="zh-CN" sz="2800" spc="-1" strike="noStrike">
                <a:solidFill>
                  <a:srgbClr val="000000"/>
                </a:solidFill>
                <a:latin typeface="Arial"/>
              </a:rPr>
              <a:t>１～２ｇ，研末吞服，或入丸散。</a:t>
            </a:r>
            <a:endParaRPr b="0" lang="en-US" sz="2800" spc="-1" strike="noStrike">
              <a:solidFill>
                <a:srgbClr val="000000"/>
              </a:solidFill>
              <a:latin typeface="Arial"/>
            </a:endParaRPr>
          </a:p>
          <a:p>
            <a:pPr marL="343080" indent="-343080">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800" spc="-1" strike="noStrike">
                <a:solidFill>
                  <a:srgbClr val="000000"/>
                </a:solidFill>
                <a:latin typeface="Arial"/>
              </a:rPr>
              <a:t>④</a:t>
            </a:r>
            <a:r>
              <a:rPr b="0" lang="zh-CN" sz="2800" spc="-1" strike="noStrike">
                <a:solidFill>
                  <a:srgbClr val="000000"/>
                </a:solidFill>
                <a:latin typeface="Arial"/>
              </a:rPr>
              <a:t>服用本品宜从小量开始，缓缓增加，不可骤用用大量，以免阳升风动，头晕目赤，或伤阴动血。凡发热者均当忌服。</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文本框 58371"/>
          <p:cNvSpPr/>
          <p:nvPr/>
        </p:nvSpPr>
        <p:spPr>
          <a:xfrm>
            <a:off x="838080" y="380880"/>
            <a:ext cx="7925040" cy="5874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服药时的饮食禁忌</a:t>
            </a:r>
            <a:endParaRPr b="0" lang="en-US" sz="2400" spc="-1" strike="noStrike">
              <a:solidFill>
                <a:srgbClr val="000000"/>
              </a:solidFill>
              <a:latin typeface="Arial"/>
            </a:endParaRPr>
          </a:p>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为了配合药物治疗，提高疗效，在服药期间对某些食物有禁忌，即“食忌”，“忌口”</a:t>
            </a:r>
            <a:endParaRPr b="0" lang="en-US" sz="2400" spc="-1" strike="noStrike">
              <a:solidFill>
                <a:srgbClr val="000000"/>
              </a:solidFill>
              <a:latin typeface="Arial"/>
            </a:endParaRPr>
          </a:p>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一般在服药期间忌食生冷、辛辣、油腻及有刺激性的食物。具体根据病情：</a:t>
            </a:r>
            <a:endParaRPr b="0" lang="en-US" sz="2400" spc="-1" strike="noStrike">
              <a:solidFill>
                <a:srgbClr val="000000"/>
              </a:solidFill>
              <a:latin typeface="Arial"/>
            </a:endParaRPr>
          </a:p>
          <a:p>
            <a:pPr>
              <a:lnSpc>
                <a:spcPct val="12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ff"/>
                </a:solidFill>
                <a:latin typeface="Arial"/>
              </a:rPr>
              <a:t>胸痹忌肥肉、动物内脏和烟酒。</a:t>
            </a:r>
            <a:endParaRPr b="0" lang="en-US" sz="2400" spc="-1" strike="noStrike">
              <a:solidFill>
                <a:srgbClr val="000000"/>
              </a:solidFill>
              <a:latin typeface="Arial"/>
            </a:endParaRPr>
          </a:p>
          <a:p>
            <a:pPr>
              <a:lnSpc>
                <a:spcPct val="12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ff"/>
                </a:solidFill>
                <a:latin typeface="Arial"/>
              </a:rPr>
              <a:t>黄疸胁痛，忌吸烟、饮酒及食辛辣刺激性或油腻食物</a:t>
            </a:r>
            <a:endParaRPr b="0" lang="en-US" sz="2400" spc="-1" strike="noStrike">
              <a:solidFill>
                <a:srgbClr val="000000"/>
              </a:solidFill>
              <a:latin typeface="Arial"/>
            </a:endParaRPr>
          </a:p>
          <a:p>
            <a:pPr>
              <a:lnSpc>
                <a:spcPct val="12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ff"/>
                </a:solidFill>
                <a:latin typeface="Arial"/>
              </a:rPr>
              <a:t>胃病患者，忌吸饮酒、食辛辣、煎炒黏腻等难消化食物</a:t>
            </a:r>
            <a:endParaRPr b="0" lang="en-US" sz="2400" spc="-1" strike="noStrike">
              <a:solidFill>
                <a:srgbClr val="000000"/>
              </a:solidFill>
              <a:latin typeface="Arial"/>
            </a:endParaRPr>
          </a:p>
          <a:p>
            <a:pPr>
              <a:lnSpc>
                <a:spcPct val="12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ff"/>
                </a:solidFill>
                <a:latin typeface="Arial"/>
              </a:rPr>
              <a:t>疮疡及皮肤病患者，忌食鱼、虾、牛羊肉等腥膻发物，及辛辣刺激性食品</a:t>
            </a:r>
            <a:endParaRPr b="0" lang="en-US" sz="2400" spc="-1" strike="noStrike">
              <a:solidFill>
                <a:srgbClr val="000000"/>
              </a:solidFill>
              <a:latin typeface="Arial"/>
            </a:endParaRPr>
          </a:p>
          <a:p>
            <a:pPr>
              <a:lnSpc>
                <a:spcPct val="12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ff"/>
                </a:solidFill>
                <a:latin typeface="Arial"/>
              </a:rPr>
              <a:t>人参、西洋参忌与茶叶水同服，人参不宜与白萝卜同服等</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8"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淫羊藿</a:t>
            </a:r>
            <a:endParaRPr b="0" lang="en-US" sz="4400" spc="-1" strike="noStrike">
              <a:solidFill>
                <a:srgbClr val="000000"/>
              </a:solidFill>
              <a:latin typeface="Arial"/>
            </a:endParaRPr>
          </a:p>
        </p:txBody>
      </p:sp>
      <p:pic>
        <p:nvPicPr>
          <p:cNvPr id="1189" name="图片 760835" descr="byyyb"/>
          <p:cNvPicPr/>
          <p:nvPr/>
        </p:nvPicPr>
        <p:blipFill>
          <a:blip r:embed="rId1"/>
          <a:stretch/>
        </p:blipFill>
        <p:spPr>
          <a:xfrm>
            <a:off x="4191120" y="2057400"/>
            <a:ext cx="4103640" cy="3989520"/>
          </a:xfrm>
          <a:prstGeom prst="rect">
            <a:avLst/>
          </a:prstGeom>
          <a:ln w="0">
            <a:noFill/>
          </a:ln>
        </p:spPr>
      </p:pic>
    </p:spTree>
  </p:cSld>
  <mc:AlternateContent>
    <mc:Choice Requires="p14">
      <p:transition spd="slow" p14:dur="2000"/>
    </mc:Choice>
    <mc:Fallback>
      <p:transition spd="slow"/>
    </mc:Fallback>
  </mc:AlternateContent>
</p:sld>
</file>

<file path=ppt/slides/slide3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0" name="PlaceHolder 1"/>
          <p:cNvSpPr>
            <a:spLocks noGrp="1"/>
          </p:cNvSpPr>
          <p:nvPr>
            <p:ph/>
          </p:nvPr>
        </p:nvSpPr>
        <p:spPr>
          <a:xfrm>
            <a:off x="324000" y="1052280"/>
            <a:ext cx="8540640" cy="3886200"/>
          </a:xfrm>
          <a:prstGeom prst="rect">
            <a:avLst/>
          </a:prstGeom>
          <a:noFill/>
          <a:ln w="0">
            <a:noFill/>
          </a:ln>
        </p:spPr>
        <p:txBody>
          <a:bodyPr anchor="t">
            <a:normAutofit/>
          </a:bodyPr>
          <a:p>
            <a:pPr marL="343080" indent="-343080">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666699"/>
                </a:solidFill>
                <a:latin typeface="Arial"/>
              </a:rPr>
              <a:t>淫羊藿</a:t>
            </a:r>
            <a:r>
              <a:rPr b="1" lang="zh-CN" sz="2800" spc="-1" strike="noStrike">
                <a:solidFill>
                  <a:srgbClr val="000000"/>
                </a:solidFill>
                <a:latin typeface="Arial"/>
              </a:rPr>
              <a:t>别名仙灵脾（洗净，晒干，切碎用。）性味辛温，功能补命门、助肾阳，强筋骨，是临床上治肾阳不足的常用药物 ，根据临床实践体会，本品温肾益火的功效，与仙茅相近。</a:t>
            </a:r>
            <a:r>
              <a:rPr b="1" lang="en-US" sz="2800" spc="-1" strike="noStrike">
                <a:solidFill>
                  <a:srgbClr val="000000"/>
                </a:solidFill>
                <a:latin typeface="Arial"/>
              </a:rPr>
              <a:t>……</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1" name="PlaceHolder 1"/>
          <p:cNvSpPr>
            <a:spLocks noGrp="1"/>
          </p:cNvSpPr>
          <p:nvPr>
            <p:ph type="title"/>
          </p:nvPr>
        </p:nvSpPr>
        <p:spPr>
          <a:xfrm>
            <a:off x="250920" y="69192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杜仲</a:t>
            </a:r>
            <a:endParaRPr b="0" lang="en-US" sz="4400" spc="-1" strike="noStrike">
              <a:solidFill>
                <a:srgbClr val="000000"/>
              </a:solidFill>
              <a:latin typeface="Arial"/>
            </a:endParaRPr>
          </a:p>
        </p:txBody>
      </p:sp>
      <p:pic>
        <p:nvPicPr>
          <p:cNvPr id="1192" name="图片 762882" descr="bydza"/>
          <p:cNvPicPr/>
          <p:nvPr/>
        </p:nvPicPr>
        <p:blipFill>
          <a:blip r:embed="rId1"/>
          <a:stretch/>
        </p:blipFill>
        <p:spPr>
          <a:xfrm>
            <a:off x="2057400" y="2133720"/>
            <a:ext cx="4762440" cy="3571920"/>
          </a:xfrm>
          <a:prstGeom prst="rect">
            <a:avLst/>
          </a:prstGeom>
          <a:ln w="0">
            <a:noFill/>
          </a:ln>
        </p:spPr>
      </p:pic>
    </p:spTree>
  </p:cSld>
  <mc:AlternateContent>
    <mc:Choice Requires="p14">
      <p:transition spd="slow" p14:dur="2000"/>
    </mc:Choice>
    <mc:Fallback>
      <p:transition spd="slow"/>
    </mc:Fallback>
  </mc:AlternateContent>
</p:sld>
</file>

<file path=ppt/slides/slide3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93" name="图片 763905" descr="bydzb1"/>
          <p:cNvPicPr/>
          <p:nvPr/>
        </p:nvPicPr>
        <p:blipFill>
          <a:blip r:embed="rId1"/>
          <a:stretch/>
        </p:blipFill>
        <p:spPr>
          <a:xfrm>
            <a:off x="3048120" y="1143000"/>
            <a:ext cx="4362480" cy="4762440"/>
          </a:xfrm>
          <a:prstGeom prst="rect">
            <a:avLst/>
          </a:prstGeom>
          <a:ln w="0">
            <a:noFill/>
          </a:ln>
        </p:spPr>
      </p:pic>
    </p:spTree>
  </p:cSld>
  <mc:AlternateContent>
    <mc:Choice Requires="p14">
      <p:transition spd="slow" p14:dur="2000"/>
    </mc:Choice>
    <mc:Fallback>
      <p:transition spd="slow"/>
    </mc:Fallback>
  </mc:AlternateContent>
</p:sld>
</file>

<file path=ppt/slides/slide3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4" name="PlaceHolder 1"/>
          <p:cNvSpPr>
            <a:spLocks noGrp="1"/>
          </p:cNvSpPr>
          <p:nvPr>
            <p:ph type="title"/>
          </p:nvPr>
        </p:nvSpPr>
        <p:spPr>
          <a:xfrm>
            <a:off x="1934640" y="457200"/>
            <a:ext cx="67518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续断</a:t>
            </a:r>
            <a:endParaRPr b="0" lang="en-US" sz="4400" spc="-1" strike="noStrike">
              <a:solidFill>
                <a:srgbClr val="000000"/>
              </a:solidFill>
              <a:latin typeface="Arial"/>
            </a:endParaRPr>
          </a:p>
        </p:txBody>
      </p:sp>
      <p:pic>
        <p:nvPicPr>
          <p:cNvPr id="1195" name="图片 765954" descr="byxda1"/>
          <p:cNvPicPr/>
          <p:nvPr/>
        </p:nvPicPr>
        <p:blipFill>
          <a:blip r:embed="rId1"/>
          <a:stretch/>
        </p:blipFill>
        <p:spPr>
          <a:xfrm>
            <a:off x="611280" y="1773360"/>
            <a:ext cx="3114720" cy="4762440"/>
          </a:xfrm>
          <a:prstGeom prst="rect">
            <a:avLst/>
          </a:prstGeom>
          <a:ln w="0">
            <a:noFill/>
          </a:ln>
        </p:spPr>
      </p:pic>
      <p:pic>
        <p:nvPicPr>
          <p:cNvPr id="1196" name="图片 765955" descr="byxdb1"/>
          <p:cNvPicPr/>
          <p:nvPr/>
        </p:nvPicPr>
        <p:blipFill>
          <a:blip r:embed="rId2"/>
          <a:stretch/>
        </p:blipFill>
        <p:spPr>
          <a:xfrm>
            <a:off x="3851280" y="2276640"/>
            <a:ext cx="4762440" cy="4000320"/>
          </a:xfrm>
          <a:prstGeom prst="rect">
            <a:avLst/>
          </a:prstGeom>
          <a:ln w="0">
            <a:noFill/>
          </a:ln>
        </p:spPr>
      </p:pic>
    </p:spTree>
  </p:cSld>
  <mc:AlternateContent>
    <mc:Choice Requires="p14">
      <p:transition spd="slow" p14:dur="2000"/>
    </mc:Choice>
    <mc:Fallback>
      <p:transition spd="slow"/>
    </mc:Fallback>
  </mc:AlternateContent>
</p:sld>
</file>

<file path=ppt/slides/slide3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97" name="图片 770049" descr="byrcb"/>
          <p:cNvPicPr/>
          <p:nvPr/>
        </p:nvPicPr>
        <p:blipFill>
          <a:blip r:embed="rId1"/>
          <a:stretch/>
        </p:blipFill>
        <p:spPr>
          <a:xfrm>
            <a:off x="2627280" y="1125360"/>
            <a:ext cx="3827520" cy="5050080"/>
          </a:xfrm>
          <a:prstGeom prst="rect">
            <a:avLst/>
          </a:prstGeom>
          <a:ln w="0">
            <a:noFill/>
          </a:ln>
        </p:spPr>
      </p:pic>
    </p:spTree>
  </p:cSld>
  <mc:AlternateContent>
    <mc:Choice Requires="p14">
      <p:transition spd="slow" p14:dur="2000"/>
    </mc:Choice>
    <mc:Fallback>
      <p:transition spd="slow"/>
    </mc:Fallback>
  </mc:AlternateContent>
</p:sld>
</file>

<file path=ppt/slides/slide3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8" name="PlaceHolder 1"/>
          <p:cNvSpPr>
            <a:spLocks noGrp="1"/>
          </p:cNvSpPr>
          <p:nvPr>
            <p:ph/>
          </p:nvPr>
        </p:nvSpPr>
        <p:spPr>
          <a:xfrm>
            <a:off x="762120" y="1447560"/>
            <a:ext cx="7619760" cy="3886200"/>
          </a:xfrm>
          <a:prstGeom prst="rect">
            <a:avLst/>
          </a:prstGeom>
          <a:noFill/>
          <a:ln w="0">
            <a:noFill/>
          </a:ln>
        </p:spPr>
        <p:txBody>
          <a:bodyPr anchor="t">
            <a:normAutofit/>
          </a:bodyPr>
          <a:p>
            <a:pPr marL="343080" indent="-343080">
              <a:lnSpc>
                <a:spcPct val="17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肉从蓉</a:t>
            </a:r>
            <a:r>
              <a:rPr b="0" lang="zh-CN" sz="2800" spc="-1" strike="noStrike">
                <a:solidFill>
                  <a:srgbClr val="000000"/>
                </a:solidFill>
                <a:latin typeface="Arial"/>
              </a:rPr>
              <a:t>性温而柔润，功能补肾助阳，可用于下元虚冷的症候，还可滋液而润燥，可用治津液不足的肠燥便秘。是一味补阳益阴的药物。</a:t>
            </a:r>
            <a:endParaRPr b="0" lang="en-US" sz="2800" spc="-1" strike="noStrike">
              <a:solidFill>
                <a:srgbClr val="000000"/>
              </a:solidFill>
              <a:latin typeface="Arial"/>
            </a:endParaRPr>
          </a:p>
          <a:p>
            <a:pPr marL="343080" indent="-343080">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9" name="PlaceHolder 1"/>
          <p:cNvSpPr>
            <a:spLocks noGrp="1"/>
          </p:cNvSpPr>
          <p:nvPr>
            <p:ph type="title"/>
          </p:nvPr>
        </p:nvSpPr>
        <p:spPr>
          <a:xfrm>
            <a:off x="533520" y="457200"/>
            <a:ext cx="308448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菟丝子</a:t>
            </a:r>
            <a:endParaRPr b="0" lang="en-US" sz="4400" spc="-1" strike="noStrike">
              <a:solidFill>
                <a:srgbClr val="000000"/>
              </a:solidFill>
              <a:latin typeface="Arial"/>
            </a:endParaRPr>
          </a:p>
        </p:txBody>
      </p:sp>
      <p:pic>
        <p:nvPicPr>
          <p:cNvPr id="1200" name="图片 778242" descr="bytsa"/>
          <p:cNvPicPr/>
          <p:nvPr/>
        </p:nvPicPr>
        <p:blipFill>
          <a:blip r:embed="rId1"/>
          <a:stretch/>
        </p:blipFill>
        <p:spPr>
          <a:xfrm>
            <a:off x="0" y="3500280"/>
            <a:ext cx="4762440" cy="3162600"/>
          </a:xfrm>
          <a:prstGeom prst="rect">
            <a:avLst/>
          </a:prstGeom>
          <a:ln w="0">
            <a:noFill/>
          </a:ln>
        </p:spPr>
      </p:pic>
      <p:pic>
        <p:nvPicPr>
          <p:cNvPr id="1201" name="图片 778243" descr="bytsb"/>
          <p:cNvPicPr/>
          <p:nvPr/>
        </p:nvPicPr>
        <p:blipFill>
          <a:blip r:embed="rId2"/>
          <a:stretch/>
        </p:blipFill>
        <p:spPr>
          <a:xfrm>
            <a:off x="4140360" y="549360"/>
            <a:ext cx="4762440" cy="2943000"/>
          </a:xfrm>
          <a:prstGeom prst="rect">
            <a:avLst/>
          </a:prstGeom>
          <a:ln w="0">
            <a:noFill/>
          </a:ln>
        </p:spPr>
      </p:pic>
    </p:spTree>
  </p:cSld>
  <mc:AlternateContent>
    <mc:Choice Requires="p14">
      <p:transition spd="slow" p14:dur="2000"/>
    </mc:Choice>
    <mc:Fallback>
      <p:transition spd="slow"/>
    </mc:Fallback>
  </mc:AlternateContent>
</p:sld>
</file>

<file path=ppt/slides/slide3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02" name="PlaceHolder 1"/>
          <p:cNvSpPr>
            <a:spLocks noGrp="1"/>
          </p:cNvSpPr>
          <p:nvPr>
            <p:ph/>
          </p:nvPr>
        </p:nvSpPr>
        <p:spPr>
          <a:xfrm>
            <a:off x="304920" y="1066680"/>
            <a:ext cx="8540640" cy="4572000"/>
          </a:xfrm>
          <a:prstGeom prst="rect">
            <a:avLst/>
          </a:prstGeom>
          <a:noFill/>
          <a:ln w="0">
            <a:noFill/>
          </a:ln>
        </p:spPr>
        <p:txBody>
          <a:bodyPr anchor="t">
            <a:normAutofit/>
          </a:bodyPr>
          <a:p>
            <a:pPr marL="343080" indent="-343080">
              <a:lnSpc>
                <a:spcPct val="15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菟丝子</a:t>
            </a:r>
            <a:r>
              <a:rPr b="0" lang="zh-CN" sz="3200" spc="-1" strike="noStrike">
                <a:solidFill>
                  <a:srgbClr val="000000"/>
                </a:solidFill>
                <a:latin typeface="Arial"/>
              </a:rPr>
              <a:t>（晒干用）处方用名：菟丝饼（煮熟，做成块状）。</a:t>
            </a:r>
            <a:endParaRPr b="0" lang="en-US" sz="3200" spc="-1" strike="noStrike">
              <a:solidFill>
                <a:srgbClr val="000000"/>
              </a:solidFill>
              <a:latin typeface="Arial"/>
            </a:endParaRPr>
          </a:p>
          <a:p>
            <a:pPr marL="343080" indent="-343080">
              <a:lnSpc>
                <a:spcPct val="15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菟丝子性柔润而多液，不温不燥，补而不腻，功能滋补肝肾，为一味平补阴阳的药物，不论属于肾阳虚或肾阴虚，都可应用。</a:t>
            </a:r>
            <a:endParaRPr b="0" lang="en-US" sz="3200" spc="-1" strike="noStrike">
              <a:solidFill>
                <a:srgbClr val="000000"/>
              </a:solidFill>
              <a:latin typeface="Arial"/>
            </a:endParaRPr>
          </a:p>
          <a:p>
            <a:pPr marL="343080" indent="-343080">
              <a:lnSpc>
                <a:spcPct val="15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03" name="PlaceHolder 1"/>
          <p:cNvSpPr>
            <a:spLocks noGrp="1"/>
          </p:cNvSpPr>
          <p:nvPr>
            <p:ph type="title"/>
          </p:nvPr>
        </p:nvSpPr>
        <p:spPr>
          <a:xfrm>
            <a:off x="2282400" y="457200"/>
            <a:ext cx="640404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沙苑子</a:t>
            </a:r>
            <a:endParaRPr b="0" lang="en-US" sz="4400" spc="-1" strike="noStrike">
              <a:solidFill>
                <a:srgbClr val="000000"/>
              </a:solidFill>
              <a:latin typeface="Arial"/>
            </a:endParaRPr>
          </a:p>
        </p:txBody>
      </p:sp>
      <p:pic>
        <p:nvPicPr>
          <p:cNvPr id="1204" name="图片 780290" descr="bysyb"/>
          <p:cNvPicPr/>
          <p:nvPr/>
        </p:nvPicPr>
        <p:blipFill>
          <a:blip r:embed="rId1"/>
          <a:stretch/>
        </p:blipFill>
        <p:spPr>
          <a:xfrm>
            <a:off x="3924360" y="2781360"/>
            <a:ext cx="4762440" cy="3448080"/>
          </a:xfrm>
          <a:prstGeom prst="rect">
            <a:avLst/>
          </a:prstGeom>
          <a:ln w="0">
            <a:noFill/>
          </a:ln>
        </p:spPr>
      </p:pic>
      <p:pic>
        <p:nvPicPr>
          <p:cNvPr id="1205" name="图片 780291" descr="扁茎黄芪（沙苑子）">
            <a:hlinkClick r:id="rId2"/>
          </p:cNvPr>
          <p:cNvPicPr/>
          <p:nvPr/>
        </p:nvPicPr>
        <p:blipFill>
          <a:blip r:embed="rId3"/>
          <a:stretch/>
        </p:blipFill>
        <p:spPr>
          <a:xfrm>
            <a:off x="755640" y="1989000"/>
            <a:ext cx="2973240" cy="4262400"/>
          </a:xfrm>
          <a:prstGeom prst="rect">
            <a:avLst/>
          </a:prstGeom>
          <a:ln w="0">
            <a:noFill/>
          </a:ln>
        </p:spPr>
      </p:pic>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文本框 59395"/>
          <p:cNvSpPr/>
          <p:nvPr/>
        </p:nvSpPr>
        <p:spPr>
          <a:xfrm>
            <a:off x="3048120" y="228600"/>
            <a:ext cx="2209680" cy="520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中药的性能</a:t>
            </a:r>
            <a:endParaRPr b="0" lang="en-US" sz="2800" spc="-1" strike="noStrike">
              <a:solidFill>
                <a:srgbClr val="000000"/>
              </a:solidFill>
              <a:latin typeface="Arial"/>
            </a:endParaRPr>
          </a:p>
        </p:txBody>
      </p:sp>
      <p:sp>
        <p:nvSpPr>
          <p:cNvPr id="182" name="文本框 59396"/>
          <p:cNvSpPr/>
          <p:nvPr/>
        </p:nvSpPr>
        <p:spPr>
          <a:xfrm>
            <a:off x="533520" y="1143000"/>
            <a:ext cx="8229600" cy="5226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四气五味：</a:t>
            </a:r>
            <a:r>
              <a:rPr b="0" lang="zh-CN" sz="2400" spc="-1" strike="noStrike">
                <a:solidFill>
                  <a:srgbClr val="000000"/>
                </a:solidFill>
                <a:latin typeface="Arial"/>
              </a:rPr>
              <a:t>中医认为，药物能治病的原因，主要是不同的药物具有不同的“气”和“味”，通过这些不同的“气”和“味”，纠正人体五脏六腑功能和器质上的病变。</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ff9900"/>
                </a:solidFill>
                <a:latin typeface="Arial"/>
              </a:rPr>
              <a:t>四气</a:t>
            </a:r>
            <a:r>
              <a:rPr b="1" lang="zh-CN" sz="2400" spc="-1" strike="noStrike">
                <a:solidFill>
                  <a:srgbClr val="000000"/>
                </a:solidFill>
                <a:latin typeface="Arial"/>
              </a:rPr>
              <a:t>：</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药物所具有的</a:t>
            </a:r>
            <a:r>
              <a:rPr b="1" lang="zh-CN" sz="2400" spc="-1" strike="noStrike">
                <a:solidFill>
                  <a:srgbClr val="000000"/>
                </a:solidFill>
                <a:latin typeface="Arial"/>
              </a:rPr>
              <a:t>寒、热、温、凉</a:t>
            </a:r>
            <a:r>
              <a:rPr b="0" lang="zh-CN" sz="2400" spc="-1" strike="noStrike">
                <a:solidFill>
                  <a:srgbClr val="000000"/>
                </a:solidFill>
                <a:latin typeface="Arial"/>
              </a:rPr>
              <a:t>四种性质（不是药物的本身温度，而是药物作用的概括）。它以四时气候为比喻，含有“天人相应”思想，即药物性能和致病原因相统一。比如冬天受寒感冒，喝</a:t>
            </a:r>
            <a:r>
              <a:rPr b="0" lang="zh-CN" sz="2400" spc="-1" strike="noStrike" u="sng">
                <a:solidFill>
                  <a:srgbClr val="cccce6"/>
                </a:solidFill>
                <a:uFillTx/>
                <a:latin typeface="Arial"/>
              </a:rPr>
              <a:t>生姜汤</a:t>
            </a:r>
            <a:r>
              <a:rPr b="0" lang="zh-CN" sz="2400" spc="-1" strike="noStrike">
                <a:solidFill>
                  <a:srgbClr val="000000"/>
                </a:solidFill>
                <a:latin typeface="Arial"/>
              </a:rPr>
              <a:t>发汗治愈，乃其性</a:t>
            </a:r>
            <a:r>
              <a:rPr b="0" lang="zh-CN" sz="2400" spc="-1" strike="noStrike" u="sng">
                <a:solidFill>
                  <a:srgbClr val="000000"/>
                </a:solidFill>
                <a:uFillTx/>
                <a:latin typeface="Arial"/>
              </a:rPr>
              <a:t>“</a:t>
            </a:r>
            <a:r>
              <a:rPr b="0" lang="zh-CN" sz="2400" spc="-1" strike="noStrike" u="sng">
                <a:solidFill>
                  <a:srgbClr val="669900"/>
                </a:solidFill>
                <a:uFillTx/>
                <a:latin typeface="Arial"/>
              </a:rPr>
              <a:t>温</a:t>
            </a:r>
            <a:r>
              <a:rPr b="0" lang="zh-CN" sz="2400" spc="-1" strike="noStrike" u="sng">
                <a:solidFill>
                  <a:srgbClr val="000000"/>
                </a:solidFill>
                <a:uFillTx/>
                <a:latin typeface="Arial"/>
              </a:rPr>
              <a:t>”</a:t>
            </a:r>
            <a:r>
              <a:rPr b="0" lang="zh-CN" sz="2400" spc="-1" strike="noStrike">
                <a:solidFill>
                  <a:srgbClr val="000000"/>
                </a:solidFill>
                <a:latin typeface="Arial"/>
              </a:rPr>
              <a:t>，可散风寒。夏日喝</a:t>
            </a:r>
            <a:r>
              <a:rPr b="0" lang="zh-CN" sz="2400" spc="-1" strike="noStrike" u="sng">
                <a:solidFill>
                  <a:srgbClr val="cccce6"/>
                </a:solidFill>
                <a:uFillTx/>
                <a:latin typeface="Arial"/>
              </a:rPr>
              <a:t>菊花</a:t>
            </a:r>
            <a:r>
              <a:rPr b="0" lang="zh-CN" sz="2400" spc="-1" strike="noStrike">
                <a:solidFill>
                  <a:srgbClr val="000000"/>
                </a:solidFill>
                <a:latin typeface="Arial"/>
              </a:rPr>
              <a:t>茶，因其性</a:t>
            </a:r>
            <a:r>
              <a:rPr b="0" lang="zh-CN" sz="2400" spc="-1" strike="noStrike" u="sng">
                <a:solidFill>
                  <a:srgbClr val="000000"/>
                </a:solidFill>
                <a:uFillTx/>
                <a:latin typeface="Arial"/>
              </a:rPr>
              <a:t>“</a:t>
            </a:r>
            <a:r>
              <a:rPr b="0" lang="zh-CN" sz="2400" spc="-1" strike="noStrike" u="sng">
                <a:solidFill>
                  <a:srgbClr val="669900"/>
                </a:solidFill>
                <a:uFillTx/>
                <a:latin typeface="Arial"/>
              </a:rPr>
              <a:t>凉</a:t>
            </a:r>
            <a:r>
              <a:rPr b="0" lang="zh-CN" sz="2400" spc="-1" strike="noStrike" u="sng">
                <a:solidFill>
                  <a:srgbClr val="000000"/>
                </a:solidFill>
                <a:uFillTx/>
                <a:latin typeface="Arial"/>
              </a:rPr>
              <a:t>”</a:t>
            </a:r>
            <a:r>
              <a:rPr b="0" lang="zh-CN" sz="2400" spc="-1" strike="noStrike">
                <a:solidFill>
                  <a:srgbClr val="000000"/>
                </a:solidFill>
                <a:latin typeface="Arial"/>
              </a:rPr>
              <a:t>，可防治受热感冒，咽喉疼痛，眼睛红肿。</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06" name="PlaceHolder 1"/>
          <p:cNvSpPr>
            <a:spLocks noGrp="1"/>
          </p:cNvSpPr>
          <p:nvPr>
            <p:ph/>
          </p:nvPr>
        </p:nvSpPr>
        <p:spPr>
          <a:xfrm>
            <a:off x="304920" y="1052640"/>
            <a:ext cx="8540640" cy="4814640"/>
          </a:xfrm>
          <a:prstGeom prst="rect">
            <a:avLst/>
          </a:prstGeom>
          <a:noFill/>
          <a:ln w="0">
            <a:noFill/>
          </a:ln>
        </p:spPr>
        <p:txBody>
          <a:bodyPr anchor="t">
            <a:normAutofit/>
          </a:bodyPr>
          <a:p>
            <a:pPr marL="343080" indent="-343080">
              <a:lnSpc>
                <a:spcPct val="13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1.</a:t>
            </a:r>
            <a:r>
              <a:rPr b="1" lang="zh-CN" sz="3200" spc="-1" strike="noStrike">
                <a:solidFill>
                  <a:srgbClr val="000000"/>
                </a:solidFill>
                <a:latin typeface="Arial"/>
              </a:rPr>
              <a:t>沙苑子</a:t>
            </a:r>
            <a:r>
              <a:rPr b="0" lang="zh-CN" sz="3200" spc="-1" strike="noStrike">
                <a:solidFill>
                  <a:srgbClr val="000000"/>
                </a:solidFill>
                <a:latin typeface="Arial"/>
              </a:rPr>
              <a:t>性温而柔润，能滋补肝肾，功与菟丝子相似而助阳的功效稍强，也是一味平补阴阳的药物。</a:t>
            </a:r>
            <a:endParaRPr b="0" lang="en-US" sz="3200" spc="-1" strike="noStrike">
              <a:solidFill>
                <a:srgbClr val="000000"/>
              </a:solidFill>
              <a:latin typeface="Arial"/>
            </a:endParaRPr>
          </a:p>
          <a:p>
            <a:pPr marL="343080" indent="-343080">
              <a:lnSpc>
                <a:spcPct val="13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2…….</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07"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蛤  蚧  </a:t>
            </a:r>
            <a:r>
              <a:rPr b="1" lang="en-US" sz="4400" spc="-1" strike="noStrike">
                <a:solidFill>
                  <a:srgbClr val="000000"/>
                </a:solidFill>
                <a:latin typeface="Arial"/>
              </a:rPr>
              <a:t>Gejie</a:t>
            </a:r>
            <a:endParaRPr b="0" lang="en-US" sz="4400" spc="-1" strike="noStrike">
              <a:solidFill>
                <a:srgbClr val="000000"/>
              </a:solidFill>
              <a:latin typeface="Arial"/>
            </a:endParaRPr>
          </a:p>
        </p:txBody>
      </p:sp>
      <p:pic>
        <p:nvPicPr>
          <p:cNvPr id="1208" name="图片 782338" descr="bygja"/>
          <p:cNvPicPr/>
          <p:nvPr/>
        </p:nvPicPr>
        <p:blipFill>
          <a:blip r:embed="rId1"/>
          <a:stretch/>
        </p:blipFill>
        <p:spPr>
          <a:xfrm>
            <a:off x="4648320" y="1676520"/>
            <a:ext cx="3143160" cy="4762440"/>
          </a:xfrm>
          <a:prstGeom prst="rect">
            <a:avLst/>
          </a:prstGeom>
          <a:ln w="0">
            <a:noFill/>
          </a:ln>
        </p:spPr>
      </p:pic>
      <p:sp>
        <p:nvSpPr>
          <p:cNvPr id="1209" name="文本框 782339"/>
          <p:cNvSpPr/>
          <p:nvPr/>
        </p:nvSpPr>
        <p:spPr>
          <a:xfrm>
            <a:off x="304920" y="2362320"/>
            <a:ext cx="3809880" cy="2652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50000"/>
              </a:lnSpc>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sz="2800" spc="-1" strike="noStrike">
                <a:solidFill>
                  <a:srgbClr val="000000"/>
                </a:solidFill>
                <a:latin typeface="Arial"/>
                <a:ea typeface="宋体"/>
              </a:rPr>
              <a:t>《本草纲目》：「蛤蚧补肺气，定喘止渴，功同人参；益阴血，助精扶羸，功同羊肉。」</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10" name="图片 783361" descr="bygjb"/>
          <p:cNvPicPr/>
          <p:nvPr/>
        </p:nvPicPr>
        <p:blipFill>
          <a:blip r:embed="rId1"/>
          <a:stretch/>
        </p:blipFill>
        <p:spPr>
          <a:xfrm>
            <a:off x="3262320" y="1047600"/>
            <a:ext cx="2619360" cy="4762800"/>
          </a:xfrm>
          <a:prstGeom prst="rect">
            <a:avLst/>
          </a:prstGeom>
          <a:ln w="0">
            <a:noFill/>
          </a:ln>
        </p:spPr>
      </p:pic>
    </p:spTree>
  </p:cSld>
  <mc:AlternateContent>
    <mc:Choice Requires="p14">
      <p:transition spd="slow" p14:dur="2000"/>
    </mc:Choice>
    <mc:Fallback>
      <p:transition spd="slow"/>
    </mc:Fallback>
  </mc:AlternateContent>
</p:sld>
</file>

<file path=ppt/slides/slide3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1" name="PlaceHolder 1"/>
          <p:cNvSpPr>
            <a:spLocks noGrp="1"/>
          </p:cNvSpPr>
          <p:nvPr>
            <p:ph type="title"/>
          </p:nvPr>
        </p:nvSpPr>
        <p:spPr>
          <a:xfrm>
            <a:off x="395280" y="25992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Arial"/>
              </a:rPr>
              <a:t>冬虫夏草  </a:t>
            </a:r>
            <a:r>
              <a:rPr b="1" lang="zh-CN" sz="2800" spc="-1" strike="noStrike">
                <a:solidFill>
                  <a:srgbClr val="000000"/>
                </a:solidFill>
                <a:latin typeface="Arial"/>
              </a:rPr>
              <a:t> </a:t>
            </a:r>
            <a:r>
              <a:rPr b="1" lang="en-US" sz="2800" spc="-1" strike="noStrike">
                <a:solidFill>
                  <a:srgbClr val="000000"/>
                </a:solidFill>
                <a:latin typeface="Arial"/>
              </a:rPr>
              <a:t>Dongchongxiacao</a:t>
            </a:r>
            <a:endParaRPr b="0" lang="en-US" sz="2800" spc="-1" strike="noStrike">
              <a:solidFill>
                <a:srgbClr val="000000"/>
              </a:solidFill>
              <a:latin typeface="Arial"/>
            </a:endParaRPr>
          </a:p>
        </p:txBody>
      </p:sp>
      <p:sp>
        <p:nvSpPr>
          <p:cNvPr id="1212" name="PlaceHolder 2"/>
          <p:cNvSpPr>
            <a:spLocks noGrp="1"/>
          </p:cNvSpPr>
          <p:nvPr>
            <p:ph/>
          </p:nvPr>
        </p:nvSpPr>
        <p:spPr>
          <a:xfrm>
            <a:off x="395280" y="1341000"/>
            <a:ext cx="4897440" cy="3886200"/>
          </a:xfrm>
          <a:prstGeom prst="rect">
            <a:avLst/>
          </a:prstGeom>
          <a:noFill/>
          <a:ln w="0">
            <a:noFill/>
          </a:ln>
        </p:spPr>
        <p:txBody>
          <a:bodyPr anchor="t">
            <a:normAutofit/>
          </a:bodyPr>
          <a:p>
            <a:pPr marL="343080" indent="-343080">
              <a:lnSpc>
                <a:spcPct val="140000"/>
              </a:lnSpc>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肉座菌科植物冬虫夏草菌寄生于蝙蝠蛾科昆虫绿蝙蝠蛾幼虫体上的子座与幼虫尸体 </a:t>
            </a:r>
            <a:endParaRPr b="0" lang="en-US" sz="2400" spc="-1" strike="noStrike">
              <a:solidFill>
                <a:srgbClr val="000000"/>
              </a:solidFill>
              <a:latin typeface="Arial"/>
            </a:endParaRPr>
          </a:p>
        </p:txBody>
      </p:sp>
      <p:pic>
        <p:nvPicPr>
          <p:cNvPr id="1213" name="图片 787459" descr="bydca"/>
          <p:cNvPicPr/>
          <p:nvPr/>
        </p:nvPicPr>
        <p:blipFill>
          <a:blip r:embed="rId1"/>
          <a:stretch/>
        </p:blipFill>
        <p:spPr>
          <a:xfrm>
            <a:off x="5364000" y="1628640"/>
            <a:ext cx="3362400" cy="4762800"/>
          </a:xfrm>
          <a:prstGeom prst="rect">
            <a:avLst/>
          </a:prstGeom>
          <a:ln w="0">
            <a:noFill/>
          </a:ln>
        </p:spPr>
      </p:pic>
      <p:pic>
        <p:nvPicPr>
          <p:cNvPr id="1214" name="图片 787460" descr="bydcb"/>
          <p:cNvPicPr/>
          <p:nvPr/>
        </p:nvPicPr>
        <p:blipFill>
          <a:blip r:embed="rId2"/>
          <a:stretch/>
        </p:blipFill>
        <p:spPr>
          <a:xfrm>
            <a:off x="250920" y="3284640"/>
            <a:ext cx="4762440" cy="3143160"/>
          </a:xfrm>
          <a:prstGeom prst="rect">
            <a:avLst/>
          </a:prstGeom>
          <a:ln w="0">
            <a:noFill/>
          </a:ln>
        </p:spPr>
      </p:pic>
    </p:spTree>
  </p:cSld>
  <mc:AlternateContent>
    <mc:Choice Requires="p14">
      <p:transition spd="slow" p14:dur="2000"/>
    </mc:Choice>
    <mc:Fallback>
      <p:transition spd="slow"/>
    </mc:Fallback>
  </mc:AlternateContent>
</p:sld>
</file>

<file path=ppt/slides/slide3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5"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a:t>
            </a:r>
            <a:r>
              <a:rPr b="1" lang="en-US" sz="4400" spc="-1" strike="noStrike">
                <a:solidFill>
                  <a:srgbClr val="000000"/>
                </a:solidFill>
                <a:latin typeface="Arial"/>
              </a:rPr>
              <a:t>3  </a:t>
            </a:r>
            <a:r>
              <a:rPr b="1" lang="zh-CN" sz="4400" spc="-1" strike="noStrike">
                <a:solidFill>
                  <a:srgbClr val="000000"/>
                </a:solidFill>
                <a:latin typeface="Arial"/>
              </a:rPr>
              <a:t>补血药</a:t>
            </a:r>
            <a:endParaRPr b="0" lang="en-US" sz="4400" spc="-1" strike="noStrike">
              <a:solidFill>
                <a:srgbClr val="000000"/>
              </a:solidFill>
              <a:latin typeface="Arial"/>
            </a:endParaRPr>
          </a:p>
        </p:txBody>
      </p:sp>
      <p:sp>
        <p:nvSpPr>
          <p:cNvPr id="1216" name="PlaceHolder 2"/>
          <p:cNvSpPr>
            <a:spLocks noGrp="1"/>
          </p:cNvSpPr>
          <p:nvPr>
            <p:ph/>
          </p:nvPr>
        </p:nvSpPr>
        <p:spPr>
          <a:xfrm>
            <a:off x="457200" y="1980720"/>
            <a:ext cx="8229600" cy="3886200"/>
          </a:xfrm>
          <a:prstGeom prst="rect">
            <a:avLst/>
          </a:prstGeom>
          <a:noFill/>
          <a:ln w="0">
            <a:noFill/>
          </a:ln>
        </p:spPr>
        <p:txBody>
          <a:bodyPr anchor="t">
            <a:normAutofit/>
          </a:bodyPr>
          <a:p>
            <a:pPr marL="343080" indent="-343080">
              <a:lnSpc>
                <a:spcPct val="17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本类药多甘温质润，以补血〔养血〕为主要作用，用于各种血虚证。</a:t>
            </a:r>
            <a:endParaRPr b="0" lang="en-US" sz="2800" spc="-1" strike="noStrike">
              <a:solidFill>
                <a:srgbClr val="000000"/>
              </a:solidFill>
              <a:latin typeface="Arial"/>
            </a:endParaRPr>
          </a:p>
          <a:p>
            <a:pPr marL="343080" indent="-343080">
              <a:lnSpc>
                <a:spcPct val="17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补血药多滋腻粘滞，故脾虚湿阻，气滞食少者慎用。必要时，可配伍化湿行气消食药，以助运化。 </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7" name="矩形 791553"/>
          <p:cNvSpPr/>
          <p:nvPr/>
        </p:nvSpPr>
        <p:spPr>
          <a:xfrm>
            <a:off x="2491920" y="836640"/>
            <a:ext cx="3416040" cy="70344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Arial"/>
              </a:rPr>
              <a:t>当  归  </a:t>
            </a:r>
            <a:r>
              <a:rPr b="1" lang="zh-CN" sz="2800" spc="-1" strike="noStrike">
                <a:solidFill>
                  <a:srgbClr val="000000"/>
                </a:solidFill>
                <a:latin typeface="Arial"/>
              </a:rPr>
              <a:t> </a:t>
            </a:r>
            <a:r>
              <a:rPr b="1" lang="en-US" sz="2800" spc="-1" strike="noStrike">
                <a:solidFill>
                  <a:srgbClr val="000000"/>
                </a:solidFill>
                <a:latin typeface="Arial"/>
              </a:rPr>
              <a:t>Danggui</a:t>
            </a:r>
            <a:endParaRPr b="0" lang="en-US" sz="2800" spc="-1" strike="noStrike">
              <a:solidFill>
                <a:srgbClr val="000000"/>
              </a:solidFill>
              <a:latin typeface="Arial"/>
            </a:endParaRPr>
          </a:p>
        </p:txBody>
      </p:sp>
      <p:pic>
        <p:nvPicPr>
          <p:cNvPr id="1218" name="图片 791554" descr="bxdga"/>
          <p:cNvPicPr/>
          <p:nvPr/>
        </p:nvPicPr>
        <p:blipFill>
          <a:blip r:embed="rId1"/>
          <a:stretch/>
        </p:blipFill>
        <p:spPr>
          <a:xfrm>
            <a:off x="2627280" y="1700280"/>
            <a:ext cx="3162240" cy="4762440"/>
          </a:xfrm>
          <a:prstGeom prst="rect">
            <a:avLst/>
          </a:prstGeom>
          <a:ln w="0">
            <a:noFill/>
          </a:ln>
        </p:spPr>
      </p:pic>
    </p:spTree>
  </p:cSld>
  <mc:AlternateContent>
    <mc:Choice Requires="p14">
      <p:transition spd="slow" p14:dur="2000"/>
    </mc:Choice>
    <mc:Fallback>
      <p:transition spd="slow"/>
    </mc:Fallback>
  </mc:AlternateContent>
</p:sld>
</file>

<file path=ppt/slides/slide36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19" name="图片 792577" descr="bxdgb"/>
          <p:cNvPicPr/>
          <p:nvPr/>
        </p:nvPicPr>
        <p:blipFill>
          <a:blip r:embed="rId1"/>
          <a:stretch/>
        </p:blipFill>
        <p:spPr>
          <a:xfrm>
            <a:off x="684360" y="692280"/>
            <a:ext cx="4762440" cy="3143160"/>
          </a:xfrm>
          <a:prstGeom prst="rect">
            <a:avLst/>
          </a:prstGeom>
          <a:ln w="0">
            <a:noFill/>
          </a:ln>
        </p:spPr>
      </p:pic>
      <p:pic>
        <p:nvPicPr>
          <p:cNvPr id="1220" name="图片 792578" descr="bxdgb1"/>
          <p:cNvPicPr/>
          <p:nvPr/>
        </p:nvPicPr>
        <p:blipFill>
          <a:blip r:embed="rId2"/>
          <a:stretch/>
        </p:blipFill>
        <p:spPr>
          <a:xfrm>
            <a:off x="4716360" y="2781360"/>
            <a:ext cx="4105440" cy="3703680"/>
          </a:xfrm>
          <a:prstGeom prst="rect">
            <a:avLst/>
          </a:prstGeom>
          <a:ln w="0">
            <a:noFill/>
          </a:ln>
        </p:spPr>
      </p:pic>
    </p:spTree>
  </p:cSld>
  <mc:AlternateContent>
    <mc:Choice Requires="p14">
      <p:transition spd="slow" p14:dur="2000"/>
    </mc:Choice>
    <mc:Fallback>
      <p:transition spd="slow"/>
    </mc:Fallback>
  </mc:AlternateContent>
</p:sld>
</file>

<file path=ppt/slides/slide36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1" name="PlaceHolder 1"/>
          <p:cNvSpPr>
            <a:spLocks noGrp="1"/>
          </p:cNvSpPr>
          <p:nvPr>
            <p:ph/>
          </p:nvPr>
        </p:nvSpPr>
        <p:spPr>
          <a:xfrm>
            <a:off x="457200" y="1025640"/>
            <a:ext cx="8540640" cy="3774960"/>
          </a:xfrm>
          <a:prstGeom prst="rect">
            <a:avLst/>
          </a:prstGeom>
          <a:noFill/>
          <a:ln w="0">
            <a:noFill/>
          </a:ln>
        </p:spPr>
        <p:txBody>
          <a:bodyPr anchor="t">
            <a:normAutofit/>
          </a:bodyPr>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补血，活血，调经，止痛，润肠</a:t>
            </a:r>
            <a:r>
              <a:rPr b="1" lang="en-US" sz="2800" spc="-1" strike="noStrike">
                <a:solidFill>
                  <a:srgbClr val="000000"/>
                </a:solidFill>
                <a:latin typeface="Arial"/>
              </a:rPr>
              <a:t>——</a:t>
            </a:r>
            <a:r>
              <a:rPr b="1" lang="zh-CN" sz="2800" spc="-1" strike="noStrike">
                <a:solidFill>
                  <a:srgbClr val="666699"/>
                </a:solidFill>
                <a:latin typeface="Arial"/>
              </a:rPr>
              <a:t>血虚血瘀诸证</a:t>
            </a:r>
            <a:endParaRPr b="0" lang="en-US" sz="2800" spc="-1" strike="noStrike">
              <a:solidFill>
                <a:srgbClr val="000000"/>
              </a:solidFill>
              <a:latin typeface="Arial"/>
            </a:endParaRPr>
          </a:p>
          <a:p>
            <a:pPr marL="343080" indent="-343080">
              <a:lnSpc>
                <a:spcPct val="140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   </a:t>
            </a:r>
            <a:r>
              <a:rPr b="0" lang="en-US" sz="2800" spc="-1" strike="noStrike">
                <a:solidFill>
                  <a:srgbClr val="000000"/>
                </a:solidFill>
                <a:latin typeface="Arial"/>
              </a:rPr>
              <a:t>1. </a:t>
            </a:r>
            <a:r>
              <a:rPr b="0" lang="zh-CN" sz="2800" spc="-1" strike="noStrike">
                <a:solidFill>
                  <a:srgbClr val="000000"/>
                </a:solidFill>
                <a:latin typeface="Arial"/>
              </a:rPr>
              <a:t>为治血病的要药。</a:t>
            </a:r>
            <a:endParaRPr b="0" lang="en-US" sz="2800" spc="-1" strike="noStrike">
              <a:solidFill>
                <a:srgbClr val="000000"/>
              </a:solidFill>
              <a:latin typeface="Arial"/>
            </a:endParaRPr>
          </a:p>
          <a:p>
            <a:pPr marL="343080" indent="-343080">
              <a:lnSpc>
                <a:spcPct val="140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   </a:t>
            </a:r>
            <a:r>
              <a:rPr b="0" lang="en-US" sz="2800" spc="-1" strike="noStrike">
                <a:solidFill>
                  <a:srgbClr val="000000"/>
                </a:solidFill>
                <a:latin typeface="Arial"/>
              </a:rPr>
              <a:t>2.</a:t>
            </a:r>
            <a:r>
              <a:rPr b="0" lang="zh-CN" sz="2800" spc="-1" strike="noStrike">
                <a:solidFill>
                  <a:srgbClr val="000000"/>
                </a:solidFill>
                <a:latin typeface="Arial"/>
              </a:rPr>
              <a:t>疼痛证。</a:t>
            </a:r>
            <a:endParaRPr b="0" lang="en-US" sz="2800" spc="-1" strike="noStrike">
              <a:solidFill>
                <a:srgbClr val="000000"/>
              </a:solidFill>
              <a:latin typeface="Arial"/>
            </a:endParaRPr>
          </a:p>
          <a:p>
            <a:pPr marL="343080" indent="-343080">
              <a:lnSpc>
                <a:spcPct val="140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    </a:t>
            </a:r>
            <a:r>
              <a:rPr b="0" lang="en-US" sz="2800" spc="-1" strike="noStrike">
                <a:solidFill>
                  <a:srgbClr val="000000"/>
                </a:solidFill>
                <a:latin typeface="Arial"/>
              </a:rPr>
              <a:t>3.</a:t>
            </a:r>
            <a:r>
              <a:rPr b="0" lang="zh-CN" sz="2800" spc="-1" strike="noStrike">
                <a:solidFill>
                  <a:srgbClr val="000000"/>
                </a:solidFill>
                <a:latin typeface="Arial"/>
              </a:rPr>
              <a:t>血虚之肠燥便秘。</a:t>
            </a:r>
            <a:endParaRPr b="0" lang="en-US" sz="2800" spc="-1" strike="noStrike">
              <a:solidFill>
                <a:srgbClr val="000000"/>
              </a:solidFill>
              <a:latin typeface="Arial"/>
            </a:endParaRPr>
          </a:p>
          <a:p>
            <a:pPr marL="343080" indent="-343080">
              <a:lnSpc>
                <a:spcPct val="140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    </a:t>
            </a:r>
            <a:r>
              <a:rPr b="0" lang="en-US" sz="2800" spc="-1" strike="noStrike">
                <a:solidFill>
                  <a:srgbClr val="000000"/>
                </a:solidFill>
                <a:latin typeface="Arial"/>
              </a:rPr>
              <a:t>4.</a:t>
            </a:r>
            <a:r>
              <a:rPr b="0" lang="zh-CN" sz="2800" spc="-1" strike="noStrike">
                <a:solidFill>
                  <a:srgbClr val="000000"/>
                </a:solidFill>
                <a:latin typeface="Arial"/>
              </a:rPr>
              <a:t>外科亦多应用。</a:t>
            </a:r>
            <a:endParaRPr b="0" lang="en-US" sz="28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a:p>
            <a:pPr marL="343080" indent="-343080">
              <a:lnSpc>
                <a:spcPct val="90000"/>
              </a:lnSpc>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marL="343080" indent="-343080">
              <a:lnSpc>
                <a:spcPct val="90000"/>
              </a:lnSpc>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6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2" name="PlaceHolder 1"/>
          <p:cNvSpPr>
            <a:spLocks noGrp="1"/>
          </p:cNvSpPr>
          <p:nvPr>
            <p:ph/>
          </p:nvPr>
        </p:nvSpPr>
        <p:spPr>
          <a:xfrm>
            <a:off x="324000" y="907920"/>
            <a:ext cx="8540640" cy="5175360"/>
          </a:xfrm>
          <a:prstGeom prst="rect">
            <a:avLst/>
          </a:prstGeom>
          <a:noFill/>
          <a:ln w="0">
            <a:noFill/>
          </a:ln>
        </p:spPr>
        <p:txBody>
          <a:bodyPr anchor="t">
            <a:normAutofit/>
          </a:bodyPr>
          <a:p>
            <a:pPr marL="343080" indent="-343080">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666699"/>
                </a:solidFill>
                <a:latin typeface="Arial"/>
              </a:rPr>
              <a:t>①</a:t>
            </a:r>
            <a:r>
              <a:rPr b="1" lang="zh-CN" sz="2800" spc="-1" strike="noStrike">
                <a:solidFill>
                  <a:srgbClr val="666699"/>
                </a:solidFill>
                <a:latin typeface="Arial"/>
              </a:rPr>
              <a:t>特点：</a:t>
            </a:r>
            <a:r>
              <a:rPr b="1" lang="zh-CN" sz="2800" spc="-1" strike="noStrike">
                <a:solidFill>
                  <a:srgbClr val="000000"/>
                </a:solidFill>
                <a:latin typeface="Arial"/>
              </a:rPr>
              <a:t>补血、活血，“为血中之圣药”（</a:t>
            </a:r>
            <a:r>
              <a:rPr b="1" lang="en-US" sz="2800" spc="-1" strike="noStrike">
                <a:solidFill>
                  <a:srgbClr val="000000"/>
                </a:solidFill>
                <a:latin typeface="Arial"/>
              </a:rPr>
              <a:t>《</a:t>
            </a:r>
            <a:r>
              <a:rPr b="1" lang="zh-CN" sz="2800" spc="-1" strike="noStrike">
                <a:solidFill>
                  <a:srgbClr val="000000"/>
                </a:solidFill>
                <a:latin typeface="Arial"/>
              </a:rPr>
              <a:t>本草正</a:t>
            </a:r>
            <a:r>
              <a:rPr b="1" lang="en-US" sz="2800" spc="-1" strike="noStrike">
                <a:solidFill>
                  <a:srgbClr val="000000"/>
                </a:solidFill>
                <a:latin typeface="Arial"/>
              </a:rPr>
              <a:t>》</a:t>
            </a:r>
            <a:r>
              <a:rPr b="1" lang="zh-CN" sz="2800" spc="-1" strike="noStrike">
                <a:solidFill>
                  <a:srgbClr val="000000"/>
                </a:solidFill>
                <a:latin typeface="Arial"/>
              </a:rPr>
              <a:t>）。凡血虚、血滞所致诸证皆宜。</a:t>
            </a:r>
            <a:endParaRPr b="0" lang="en-US" sz="2800" spc="-1" strike="noStrike">
              <a:solidFill>
                <a:srgbClr val="000000"/>
              </a:solidFill>
              <a:latin typeface="Arial"/>
            </a:endParaRPr>
          </a:p>
          <a:p>
            <a:pPr marL="343080" indent="-343080">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666699"/>
                </a:solidFill>
                <a:latin typeface="Arial"/>
              </a:rPr>
              <a:t>②</a:t>
            </a:r>
            <a:r>
              <a:rPr b="1" lang="zh-CN" sz="2800" spc="-1" strike="noStrike">
                <a:solidFill>
                  <a:srgbClr val="666699"/>
                </a:solidFill>
                <a:latin typeface="Arial"/>
              </a:rPr>
              <a:t>释名：</a:t>
            </a:r>
            <a:r>
              <a:rPr b="1" lang="zh-CN" sz="2800" spc="-1" strike="noStrike">
                <a:solidFill>
                  <a:srgbClr val="000000"/>
                </a:solidFill>
                <a:latin typeface="Arial"/>
              </a:rPr>
              <a:t>产于甘肃岷县（秦州）者为道地药材，名“秦当归”、“西当归” </a:t>
            </a:r>
            <a:endParaRPr b="0" lang="en-US" sz="2800" spc="-1" strike="noStrike">
              <a:solidFill>
                <a:srgbClr val="000000"/>
              </a:solidFill>
              <a:latin typeface="Arial"/>
            </a:endParaRPr>
          </a:p>
          <a:p>
            <a:pPr marL="343080" indent="-343080">
              <a:lnSpc>
                <a:spcPct val="15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666699"/>
                </a:solidFill>
                <a:latin typeface="Arial"/>
              </a:rPr>
              <a:t>处方用名：</a:t>
            </a:r>
            <a:r>
              <a:rPr b="1" lang="zh-CN" sz="2800" spc="-1" strike="noStrike">
                <a:solidFill>
                  <a:srgbClr val="000000"/>
                </a:solidFill>
                <a:latin typeface="Arial"/>
              </a:rPr>
              <a:t>当归、全当归、西当归（洗净，晒干，切片用）。</a:t>
            </a:r>
            <a:endParaRPr b="0" lang="en-US" sz="2800" spc="-1" strike="noStrike">
              <a:solidFill>
                <a:srgbClr val="000000"/>
              </a:solidFill>
              <a:latin typeface="Arial"/>
            </a:endParaRPr>
          </a:p>
          <a:p>
            <a:pPr marL="343080" indent="-343080">
              <a:lnSpc>
                <a:spcPct val="150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   </a:t>
            </a:r>
            <a:r>
              <a:rPr b="1" lang="zh-CN" sz="2800" spc="-1" strike="noStrike">
                <a:solidFill>
                  <a:srgbClr val="000000"/>
                </a:solidFill>
                <a:latin typeface="Arial"/>
              </a:rPr>
              <a:t>酒当归（酒炒用，加强活血之功）。</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6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3" name="PlaceHolder 1"/>
          <p:cNvSpPr>
            <a:spLocks noGrp="1"/>
          </p:cNvSpPr>
          <p:nvPr>
            <p:ph type="title"/>
          </p:nvPr>
        </p:nvSpPr>
        <p:spPr>
          <a:xfrm>
            <a:off x="324000" y="47592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Arial"/>
              </a:rPr>
              <a:t>熟地黄 </a:t>
            </a:r>
            <a:r>
              <a:rPr b="1" lang="zh-CN" sz="3200" spc="-1" strike="noStrike">
                <a:solidFill>
                  <a:srgbClr val="000000"/>
                </a:solidFill>
                <a:latin typeface="Arial"/>
              </a:rPr>
              <a:t> </a:t>
            </a:r>
            <a:r>
              <a:rPr b="1" lang="en-US" sz="3200" spc="-1" strike="noStrike">
                <a:solidFill>
                  <a:srgbClr val="000000"/>
                </a:solidFill>
                <a:latin typeface="Arial"/>
              </a:rPr>
              <a:t>Shudihuang</a:t>
            </a:r>
            <a:r>
              <a:rPr b="0" lang="en-US" sz="3200" spc="-1" strike="noStrike">
                <a:solidFill>
                  <a:srgbClr val="000000"/>
                </a:solidFill>
                <a:latin typeface="Arial"/>
              </a:rPr>
              <a:t> </a:t>
            </a:r>
            <a:endParaRPr b="0" lang="en-US" sz="3200" spc="-1" strike="noStrike">
              <a:solidFill>
                <a:srgbClr val="000000"/>
              </a:solidFill>
              <a:latin typeface="Arial"/>
            </a:endParaRPr>
          </a:p>
        </p:txBody>
      </p:sp>
      <p:pic>
        <p:nvPicPr>
          <p:cNvPr id="1224" name="图片 797698" descr="bxsda"/>
          <p:cNvPicPr/>
          <p:nvPr/>
        </p:nvPicPr>
        <p:blipFill>
          <a:blip r:embed="rId1"/>
          <a:stretch/>
        </p:blipFill>
        <p:spPr>
          <a:xfrm>
            <a:off x="1042920" y="1773360"/>
            <a:ext cx="3371760" cy="4762440"/>
          </a:xfrm>
          <a:prstGeom prst="rect">
            <a:avLst/>
          </a:prstGeom>
          <a:ln w="0">
            <a:noFill/>
          </a:ln>
        </p:spPr>
      </p:pic>
      <p:pic>
        <p:nvPicPr>
          <p:cNvPr id="1225" name="图片 797699" descr="bxsdb"/>
          <p:cNvPicPr/>
          <p:nvPr/>
        </p:nvPicPr>
        <p:blipFill>
          <a:blip r:embed="rId2"/>
          <a:stretch/>
        </p:blipFill>
        <p:spPr>
          <a:xfrm>
            <a:off x="4643280" y="2133720"/>
            <a:ext cx="4017960" cy="4246560"/>
          </a:xfrm>
          <a:prstGeom prst="rect">
            <a:avLst/>
          </a:prstGeom>
          <a:ln w="0">
            <a:noFill/>
          </a:ln>
        </p:spPr>
      </p:pic>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文本框 60419"/>
          <p:cNvSpPr/>
          <p:nvPr/>
        </p:nvSpPr>
        <p:spPr>
          <a:xfrm>
            <a:off x="457200" y="380880"/>
            <a:ext cx="7696080" cy="5126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ff9900"/>
                </a:solidFill>
                <a:latin typeface="Arial"/>
              </a:rPr>
              <a:t>五味</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6699"/>
                </a:solidFill>
                <a:latin typeface="Arial"/>
              </a:rPr>
              <a:t>辛、甘、酸、苦、咸</a:t>
            </a:r>
            <a:r>
              <a:rPr b="0" lang="zh-CN" sz="2400" spc="-1" strike="noStrike">
                <a:solidFill>
                  <a:srgbClr val="000000"/>
                </a:solidFill>
                <a:latin typeface="Arial"/>
              </a:rPr>
              <a:t>五种味。药味和可品尝的药物的味道有的是一致的，有的是不一致的。“味”是药物作用规律的高度概括，也是部分药物的真实滋味。食物或药物所具有的“味”，对人体分别有不同的作用。</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6699"/>
                </a:solidFill>
                <a:latin typeface="Arial"/>
              </a:rPr>
              <a:t>辛</a:t>
            </a:r>
            <a:r>
              <a:rPr b="1" lang="zh-CN" sz="2000" spc="-1" strike="noStrike">
                <a:solidFill>
                  <a:srgbClr val="666699"/>
                </a:solidFill>
                <a:latin typeface="Arial"/>
              </a:rPr>
              <a:t>味</a:t>
            </a:r>
            <a:r>
              <a:rPr b="0" lang="zh-CN" sz="2400" spc="-1" strike="noStrike">
                <a:solidFill>
                  <a:srgbClr val="000000"/>
                </a:solidFill>
                <a:latin typeface="Arial"/>
              </a:rPr>
              <a:t>，能行能散，发散解表，行气活血。如川芎味辛，具有活血化瘀作用</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6699"/>
                </a:solidFill>
                <a:latin typeface="Arial"/>
              </a:rPr>
              <a:t>甘</a:t>
            </a:r>
            <a:r>
              <a:rPr b="1" lang="zh-CN" sz="2000" spc="-1" strike="noStrike">
                <a:solidFill>
                  <a:srgbClr val="666699"/>
                </a:solidFill>
                <a:latin typeface="Arial"/>
              </a:rPr>
              <a:t>味</a:t>
            </a:r>
            <a:r>
              <a:rPr b="0" lang="zh-CN" sz="2400" spc="-1" strike="noStrike">
                <a:solidFill>
                  <a:srgbClr val="000000"/>
                </a:solidFill>
                <a:latin typeface="Arial"/>
              </a:rPr>
              <a:t>，能补、缓。补益人体的气血阴阳，缓就是缓和各种急迫的病证。蜂蜜、大枣味甘，具有补益作用。</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7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6" name="PlaceHolder 1"/>
          <p:cNvSpPr>
            <a:spLocks noGrp="1"/>
          </p:cNvSpPr>
          <p:nvPr>
            <p:ph/>
          </p:nvPr>
        </p:nvSpPr>
        <p:spPr>
          <a:xfrm>
            <a:off x="826560" y="836640"/>
            <a:ext cx="7363080" cy="4681440"/>
          </a:xfrm>
          <a:prstGeom prst="rect">
            <a:avLst/>
          </a:prstGeom>
          <a:noFill/>
          <a:ln w="0">
            <a:noFill/>
          </a:ln>
        </p:spPr>
        <p:txBody>
          <a:bodyPr anchor="t">
            <a:normAutofit/>
          </a:bodyPr>
          <a:p>
            <a:pPr marL="343080" indent="-343080">
              <a:lnSpc>
                <a:spcPct val="17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补血</a:t>
            </a:r>
            <a:r>
              <a:rPr b="1" lang="en-US" sz="3200" spc="-1" strike="noStrike">
                <a:solidFill>
                  <a:srgbClr val="000000"/>
                </a:solidFill>
                <a:latin typeface="Arial"/>
              </a:rPr>
              <a:t>——</a:t>
            </a:r>
            <a:r>
              <a:rPr b="1" lang="zh-CN" sz="3200" spc="-1" strike="noStrike">
                <a:solidFill>
                  <a:srgbClr val="666699"/>
                </a:solidFill>
                <a:latin typeface="Arial"/>
              </a:rPr>
              <a:t>血虚诸证</a:t>
            </a:r>
            <a:endParaRPr b="0" lang="en-US" sz="3200" spc="-1" strike="noStrike">
              <a:solidFill>
                <a:srgbClr val="000000"/>
              </a:solidFill>
              <a:latin typeface="Arial"/>
            </a:endParaRPr>
          </a:p>
          <a:p>
            <a:pPr marL="343080" indent="-343080">
              <a:lnSpc>
                <a:spcPct val="17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   </a:t>
            </a:r>
            <a:r>
              <a:rPr b="0" lang="zh-CN" sz="3200" spc="-1" strike="noStrike">
                <a:solidFill>
                  <a:srgbClr val="000000"/>
                </a:solidFill>
                <a:latin typeface="Arial"/>
              </a:rPr>
              <a:t>补血要药</a:t>
            </a:r>
            <a:endParaRPr b="0" lang="en-US" sz="3200" spc="-1" strike="noStrike">
              <a:solidFill>
                <a:srgbClr val="000000"/>
              </a:solidFill>
              <a:latin typeface="Arial"/>
            </a:endParaRPr>
          </a:p>
          <a:p>
            <a:pPr marL="343080" indent="-343080">
              <a:lnSpc>
                <a:spcPct val="17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滋阴</a:t>
            </a:r>
            <a:r>
              <a:rPr b="1" lang="en-US" sz="3200" spc="-1" strike="noStrike">
                <a:solidFill>
                  <a:srgbClr val="000000"/>
                </a:solidFill>
                <a:latin typeface="Arial"/>
              </a:rPr>
              <a:t>——</a:t>
            </a:r>
            <a:r>
              <a:rPr b="1" lang="zh-CN" sz="3200" spc="-1" strike="noStrike">
                <a:solidFill>
                  <a:srgbClr val="666699"/>
                </a:solidFill>
                <a:latin typeface="Arial"/>
              </a:rPr>
              <a:t>肾阴不足</a:t>
            </a:r>
            <a:endParaRPr b="0" lang="en-US" sz="3200" spc="-1" strike="noStrike">
              <a:solidFill>
                <a:srgbClr val="000000"/>
              </a:solidFill>
              <a:latin typeface="Arial"/>
            </a:endParaRPr>
          </a:p>
          <a:p>
            <a:pPr marL="343080" indent="-343080">
              <a:lnSpc>
                <a:spcPct val="17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   </a:t>
            </a:r>
            <a:r>
              <a:rPr b="0" lang="zh-CN" sz="3200" spc="-1" strike="noStrike">
                <a:solidFill>
                  <a:srgbClr val="000000"/>
                </a:solidFill>
                <a:latin typeface="Arial"/>
              </a:rPr>
              <a:t>滋阴主药</a:t>
            </a:r>
            <a:endParaRPr b="0" lang="en-US" sz="3200" spc="-1" strike="noStrike">
              <a:solidFill>
                <a:srgbClr val="000000"/>
              </a:solidFill>
              <a:latin typeface="Arial"/>
            </a:endParaRPr>
          </a:p>
          <a:p>
            <a:pPr marL="343080" indent="-343080">
              <a:lnSpc>
                <a:spcPct val="17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益精填髓</a:t>
            </a:r>
            <a:r>
              <a:rPr b="1" lang="en-US" sz="3200" spc="-1" strike="noStrike">
                <a:solidFill>
                  <a:srgbClr val="000000"/>
                </a:solidFill>
                <a:latin typeface="Arial"/>
              </a:rPr>
              <a:t>——</a:t>
            </a:r>
            <a:r>
              <a:rPr b="1" lang="zh-CN" sz="3200" spc="-1" strike="noStrike">
                <a:solidFill>
                  <a:srgbClr val="666699"/>
                </a:solidFill>
                <a:latin typeface="Arial"/>
              </a:rPr>
              <a:t>肝肾精血亏虚</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7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7" name="PlaceHolder 1"/>
          <p:cNvSpPr>
            <a:spLocks noGrp="1"/>
          </p:cNvSpPr>
          <p:nvPr>
            <p:ph/>
          </p:nvPr>
        </p:nvSpPr>
        <p:spPr>
          <a:xfrm>
            <a:off x="304920" y="456840"/>
            <a:ext cx="8540640" cy="6048360"/>
          </a:xfrm>
          <a:prstGeom prst="rect">
            <a:avLst/>
          </a:prstGeom>
          <a:noFill/>
          <a:ln w="0">
            <a:noFill/>
          </a:ln>
        </p:spPr>
        <p:txBody>
          <a:bodyPr anchor="t">
            <a:normAutofit/>
          </a:bodyPr>
          <a:p>
            <a:pPr marL="343080" indent="-343080">
              <a:lnSpc>
                <a:spcPct val="90000"/>
              </a:lnSpc>
              <a:spcBef>
                <a:spcPts val="4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600" spc="-1" strike="noStrike">
              <a:solidFill>
                <a:srgbClr val="000000"/>
              </a:solidFill>
              <a:latin typeface="Arial"/>
            </a:endParaRPr>
          </a:p>
          <a:p>
            <a:pPr marL="343080" indent="-343080">
              <a:lnSpc>
                <a:spcPct val="160000"/>
              </a:lnSpc>
              <a:spcBef>
                <a:spcPts val="64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600" spc="-1" strike="noStrike">
                <a:solidFill>
                  <a:srgbClr val="666699"/>
                </a:solidFill>
                <a:latin typeface="Arial"/>
              </a:rPr>
              <a:t>①</a:t>
            </a:r>
            <a:r>
              <a:rPr b="1" lang="zh-CN" sz="2600" spc="-1" strike="noStrike">
                <a:solidFill>
                  <a:srgbClr val="666699"/>
                </a:solidFill>
                <a:latin typeface="Arial"/>
              </a:rPr>
              <a:t>特点：</a:t>
            </a:r>
            <a:r>
              <a:rPr b="0" lang="zh-CN" sz="2600" spc="-1" strike="noStrike">
                <a:solidFill>
                  <a:srgbClr val="000000"/>
                </a:solidFill>
                <a:latin typeface="Arial"/>
              </a:rPr>
              <a:t>补血、养阴，凡血虚、阴亏精少诸证皆宜。</a:t>
            </a:r>
            <a:endParaRPr b="0" lang="en-US" sz="2600" spc="-1" strike="noStrike">
              <a:solidFill>
                <a:srgbClr val="000000"/>
              </a:solidFill>
              <a:latin typeface="Arial"/>
            </a:endParaRPr>
          </a:p>
          <a:p>
            <a:pPr marL="343080" indent="-343080">
              <a:lnSpc>
                <a:spcPct val="160000"/>
              </a:lnSpc>
              <a:spcBef>
                <a:spcPts val="64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600" spc="-1" strike="noStrike">
                <a:solidFill>
                  <a:srgbClr val="666699"/>
                </a:solidFill>
                <a:latin typeface="Arial"/>
              </a:rPr>
              <a:t>②</a:t>
            </a:r>
            <a:r>
              <a:rPr b="1" lang="zh-CN" sz="2600" spc="-1" strike="noStrike">
                <a:solidFill>
                  <a:srgbClr val="666699"/>
                </a:solidFill>
                <a:latin typeface="Arial"/>
              </a:rPr>
              <a:t>鉴别用药：</a:t>
            </a:r>
            <a:r>
              <a:rPr b="0" lang="zh-CN" sz="2400" spc="-1" strike="noStrike">
                <a:solidFill>
                  <a:srgbClr val="000000"/>
                </a:solidFill>
                <a:latin typeface="Arial"/>
              </a:rPr>
              <a:t>地黄一物，在临床应用上根据加工情况不同，有下列三种，新鲜的叫</a:t>
            </a:r>
            <a:r>
              <a:rPr b="1" lang="zh-CN" sz="2400" spc="-1" strike="noStrike">
                <a:solidFill>
                  <a:srgbClr val="000000"/>
                </a:solidFill>
                <a:latin typeface="Arial"/>
              </a:rPr>
              <a:t>鲜生地</a:t>
            </a:r>
            <a:r>
              <a:rPr b="0" lang="zh-CN" sz="2400" spc="-1" strike="noStrike">
                <a:solidFill>
                  <a:srgbClr val="000000"/>
                </a:solidFill>
                <a:latin typeface="Arial"/>
              </a:rPr>
              <a:t>，古称生地黄，现市上所用大都是如手指粗的未长大者；长大而晒干者叫</a:t>
            </a:r>
            <a:r>
              <a:rPr b="1" lang="zh-CN" sz="2400" spc="-1" strike="noStrike">
                <a:solidFill>
                  <a:srgbClr val="000000"/>
                </a:solidFill>
                <a:latin typeface="Arial"/>
              </a:rPr>
              <a:t>生地</a:t>
            </a:r>
            <a:r>
              <a:rPr b="0" lang="zh-CN" sz="2400" spc="-1" strike="noStrike">
                <a:solidFill>
                  <a:srgbClr val="000000"/>
                </a:solidFill>
                <a:latin typeface="Arial"/>
              </a:rPr>
              <a:t>，古称干地黄；用生地加工蒸熟后叫熟地黄，</a:t>
            </a:r>
            <a:r>
              <a:rPr b="1" lang="zh-CN" sz="2400" spc="-1" strike="noStrike">
                <a:solidFill>
                  <a:srgbClr val="000000"/>
                </a:solidFill>
                <a:latin typeface="Arial"/>
              </a:rPr>
              <a:t>简称熟地</a:t>
            </a:r>
            <a:r>
              <a:rPr b="0" lang="zh-CN" sz="2400" spc="-1" strike="noStrike">
                <a:solidFill>
                  <a:srgbClr val="000000"/>
                </a:solidFill>
                <a:latin typeface="Arial"/>
              </a:rPr>
              <a:t>。</a:t>
            </a:r>
            <a:r>
              <a:rPr b="0" lang="zh-CN" sz="2600" spc="-1" strike="noStrike">
                <a:solidFill>
                  <a:srgbClr val="000000"/>
                </a:solidFill>
                <a:latin typeface="Arial"/>
              </a:rPr>
              <a:t>三种均有养阴生津之功，而治阴虚津亏诸证。鲜地黄长于清热凉血，生（干）地黄长于养阴生津，熟地黄以养血为主。</a:t>
            </a:r>
            <a:endParaRPr b="0" lang="en-US" sz="2600" spc="-1" strike="noStrike">
              <a:solidFill>
                <a:srgbClr val="000000"/>
              </a:solidFill>
              <a:latin typeface="Arial"/>
            </a:endParaRPr>
          </a:p>
          <a:p>
            <a:pPr marL="343080" indent="-343080">
              <a:lnSpc>
                <a:spcPct val="140000"/>
              </a:lnSpc>
              <a:spcBef>
                <a:spcPts val="64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7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8"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白  芍   </a:t>
            </a:r>
            <a:r>
              <a:rPr b="1" lang="en-US" sz="3200" spc="-1" strike="noStrike">
                <a:solidFill>
                  <a:srgbClr val="000000"/>
                </a:solidFill>
                <a:latin typeface="Arial"/>
              </a:rPr>
              <a:t>Baishao</a:t>
            </a:r>
            <a:endParaRPr b="0" lang="en-US" sz="3200" spc="-1" strike="noStrike">
              <a:solidFill>
                <a:srgbClr val="000000"/>
              </a:solidFill>
              <a:latin typeface="Arial"/>
            </a:endParaRPr>
          </a:p>
        </p:txBody>
      </p:sp>
      <p:pic>
        <p:nvPicPr>
          <p:cNvPr id="1229" name="图片 801794" descr="bxbsa"/>
          <p:cNvPicPr/>
          <p:nvPr/>
        </p:nvPicPr>
        <p:blipFill>
          <a:blip r:embed="rId1"/>
          <a:stretch/>
        </p:blipFill>
        <p:spPr>
          <a:xfrm>
            <a:off x="2195640" y="2349360"/>
            <a:ext cx="4762440" cy="3571920"/>
          </a:xfrm>
          <a:prstGeom prst="rect">
            <a:avLst/>
          </a:prstGeom>
          <a:ln w="0">
            <a:noFill/>
          </a:ln>
        </p:spPr>
      </p:pic>
    </p:spTree>
  </p:cSld>
  <mc:AlternateContent>
    <mc:Choice Requires="p14">
      <p:transition spd="slow" p14:dur="2000"/>
    </mc:Choice>
    <mc:Fallback>
      <p:transition spd="slow"/>
    </mc:Fallback>
  </mc:AlternateContent>
</p:sld>
</file>

<file path=ppt/slides/slide37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30" name="图片 802817" descr="bxbsb"/>
          <p:cNvPicPr/>
          <p:nvPr/>
        </p:nvPicPr>
        <p:blipFill>
          <a:blip r:embed="rId1"/>
          <a:stretch/>
        </p:blipFill>
        <p:spPr>
          <a:xfrm>
            <a:off x="684360" y="765000"/>
            <a:ext cx="4248000" cy="3602160"/>
          </a:xfrm>
          <a:prstGeom prst="rect">
            <a:avLst/>
          </a:prstGeom>
          <a:ln w="0">
            <a:noFill/>
          </a:ln>
        </p:spPr>
      </p:pic>
      <p:pic>
        <p:nvPicPr>
          <p:cNvPr id="1231" name="图片 802818" descr="bxbsb1"/>
          <p:cNvPicPr/>
          <p:nvPr/>
        </p:nvPicPr>
        <p:blipFill>
          <a:blip r:embed="rId2"/>
          <a:stretch/>
        </p:blipFill>
        <p:spPr>
          <a:xfrm>
            <a:off x="4932360" y="2647800"/>
            <a:ext cx="3889440" cy="3608640"/>
          </a:xfrm>
          <a:prstGeom prst="rect">
            <a:avLst/>
          </a:prstGeom>
          <a:ln w="0">
            <a:noFill/>
          </a:ln>
        </p:spPr>
      </p:pic>
    </p:spTree>
  </p:cSld>
  <mc:AlternateContent>
    <mc:Choice Requires="p14">
      <p:transition spd="slow" p14:dur="2000"/>
    </mc:Choice>
    <mc:Fallback>
      <p:transition spd="slow"/>
    </mc:Fallback>
  </mc:AlternateContent>
</p:sld>
</file>

<file path=ppt/slides/slide37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2" name="PlaceHolder 1"/>
          <p:cNvSpPr>
            <a:spLocks noGrp="1"/>
          </p:cNvSpPr>
          <p:nvPr>
            <p:ph/>
          </p:nvPr>
        </p:nvSpPr>
        <p:spPr>
          <a:xfrm>
            <a:off x="395280" y="764640"/>
            <a:ext cx="8540640" cy="3886200"/>
          </a:xfrm>
          <a:prstGeom prst="rect">
            <a:avLst/>
          </a:prstGeom>
          <a:noFill/>
          <a:ln w="0">
            <a:noFill/>
          </a:ln>
        </p:spPr>
        <p:txBody>
          <a:bodyPr anchor="t">
            <a:normAutofit fontScale="83000"/>
          </a:bodyPr>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炒白芍（用麸皮拌抄至微黄用，多用于养血、敛阴）。生白芍（生用，多用于平肝）。</a:t>
            </a:r>
            <a:endParaRPr b="0" lang="en-US" sz="2800" spc="-1" strike="noStrike">
              <a:solidFill>
                <a:srgbClr val="000000"/>
              </a:solidFill>
              <a:latin typeface="Arial"/>
            </a:endParaRPr>
          </a:p>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①</a:t>
            </a:r>
            <a:r>
              <a:rPr b="1" lang="zh-CN" sz="2800" spc="-1" strike="noStrike">
                <a:solidFill>
                  <a:srgbClr val="000000"/>
                </a:solidFill>
                <a:latin typeface="Arial"/>
              </a:rPr>
              <a:t>释名：</a:t>
            </a:r>
            <a:r>
              <a:rPr b="1" lang="zh-CN" sz="2800" spc="-1" strike="noStrike">
                <a:solidFill>
                  <a:srgbClr val="000000"/>
                </a:solidFill>
                <a:latin typeface="Arial"/>
              </a:rPr>
              <a:t>本品全称“白芍药”，以产于杭州者为最好，名“杭白芍”。</a:t>
            </a:r>
            <a:endParaRPr b="0" lang="en-US" sz="2800" spc="-1" strike="noStrike">
              <a:solidFill>
                <a:srgbClr val="000000"/>
              </a:solidFill>
              <a:latin typeface="Arial"/>
            </a:endParaRPr>
          </a:p>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②</a:t>
            </a:r>
            <a:r>
              <a:rPr b="1" lang="zh-CN" sz="2800" spc="-1" strike="noStrike">
                <a:solidFill>
                  <a:srgbClr val="000000"/>
                </a:solidFill>
                <a:latin typeface="Arial"/>
              </a:rPr>
              <a:t>白芍与赤芍：</a:t>
            </a:r>
            <a:r>
              <a:rPr b="1" lang="en-US" sz="2800" spc="-1" strike="noStrike">
                <a:solidFill>
                  <a:srgbClr val="000000"/>
                </a:solidFill>
                <a:latin typeface="Arial"/>
              </a:rPr>
              <a:t>《</a:t>
            </a:r>
            <a:r>
              <a:rPr b="1" lang="zh-CN" sz="2800" spc="-1" strike="noStrike">
                <a:solidFill>
                  <a:srgbClr val="000000"/>
                </a:solidFill>
                <a:latin typeface="Arial"/>
              </a:rPr>
              <a:t>本经</a:t>
            </a:r>
            <a:r>
              <a:rPr b="1" lang="en-US" sz="2800" spc="-1" strike="noStrike">
                <a:solidFill>
                  <a:srgbClr val="000000"/>
                </a:solidFill>
                <a:latin typeface="Arial"/>
              </a:rPr>
              <a:t>》</a:t>
            </a:r>
            <a:r>
              <a:rPr b="1" lang="zh-CN" sz="2800" spc="-1" strike="noStrike">
                <a:solidFill>
                  <a:srgbClr val="000000"/>
                </a:solidFill>
                <a:latin typeface="Arial"/>
              </a:rPr>
              <a:t>不分，通称“芍药”，唐末宋初，始将二者区分。二者均能止痛。白芍长于养血调经，敛阴止汗，平抑肝阳；赤芍则长于清热凉血，活血散瘀，清泄肝火。</a:t>
            </a:r>
            <a:endParaRPr b="0" lang="en-US" sz="2800" spc="-1" strike="noStrike">
              <a:solidFill>
                <a:srgbClr val="000000"/>
              </a:solidFill>
              <a:latin typeface="Arial"/>
            </a:endParaRPr>
          </a:p>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③</a:t>
            </a:r>
            <a:r>
              <a:rPr b="1" lang="zh-CN" sz="2800" spc="-1" strike="noStrike">
                <a:solidFill>
                  <a:srgbClr val="000000"/>
                </a:solidFill>
                <a:latin typeface="Arial"/>
              </a:rPr>
              <a:t>反藜芦。</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7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3" name="PlaceHolder 1"/>
          <p:cNvSpPr>
            <a:spLocks noGrp="1"/>
          </p:cNvSpPr>
          <p:nvPr>
            <p:ph/>
          </p:nvPr>
        </p:nvSpPr>
        <p:spPr>
          <a:xfrm>
            <a:off x="324000" y="1483920"/>
            <a:ext cx="8540640" cy="3886200"/>
          </a:xfrm>
          <a:prstGeom prst="rect">
            <a:avLst/>
          </a:prstGeom>
          <a:noFill/>
          <a:ln w="0">
            <a:noFill/>
          </a:ln>
        </p:spPr>
        <p:txBody>
          <a:bodyPr anchor="t">
            <a:normAutofit/>
          </a:bodyPr>
          <a:p>
            <a:pPr marL="343080" indent="-343080">
              <a:lnSpc>
                <a:spcPct val="15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白芍养血平肝，长于敛阴；赤芍凉血活血，长于散瘀。</a:t>
            </a:r>
            <a:endParaRPr b="0" lang="en-US" sz="3200" spc="-1" strike="noStrike">
              <a:solidFill>
                <a:srgbClr val="000000"/>
              </a:solidFill>
              <a:latin typeface="Arial"/>
            </a:endParaRPr>
          </a:p>
          <a:p>
            <a:pPr marL="343080" indent="-343080">
              <a:lnSpc>
                <a:spcPct val="15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故于补血、养阴及调经方中，常用白芍；于清热凉血及活血袪瘀剂中，常用赤芍。</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7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4"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000000"/>
                </a:solidFill>
                <a:latin typeface="Arial"/>
              </a:rPr>
              <a:t>※</a:t>
            </a:r>
            <a:r>
              <a:rPr b="1" lang="zh-CN" sz="4400" spc="-1" strike="noStrike">
                <a:solidFill>
                  <a:srgbClr val="000000"/>
                </a:solidFill>
                <a:latin typeface="Arial"/>
              </a:rPr>
              <a:t>阿  胶  </a:t>
            </a:r>
            <a:r>
              <a:rPr b="1" lang="en-US" sz="4400" spc="-1" strike="noStrike">
                <a:solidFill>
                  <a:srgbClr val="000000"/>
                </a:solidFill>
                <a:latin typeface="Arial"/>
              </a:rPr>
              <a:t>Ejiao</a:t>
            </a:r>
            <a:endParaRPr b="0" lang="en-US" sz="4400" spc="-1" strike="noStrike">
              <a:solidFill>
                <a:srgbClr val="000000"/>
              </a:solidFill>
              <a:latin typeface="Arial"/>
            </a:endParaRPr>
          </a:p>
        </p:txBody>
      </p:sp>
      <p:pic>
        <p:nvPicPr>
          <p:cNvPr id="1235" name="图片 806914" descr="bxaja"/>
          <p:cNvPicPr/>
          <p:nvPr/>
        </p:nvPicPr>
        <p:blipFill>
          <a:blip r:embed="rId1"/>
          <a:stretch/>
        </p:blipFill>
        <p:spPr>
          <a:xfrm>
            <a:off x="2268360" y="2492280"/>
            <a:ext cx="4762800" cy="3229200"/>
          </a:xfrm>
          <a:prstGeom prst="rect">
            <a:avLst/>
          </a:prstGeom>
          <a:ln w="0">
            <a:noFill/>
          </a:ln>
        </p:spPr>
      </p:pic>
    </p:spTree>
  </p:cSld>
  <mc:AlternateContent>
    <mc:Choice Requires="p14">
      <p:transition spd="slow" p14:dur="2000"/>
    </mc:Choice>
    <mc:Fallback>
      <p:transition spd="slow"/>
    </mc:Fallback>
  </mc:AlternateContent>
</p:sld>
</file>

<file path=ppt/slides/slide37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36" name="图片 807937" descr="bxajb"/>
          <p:cNvPicPr/>
          <p:nvPr/>
        </p:nvPicPr>
        <p:blipFill>
          <a:blip r:embed="rId1"/>
          <a:stretch/>
        </p:blipFill>
        <p:spPr>
          <a:xfrm>
            <a:off x="2124000" y="1773360"/>
            <a:ext cx="4762440" cy="3933720"/>
          </a:xfrm>
          <a:prstGeom prst="rect">
            <a:avLst/>
          </a:prstGeom>
          <a:ln w="0">
            <a:noFill/>
          </a:ln>
        </p:spPr>
      </p:pic>
    </p:spTree>
  </p:cSld>
  <mc:AlternateContent>
    <mc:Choice Requires="p14">
      <p:transition spd="slow" p14:dur="2000"/>
    </mc:Choice>
    <mc:Fallback>
      <p:transition spd="slow"/>
    </mc:Fallback>
  </mc:AlternateContent>
</p:sld>
</file>

<file path=ppt/slides/slide37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7"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400" spc="-1" strike="noStrike">
                <a:solidFill>
                  <a:srgbClr val="000000"/>
                </a:solidFill>
                <a:latin typeface="Arial"/>
              </a:rPr>
              <a:t>【说明】</a:t>
            </a:r>
            <a:endParaRPr b="0" lang="en-US" sz="4400" spc="-1" strike="noStrike">
              <a:solidFill>
                <a:srgbClr val="000000"/>
              </a:solidFill>
              <a:latin typeface="Arial"/>
            </a:endParaRPr>
          </a:p>
        </p:txBody>
      </p:sp>
      <p:sp>
        <p:nvSpPr>
          <p:cNvPr id="1238" name="PlaceHolder 2"/>
          <p:cNvSpPr>
            <a:spLocks noGrp="1"/>
          </p:cNvSpPr>
          <p:nvPr>
            <p:ph/>
          </p:nvPr>
        </p:nvSpPr>
        <p:spPr>
          <a:xfrm>
            <a:off x="457200" y="1980720"/>
            <a:ext cx="8229600" cy="3886200"/>
          </a:xfrm>
          <a:prstGeom prst="rect">
            <a:avLst/>
          </a:prstGeom>
          <a:noFill/>
          <a:ln w="0">
            <a:noFill/>
          </a:ln>
        </p:spPr>
        <p:txBody>
          <a:bodyPr anchor="t">
            <a:normAutofit/>
          </a:bodyPr>
          <a:p>
            <a:pPr marL="343080" indent="-343080">
              <a:lnSpc>
                <a:spcPct val="17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800" spc="-1" strike="noStrike">
                <a:solidFill>
                  <a:srgbClr val="000000"/>
                </a:solidFill>
                <a:latin typeface="Arial"/>
              </a:rPr>
              <a:t>①</a:t>
            </a:r>
            <a:r>
              <a:rPr b="0" lang="zh-CN" sz="2800" spc="-1" strike="noStrike">
                <a:solidFill>
                  <a:srgbClr val="000000"/>
                </a:solidFill>
                <a:latin typeface="Arial"/>
              </a:rPr>
              <a:t>本品为驴皮经漂泡去毛后熬制而成的胶块，又名“驴皮胶”，古时以产于山东省东阿县者为最好，名“东阿胶”、“真阿胶”，简称“阿胶”。</a:t>
            </a:r>
            <a:endParaRPr b="0" lang="en-US" sz="2800" spc="-1" strike="noStrike">
              <a:solidFill>
                <a:srgbClr val="000000"/>
              </a:solidFill>
              <a:latin typeface="Arial"/>
            </a:endParaRPr>
          </a:p>
          <a:p>
            <a:pPr marL="343080" indent="-343080">
              <a:lnSpc>
                <a:spcPct val="17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800" spc="-1" strike="noStrike">
                <a:solidFill>
                  <a:srgbClr val="000000"/>
                </a:solidFill>
                <a:latin typeface="Arial"/>
              </a:rPr>
              <a:t>②</a:t>
            </a:r>
            <a:r>
              <a:rPr b="0" lang="zh-CN" sz="2800" spc="-1" strike="noStrike">
                <a:solidFill>
                  <a:srgbClr val="000000"/>
                </a:solidFill>
                <a:latin typeface="Arial"/>
              </a:rPr>
              <a:t>入汤剂宜烊化冲服。</a:t>
            </a:r>
            <a:endParaRPr b="0" lang="en-US" sz="2800" spc="-1" strike="noStrike">
              <a:solidFill>
                <a:srgbClr val="000000"/>
              </a:solidFill>
              <a:latin typeface="Arial"/>
            </a:endParaRPr>
          </a:p>
          <a:p>
            <a:pPr marL="343080" indent="-343080">
              <a:lnSpc>
                <a:spcPct val="175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7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9" name="PlaceHolder 1"/>
          <p:cNvSpPr>
            <a:spLocks noGrp="1"/>
          </p:cNvSpPr>
          <p:nvPr>
            <p:ph/>
          </p:nvPr>
        </p:nvSpPr>
        <p:spPr>
          <a:xfrm>
            <a:off x="603360" y="2046240"/>
            <a:ext cx="6178320" cy="2549520"/>
          </a:xfrm>
          <a:prstGeom prst="rect">
            <a:avLst/>
          </a:prstGeom>
          <a:noFill/>
          <a:ln w="0">
            <a:noFill/>
          </a:ln>
        </p:spPr>
        <p:txBody>
          <a:bodyPr anchor="t">
            <a:normAutofit/>
          </a:bodyPr>
          <a:p>
            <a:pPr marL="343080" indent="-343080">
              <a:lnSpc>
                <a:spcPct val="14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1.</a:t>
            </a:r>
            <a:r>
              <a:rPr b="1" lang="zh-CN" sz="3200" spc="-1" strike="noStrike">
                <a:solidFill>
                  <a:srgbClr val="000000"/>
                </a:solidFill>
                <a:latin typeface="Arial"/>
              </a:rPr>
              <a:t>补血</a:t>
            </a:r>
            <a:r>
              <a:rPr b="1" lang="en-US" sz="3200" spc="-1" strike="noStrike">
                <a:solidFill>
                  <a:srgbClr val="000000"/>
                </a:solidFill>
                <a:latin typeface="Arial"/>
              </a:rPr>
              <a:t>——</a:t>
            </a:r>
            <a:r>
              <a:rPr b="0" lang="zh-CN" sz="3200" spc="-1" strike="noStrike">
                <a:solidFill>
                  <a:srgbClr val="000000"/>
                </a:solidFill>
                <a:latin typeface="Arial"/>
              </a:rPr>
              <a:t>血虚证。</a:t>
            </a:r>
            <a:endParaRPr b="0" lang="en-US" sz="3200" spc="-1" strike="noStrike">
              <a:solidFill>
                <a:srgbClr val="000000"/>
              </a:solidFill>
              <a:latin typeface="Arial"/>
            </a:endParaRPr>
          </a:p>
          <a:p>
            <a:pPr marL="343080" indent="-343080">
              <a:lnSpc>
                <a:spcPct val="14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2.</a:t>
            </a:r>
            <a:r>
              <a:rPr b="1" lang="zh-CN" sz="3200" spc="-1" strike="noStrike">
                <a:solidFill>
                  <a:srgbClr val="000000"/>
                </a:solidFill>
                <a:latin typeface="Arial"/>
              </a:rPr>
              <a:t>止血</a:t>
            </a:r>
            <a:r>
              <a:rPr b="1" lang="en-US" sz="3200" spc="-1" strike="noStrike">
                <a:solidFill>
                  <a:srgbClr val="000000"/>
                </a:solidFill>
                <a:latin typeface="Arial"/>
              </a:rPr>
              <a:t>——</a:t>
            </a:r>
            <a:r>
              <a:rPr b="0" lang="zh-CN" sz="3200" spc="-1" strike="noStrike">
                <a:solidFill>
                  <a:srgbClr val="000000"/>
                </a:solidFill>
                <a:latin typeface="Arial"/>
              </a:rPr>
              <a:t>出血证。</a:t>
            </a:r>
            <a:endParaRPr b="0" lang="en-US" sz="3200" spc="-1" strike="noStrike">
              <a:solidFill>
                <a:srgbClr val="000000"/>
              </a:solidFill>
              <a:latin typeface="Arial"/>
            </a:endParaRPr>
          </a:p>
          <a:p>
            <a:pPr marL="343080" indent="-343080">
              <a:lnSpc>
                <a:spcPct val="14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3.</a:t>
            </a:r>
            <a:r>
              <a:rPr b="1" lang="zh-CN" sz="3200" spc="-1" strike="noStrike">
                <a:solidFill>
                  <a:srgbClr val="000000"/>
                </a:solidFill>
                <a:latin typeface="Arial"/>
              </a:rPr>
              <a:t>滋阴润肺</a:t>
            </a:r>
            <a:r>
              <a:rPr b="1" lang="en-US" sz="3200" spc="-1" strike="noStrike">
                <a:solidFill>
                  <a:srgbClr val="000000"/>
                </a:solidFill>
                <a:latin typeface="Arial"/>
              </a:rPr>
              <a:t>——</a:t>
            </a:r>
            <a:r>
              <a:rPr b="0" lang="zh-CN" sz="3200" spc="-1" strike="noStrike">
                <a:solidFill>
                  <a:srgbClr val="000000"/>
                </a:solidFill>
                <a:latin typeface="Arial"/>
              </a:rPr>
              <a:t>阴虚燥咳。</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文本框 63491"/>
          <p:cNvSpPr/>
          <p:nvPr/>
        </p:nvSpPr>
        <p:spPr>
          <a:xfrm>
            <a:off x="457200" y="685800"/>
            <a:ext cx="7315200" cy="56383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6699"/>
                </a:solidFill>
                <a:latin typeface="Arial"/>
              </a:rPr>
              <a:t>酸</a:t>
            </a:r>
            <a:r>
              <a:rPr b="1" lang="zh-CN" sz="1800" spc="-1" strike="noStrike">
                <a:solidFill>
                  <a:srgbClr val="666699"/>
                </a:solidFill>
                <a:latin typeface="Arial"/>
              </a:rPr>
              <a:t>味</a:t>
            </a:r>
            <a:r>
              <a:rPr b="0" lang="zh-CN" sz="2400" spc="-1" strike="noStrike">
                <a:solidFill>
                  <a:srgbClr val="000000"/>
                </a:solidFill>
                <a:latin typeface="Arial"/>
              </a:rPr>
              <a:t>，能收涩，收敛津气、固涩各种滑泻，包括止咳、止泻、止遗精、止遗尿等。如石榴皮，酸涩之性较强，用治久泻久痢。</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6699"/>
                </a:solidFill>
                <a:latin typeface="Arial"/>
              </a:rPr>
              <a:t>苦</a:t>
            </a:r>
            <a:r>
              <a:rPr b="1" lang="zh-CN" sz="1800" spc="-1" strike="noStrike">
                <a:solidFill>
                  <a:srgbClr val="666699"/>
                </a:solidFill>
                <a:latin typeface="Arial"/>
              </a:rPr>
              <a:t>味</a:t>
            </a:r>
            <a:r>
              <a:rPr b="0" lang="zh-CN" sz="2400" spc="-1" strike="noStrike">
                <a:solidFill>
                  <a:srgbClr val="000000"/>
                </a:solidFill>
                <a:latin typeface="Arial"/>
              </a:rPr>
              <a:t>，能燥和泄，燥就是燥除湿邪，泄是清泄邪热和下泄邪毒。如黄连，味苦，能清热解毒，泻心火，治热病烦躁、失眠等。</a:t>
            </a:r>
            <a:r>
              <a:rPr b="0" lang="zh-CN" sz="2400" spc="-1" strike="noStrike" u="sng">
                <a:solidFill>
                  <a:srgbClr val="000000"/>
                </a:solidFill>
                <a:uFillTx/>
                <a:latin typeface="Arial"/>
              </a:rPr>
              <a:t>柚子、苦瓜</a:t>
            </a:r>
            <a:r>
              <a:rPr b="0" lang="zh-CN" sz="2400" spc="-1" strike="noStrike">
                <a:solidFill>
                  <a:srgbClr val="000000"/>
                </a:solidFill>
                <a:latin typeface="Arial"/>
              </a:rPr>
              <a:t>泻火。</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6699"/>
                </a:solidFill>
                <a:latin typeface="Arial"/>
              </a:rPr>
              <a:t>咸</a:t>
            </a:r>
            <a:r>
              <a:rPr b="1" lang="zh-CN" sz="1800" spc="-1" strike="noStrike">
                <a:solidFill>
                  <a:srgbClr val="666699"/>
                </a:solidFill>
                <a:latin typeface="Arial"/>
              </a:rPr>
              <a:t>味</a:t>
            </a:r>
            <a:r>
              <a:rPr b="0" lang="zh-CN" sz="2400" spc="-1" strike="noStrike">
                <a:solidFill>
                  <a:srgbClr val="000000"/>
                </a:solidFill>
                <a:latin typeface="Arial"/>
              </a:rPr>
              <a:t>，能软坚，即软化各种积聚、坚结。如对体内各种肿块（包括多种良性和恶性肿瘤）、甲状腺肿大等并的治疗，多用咸味药，如海带、海藻、芒硝等。</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8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0" name="PlaceHolder 1"/>
          <p:cNvSpPr>
            <a:spLocks noGrp="1"/>
          </p:cNvSpPr>
          <p:nvPr>
            <p:ph type="title"/>
          </p:nvPr>
        </p:nvSpPr>
        <p:spPr>
          <a:xfrm>
            <a:off x="304920" y="106632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a:t>
            </a:r>
            <a:r>
              <a:rPr b="1" lang="en-US" sz="4400" spc="-1" strike="noStrike">
                <a:solidFill>
                  <a:srgbClr val="000000"/>
                </a:solidFill>
                <a:latin typeface="Arial"/>
              </a:rPr>
              <a:t>4  </a:t>
            </a:r>
            <a:r>
              <a:rPr b="1" lang="zh-CN" sz="4400" spc="-1" strike="noStrike">
                <a:solidFill>
                  <a:srgbClr val="000000"/>
                </a:solidFill>
                <a:latin typeface="Arial"/>
              </a:rPr>
              <a:t>补阴药</a:t>
            </a:r>
            <a:endParaRPr b="0" lang="en-US" sz="4400" spc="-1" strike="noStrike">
              <a:solidFill>
                <a:srgbClr val="000000"/>
              </a:solidFill>
              <a:latin typeface="Arial"/>
            </a:endParaRPr>
          </a:p>
        </p:txBody>
      </p:sp>
      <p:sp>
        <p:nvSpPr>
          <p:cNvPr id="1241" name="PlaceHolder 2"/>
          <p:cNvSpPr>
            <a:spLocks noGrp="1"/>
          </p:cNvSpPr>
          <p:nvPr>
            <p:ph/>
          </p:nvPr>
        </p:nvSpPr>
        <p:spPr>
          <a:xfrm>
            <a:off x="457200" y="2665440"/>
            <a:ext cx="8229600" cy="2975040"/>
          </a:xfrm>
          <a:prstGeom prst="rect">
            <a:avLst/>
          </a:prstGeom>
          <a:noFill/>
          <a:ln w="0">
            <a:noFill/>
          </a:ln>
        </p:spPr>
        <p:txBody>
          <a:bodyPr anchor="t">
            <a:normAutofit/>
          </a:bodyPr>
          <a:p>
            <a:pPr marL="343080" indent="-343080">
              <a:lnSpc>
                <a:spcPct val="19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本类药多属甘寒，质润多液，以滋养阴液，生津润燥为主要作用，又称“滋阴药”、“养阴药”。</a:t>
            </a:r>
            <a:endParaRPr b="0" lang="en-US" sz="2800" spc="-1" strike="noStrike">
              <a:solidFill>
                <a:srgbClr val="000000"/>
              </a:solidFill>
              <a:latin typeface="Arial"/>
            </a:endParaRPr>
          </a:p>
          <a:p>
            <a:pPr marL="343080" indent="-343080">
              <a:lnSpc>
                <a:spcPct val="19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主治阴虚证（与肺、胃、肝、肾密切相关）。</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8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2" name="PlaceHolder 1"/>
          <p:cNvSpPr>
            <a:spLocks noGrp="1"/>
          </p:cNvSpPr>
          <p:nvPr>
            <p:ph type="title"/>
          </p:nvPr>
        </p:nvSpPr>
        <p:spPr>
          <a:xfrm>
            <a:off x="250920" y="54900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000" spc="-1" strike="noStrike">
                <a:solidFill>
                  <a:srgbClr val="000000"/>
                </a:solidFill>
                <a:latin typeface="Arial"/>
              </a:rPr>
              <a:t>  </a:t>
            </a:r>
            <a:r>
              <a:rPr b="1" lang="zh-CN" sz="4000" spc="-1" strike="noStrike">
                <a:solidFill>
                  <a:srgbClr val="000000"/>
                </a:solidFill>
                <a:latin typeface="Arial"/>
              </a:rPr>
              <a:t>北沙参  </a:t>
            </a:r>
            <a:r>
              <a:rPr b="1" lang="en-US" sz="2800" spc="-1" strike="noStrike">
                <a:solidFill>
                  <a:srgbClr val="000000"/>
                </a:solidFill>
                <a:latin typeface="Arial"/>
              </a:rPr>
              <a:t>Beishashen</a:t>
            </a:r>
            <a:br>
              <a:rPr sz="2800"/>
            </a:br>
            <a:endParaRPr b="0" lang="en-US" sz="2800" spc="-1" strike="noStrike">
              <a:solidFill>
                <a:srgbClr val="000000"/>
              </a:solidFill>
              <a:latin typeface="Arial"/>
            </a:endParaRPr>
          </a:p>
        </p:txBody>
      </p:sp>
      <p:sp>
        <p:nvSpPr>
          <p:cNvPr id="1243" name="PlaceHolder 2"/>
          <p:cNvSpPr>
            <a:spLocks noGrp="1"/>
          </p:cNvSpPr>
          <p:nvPr>
            <p:ph/>
          </p:nvPr>
        </p:nvSpPr>
        <p:spPr>
          <a:xfrm>
            <a:off x="178920" y="1988640"/>
            <a:ext cx="8541000" cy="3886200"/>
          </a:xfrm>
          <a:prstGeom prst="rect">
            <a:avLst/>
          </a:prstGeom>
          <a:noFill/>
          <a:ln w="0">
            <a:noFill/>
          </a:ln>
        </p:spPr>
        <p:txBody>
          <a:bodyPr anchor="t">
            <a:normAutofit/>
          </a:bodyPr>
          <a:p>
            <a:pPr marL="343080" indent="-343080">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伞形科植物珊湖菜的根。</a:t>
            </a:r>
            <a:endParaRPr b="0" lang="en-US" sz="2800" spc="-1" strike="noStrike">
              <a:solidFill>
                <a:srgbClr val="000000"/>
              </a:solidFill>
              <a:latin typeface="Arial"/>
            </a:endParaRPr>
          </a:p>
          <a:p>
            <a:pPr marL="343080" indent="-343080">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p:txBody>
      </p:sp>
      <p:pic>
        <p:nvPicPr>
          <p:cNvPr id="1244" name="图片 814083" descr="bybsb"/>
          <p:cNvPicPr/>
          <p:nvPr/>
        </p:nvPicPr>
        <p:blipFill>
          <a:blip r:embed="rId1"/>
          <a:stretch/>
        </p:blipFill>
        <p:spPr>
          <a:xfrm>
            <a:off x="4500720" y="1989000"/>
            <a:ext cx="4163760" cy="4329360"/>
          </a:xfrm>
          <a:prstGeom prst="rect">
            <a:avLst/>
          </a:prstGeom>
          <a:ln w="0">
            <a:noFill/>
          </a:ln>
        </p:spPr>
      </p:pic>
      <p:pic>
        <p:nvPicPr>
          <p:cNvPr id="1245" name="图片 814084" descr="347"/>
          <p:cNvPicPr/>
          <p:nvPr/>
        </p:nvPicPr>
        <p:blipFill>
          <a:blip r:embed="rId2"/>
          <a:stretch/>
        </p:blipFill>
        <p:spPr>
          <a:xfrm>
            <a:off x="0" y="3276720"/>
            <a:ext cx="4343400" cy="2692440"/>
          </a:xfrm>
          <a:prstGeom prst="rect">
            <a:avLst/>
          </a:prstGeom>
          <a:ln w="0">
            <a:noFill/>
          </a:ln>
        </p:spPr>
      </p:pic>
    </p:spTree>
  </p:cSld>
  <mc:AlternateContent>
    <mc:Choice Requires="p14">
      <p:transition spd="slow" p14:dur="2000"/>
    </mc:Choice>
    <mc:Fallback>
      <p:transition spd="slow"/>
    </mc:Fallback>
  </mc:AlternateContent>
</p:sld>
</file>

<file path=ppt/slides/slide38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6" name="PlaceHolder 1"/>
          <p:cNvSpPr>
            <a:spLocks noGrp="1"/>
          </p:cNvSpPr>
          <p:nvPr>
            <p:ph type="title"/>
          </p:nvPr>
        </p:nvSpPr>
        <p:spPr>
          <a:xfrm>
            <a:off x="395280" y="54900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南沙参  </a:t>
            </a:r>
            <a:r>
              <a:rPr b="1" lang="en-US" sz="3200" spc="-1" strike="noStrike">
                <a:solidFill>
                  <a:srgbClr val="000000"/>
                </a:solidFill>
                <a:latin typeface="Arial"/>
              </a:rPr>
              <a:t>Nanshashen</a:t>
            </a:r>
            <a:endParaRPr b="0" lang="en-US" sz="3200" spc="-1" strike="noStrike">
              <a:solidFill>
                <a:srgbClr val="000000"/>
              </a:solidFill>
              <a:latin typeface="Arial"/>
            </a:endParaRPr>
          </a:p>
        </p:txBody>
      </p:sp>
      <p:sp>
        <p:nvSpPr>
          <p:cNvPr id="1247" name="PlaceHolder 2"/>
          <p:cNvSpPr>
            <a:spLocks noGrp="1"/>
          </p:cNvSpPr>
          <p:nvPr>
            <p:ph/>
          </p:nvPr>
        </p:nvSpPr>
        <p:spPr>
          <a:xfrm>
            <a:off x="460440" y="2045880"/>
            <a:ext cx="8223120" cy="3357720"/>
          </a:xfrm>
          <a:prstGeom prst="rect">
            <a:avLst/>
          </a:prstGeom>
          <a:noFill/>
          <a:ln w="0">
            <a:noFill/>
          </a:ln>
        </p:spPr>
        <p:txBody>
          <a:bodyPr anchor="t">
            <a:normAutofit/>
          </a:bodyPr>
          <a:p>
            <a:pPr marL="343080" indent="-343080">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桔梗科植物杏叶沙参、轮叶沙参的根。</a:t>
            </a:r>
            <a:endParaRPr b="0" lang="en-US" sz="2800" spc="-1" strike="noStrike">
              <a:solidFill>
                <a:srgbClr val="000000"/>
              </a:solidFill>
              <a:latin typeface="Arial"/>
            </a:endParaRPr>
          </a:p>
        </p:txBody>
      </p:sp>
      <p:pic>
        <p:nvPicPr>
          <p:cNvPr id="1248" name="图片 815107" descr="bynsa"/>
          <p:cNvPicPr/>
          <p:nvPr/>
        </p:nvPicPr>
        <p:blipFill>
          <a:blip r:embed="rId1"/>
          <a:stretch/>
        </p:blipFill>
        <p:spPr>
          <a:xfrm>
            <a:off x="826920" y="2276640"/>
            <a:ext cx="2911680" cy="4113000"/>
          </a:xfrm>
          <a:prstGeom prst="rect">
            <a:avLst/>
          </a:prstGeom>
          <a:ln w="0">
            <a:noFill/>
          </a:ln>
        </p:spPr>
      </p:pic>
      <p:pic>
        <p:nvPicPr>
          <p:cNvPr id="1249" name="图片 815108" descr="bynsb"/>
          <p:cNvPicPr/>
          <p:nvPr/>
        </p:nvPicPr>
        <p:blipFill>
          <a:blip r:embed="rId2"/>
          <a:stretch/>
        </p:blipFill>
        <p:spPr>
          <a:xfrm>
            <a:off x="4643280" y="2276640"/>
            <a:ext cx="3930840" cy="4043160"/>
          </a:xfrm>
          <a:prstGeom prst="rect">
            <a:avLst/>
          </a:prstGeom>
          <a:ln w="0">
            <a:noFill/>
          </a:ln>
        </p:spPr>
      </p:pic>
    </p:spTree>
  </p:cSld>
  <mc:AlternateContent>
    <mc:Choice Requires="p14">
      <p:transition spd="slow" p14:dur="2000"/>
    </mc:Choice>
    <mc:Fallback>
      <p:transition spd="slow"/>
    </mc:Fallback>
  </mc:AlternateContent>
</p:sld>
</file>

<file path=ppt/slides/slide38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0" name="PlaceHolder 1"/>
          <p:cNvSpPr>
            <a:spLocks noGrp="1"/>
          </p:cNvSpPr>
          <p:nvPr>
            <p:ph type="title"/>
          </p:nvPr>
        </p:nvSpPr>
        <p:spPr>
          <a:xfrm>
            <a:off x="460440" y="457200"/>
            <a:ext cx="822312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000000"/>
                </a:solidFill>
                <a:latin typeface="Arial"/>
              </a:rPr>
              <a:t>【说明】</a:t>
            </a:r>
            <a:endParaRPr b="0" lang="en-US" sz="4000" spc="-1" strike="noStrike">
              <a:solidFill>
                <a:srgbClr val="000000"/>
              </a:solidFill>
              <a:latin typeface="Arial"/>
            </a:endParaRPr>
          </a:p>
        </p:txBody>
      </p:sp>
      <p:sp>
        <p:nvSpPr>
          <p:cNvPr id="1251" name="PlaceHolder 2"/>
          <p:cNvSpPr>
            <a:spLocks noGrp="1"/>
          </p:cNvSpPr>
          <p:nvPr>
            <p:ph/>
          </p:nvPr>
        </p:nvSpPr>
        <p:spPr>
          <a:xfrm>
            <a:off x="304920" y="1523520"/>
            <a:ext cx="8540640" cy="4297320"/>
          </a:xfrm>
          <a:prstGeom prst="rect">
            <a:avLst/>
          </a:prstGeom>
          <a:noFill/>
          <a:ln w="0">
            <a:noFill/>
          </a:ln>
        </p:spPr>
        <p:txBody>
          <a:bodyPr anchor="t">
            <a:normAutofit/>
          </a:bodyPr>
          <a:p>
            <a:pPr marL="343080" indent="-343080">
              <a:lnSpc>
                <a:spcPct val="13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①</a:t>
            </a:r>
            <a:r>
              <a:rPr b="1" lang="zh-CN" sz="3200" spc="-1" strike="noStrike">
                <a:solidFill>
                  <a:srgbClr val="000000"/>
                </a:solidFill>
                <a:latin typeface="Arial"/>
              </a:rPr>
              <a:t>释名：</a:t>
            </a:r>
            <a:r>
              <a:rPr b="0" lang="zh-CN" sz="3200" spc="-1" strike="noStrike">
                <a:solidFill>
                  <a:srgbClr val="000000"/>
                </a:solidFill>
                <a:latin typeface="Arial"/>
              </a:rPr>
              <a:t>北沙参系珊瑚菜的根，药材条状，细长，色白如银，又称“北条参、条沙参、细条参、银条参”，简称“条参”。南沙参形状粗大，根心空似丝瓜络，又名“大沙参”、“空沙参”。</a:t>
            </a:r>
            <a:endParaRPr b="0" lang="en-US" sz="3200" spc="-1" strike="noStrike">
              <a:solidFill>
                <a:srgbClr val="000000"/>
              </a:solidFill>
              <a:latin typeface="Arial"/>
            </a:endParaRPr>
          </a:p>
          <a:p>
            <a:pPr marL="343080" indent="-343080">
              <a:lnSpc>
                <a:spcPct val="13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   </a:t>
            </a:r>
            <a:r>
              <a:rPr b="0" lang="en-US" sz="3200" spc="-1" strike="noStrike">
                <a:solidFill>
                  <a:srgbClr val="000000"/>
                </a:solidFill>
                <a:latin typeface="Arial"/>
              </a:rPr>
              <a:t>②</a:t>
            </a:r>
            <a:r>
              <a:rPr b="0" lang="zh-CN" sz="3200" spc="-1" strike="noStrike">
                <a:solidFill>
                  <a:srgbClr val="000000"/>
                </a:solidFill>
                <a:latin typeface="Arial"/>
              </a:rPr>
              <a:t>反藜芦。</a:t>
            </a:r>
            <a:endParaRPr b="0" lang="en-US" sz="3200" spc="-1" strike="noStrike">
              <a:solidFill>
                <a:srgbClr val="000000"/>
              </a:solidFill>
              <a:latin typeface="Arial"/>
            </a:endParaRPr>
          </a:p>
          <a:p>
            <a:pPr marL="343080" indent="-343080">
              <a:lnSpc>
                <a:spcPct val="13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8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2" name="PlaceHolder 1"/>
          <p:cNvSpPr>
            <a:spLocks noGrp="1"/>
          </p:cNvSpPr>
          <p:nvPr>
            <p:ph type="title"/>
          </p:nvPr>
        </p:nvSpPr>
        <p:spPr>
          <a:xfrm>
            <a:off x="324000" y="47592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Arial"/>
              </a:rPr>
              <a:t>麦门冬  </a:t>
            </a:r>
            <a:r>
              <a:rPr b="1" lang="en-US" sz="2800" spc="-1" strike="noStrike">
                <a:solidFill>
                  <a:srgbClr val="000000"/>
                </a:solidFill>
                <a:latin typeface="Arial"/>
              </a:rPr>
              <a:t>Meimendong</a:t>
            </a:r>
            <a:endParaRPr b="0" lang="en-US" sz="2800" spc="-1" strike="noStrike">
              <a:solidFill>
                <a:srgbClr val="000000"/>
              </a:solidFill>
              <a:latin typeface="Arial"/>
            </a:endParaRPr>
          </a:p>
        </p:txBody>
      </p:sp>
      <p:sp>
        <p:nvSpPr>
          <p:cNvPr id="1253" name="PlaceHolder 2"/>
          <p:cNvSpPr>
            <a:spLocks noGrp="1"/>
          </p:cNvSpPr>
          <p:nvPr>
            <p:ph/>
          </p:nvPr>
        </p:nvSpPr>
        <p:spPr>
          <a:xfrm>
            <a:off x="457200" y="1981080"/>
            <a:ext cx="8229600" cy="509760"/>
          </a:xfrm>
          <a:prstGeom prst="rect">
            <a:avLst/>
          </a:prstGeom>
          <a:noFill/>
          <a:ln w="0">
            <a:noFill/>
          </a:ln>
        </p:spPr>
        <p:txBody>
          <a:bodyPr anchor="t">
            <a:normAutofit/>
          </a:bodyPr>
          <a:p>
            <a:pPr marL="343080" indent="-343080">
              <a:lnSpc>
                <a:spcPct val="9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百合科植物沿阶草的块根。</a:t>
            </a:r>
            <a:endParaRPr b="0" lang="en-US" sz="2800" spc="-1" strike="noStrike">
              <a:solidFill>
                <a:srgbClr val="000000"/>
              </a:solidFill>
              <a:latin typeface="Arial"/>
            </a:endParaRPr>
          </a:p>
          <a:p>
            <a:pPr marL="343080" indent="-343080">
              <a:lnSpc>
                <a:spcPct val="9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a:p>
            <a:pPr marL="343080" indent="-343080">
              <a:lnSpc>
                <a:spcPct val="9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p:txBody>
      </p:sp>
      <p:pic>
        <p:nvPicPr>
          <p:cNvPr id="1254" name="图片 819203" descr="bymda"/>
          <p:cNvPicPr/>
          <p:nvPr/>
        </p:nvPicPr>
        <p:blipFill>
          <a:blip r:embed="rId1"/>
          <a:stretch/>
        </p:blipFill>
        <p:spPr>
          <a:xfrm>
            <a:off x="468360" y="2997360"/>
            <a:ext cx="4546440" cy="3409920"/>
          </a:xfrm>
          <a:prstGeom prst="rect">
            <a:avLst/>
          </a:prstGeom>
          <a:ln w="0">
            <a:noFill/>
          </a:ln>
        </p:spPr>
      </p:pic>
      <p:pic>
        <p:nvPicPr>
          <p:cNvPr id="1255" name="图片 819204" descr="bymdb"/>
          <p:cNvPicPr/>
          <p:nvPr/>
        </p:nvPicPr>
        <p:blipFill>
          <a:blip r:embed="rId2"/>
          <a:stretch/>
        </p:blipFill>
        <p:spPr>
          <a:xfrm>
            <a:off x="5003640" y="2492280"/>
            <a:ext cx="3822840" cy="3932280"/>
          </a:xfrm>
          <a:prstGeom prst="rect">
            <a:avLst/>
          </a:prstGeom>
          <a:ln w="0">
            <a:noFill/>
          </a:ln>
        </p:spPr>
      </p:pic>
    </p:spTree>
  </p:cSld>
  <mc:AlternateContent>
    <mc:Choice Requires="p14">
      <p:transition spd="slow" p14:dur="2000"/>
    </mc:Choice>
    <mc:Fallback>
      <p:transition spd="slow"/>
    </mc:Fallback>
  </mc:AlternateContent>
</p:sld>
</file>

<file path=ppt/slides/slide38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6" name="矩形 821249"/>
          <p:cNvSpPr/>
          <p:nvPr/>
        </p:nvSpPr>
        <p:spPr>
          <a:xfrm>
            <a:off x="399960" y="1773360"/>
            <a:ext cx="4441680" cy="52056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百合科植物天门冬的块根。</a:t>
            </a:r>
            <a:endParaRPr b="0" lang="en-US" sz="2800" spc="-1" strike="noStrike">
              <a:solidFill>
                <a:srgbClr val="000000"/>
              </a:solidFill>
              <a:latin typeface="Arial"/>
            </a:endParaRPr>
          </a:p>
        </p:txBody>
      </p:sp>
      <p:sp>
        <p:nvSpPr>
          <p:cNvPr id="1257" name="文本框 821250"/>
          <p:cNvSpPr/>
          <p:nvPr/>
        </p:nvSpPr>
        <p:spPr>
          <a:xfrm>
            <a:off x="2268360" y="692280"/>
            <a:ext cx="5545440" cy="703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000" spc="-1" strike="noStrike">
                <a:solidFill>
                  <a:srgbClr val="000000"/>
                </a:solidFill>
                <a:latin typeface="Arial"/>
              </a:rPr>
              <a:t>天门冬</a:t>
            </a:r>
            <a:r>
              <a:rPr b="1" lang="zh-CN" sz="3600" spc="-1" strike="noStrike">
                <a:solidFill>
                  <a:srgbClr val="000000"/>
                </a:solidFill>
                <a:latin typeface="Arial"/>
              </a:rPr>
              <a:t>  </a:t>
            </a:r>
            <a:r>
              <a:rPr b="1" lang="en-US" sz="2800" spc="-1" strike="noStrike">
                <a:solidFill>
                  <a:srgbClr val="000000"/>
                </a:solidFill>
                <a:latin typeface="Arial"/>
              </a:rPr>
              <a:t>Tianmendong</a:t>
            </a:r>
            <a:endParaRPr b="0" lang="en-US" sz="2800" spc="-1" strike="noStrike">
              <a:solidFill>
                <a:srgbClr val="000000"/>
              </a:solidFill>
              <a:latin typeface="Arial"/>
            </a:endParaRPr>
          </a:p>
        </p:txBody>
      </p:sp>
      <p:pic>
        <p:nvPicPr>
          <p:cNvPr id="1258" name="图片 821251" descr="bytda"/>
          <p:cNvPicPr/>
          <p:nvPr/>
        </p:nvPicPr>
        <p:blipFill>
          <a:blip r:embed="rId1"/>
          <a:stretch/>
        </p:blipFill>
        <p:spPr>
          <a:xfrm>
            <a:off x="324000" y="2679840"/>
            <a:ext cx="4392360" cy="3295440"/>
          </a:xfrm>
          <a:prstGeom prst="rect">
            <a:avLst/>
          </a:prstGeom>
          <a:ln w="0">
            <a:noFill/>
          </a:ln>
        </p:spPr>
      </p:pic>
      <p:pic>
        <p:nvPicPr>
          <p:cNvPr id="1259" name="图片 821252" descr="bytdb"/>
          <p:cNvPicPr/>
          <p:nvPr/>
        </p:nvPicPr>
        <p:blipFill>
          <a:blip r:embed="rId2"/>
          <a:stretch/>
        </p:blipFill>
        <p:spPr>
          <a:xfrm>
            <a:off x="4716360" y="2492280"/>
            <a:ext cx="4103640" cy="3635640"/>
          </a:xfrm>
          <a:prstGeom prst="rect">
            <a:avLst/>
          </a:prstGeom>
          <a:ln w="0">
            <a:noFill/>
          </a:ln>
        </p:spPr>
      </p:pic>
    </p:spTree>
  </p:cSld>
  <mc:AlternateContent>
    <mc:Choice Requires="p14">
      <p:transition spd="slow" p14:dur="2000"/>
    </mc:Choice>
    <mc:Fallback>
      <p:transition spd="slow"/>
    </mc:Fallback>
  </mc:AlternateContent>
</p:sld>
</file>

<file path=ppt/slides/slide38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60" name="图片 829441" descr="byshb"/>
          <p:cNvPicPr/>
          <p:nvPr/>
        </p:nvPicPr>
        <p:blipFill>
          <a:blip r:embed="rId1"/>
          <a:stretch/>
        </p:blipFill>
        <p:spPr>
          <a:xfrm>
            <a:off x="2219400" y="1047600"/>
            <a:ext cx="4705200" cy="4762800"/>
          </a:xfrm>
          <a:prstGeom prst="rect">
            <a:avLst/>
          </a:prstGeom>
          <a:ln w="0">
            <a:noFill/>
          </a:ln>
        </p:spPr>
      </p:pic>
    </p:spTree>
  </p:cSld>
  <mc:AlternateContent>
    <mc:Choice Requires="p14">
      <p:transition spd="slow" p14:dur="2000"/>
    </mc:Choice>
    <mc:Fallback>
      <p:transition spd="slow"/>
    </mc:Fallback>
  </mc:AlternateContent>
</p:sld>
</file>

<file path=ppt/slides/slide38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1" name="PlaceHolder 1"/>
          <p:cNvSpPr>
            <a:spLocks noGrp="1"/>
          </p:cNvSpPr>
          <p:nvPr>
            <p:ph/>
          </p:nvPr>
        </p:nvSpPr>
        <p:spPr>
          <a:xfrm>
            <a:off x="457200" y="1980720"/>
            <a:ext cx="8229600" cy="3886200"/>
          </a:xfrm>
          <a:prstGeom prst="rect">
            <a:avLst/>
          </a:prstGeom>
          <a:noFill/>
          <a:ln w="0">
            <a:noFill/>
          </a:ln>
        </p:spPr>
        <p:txBody>
          <a:bodyPr anchor="t">
            <a:normAutofit/>
          </a:bodyPr>
          <a:p>
            <a:pPr marL="343080" indent="-343080">
              <a:lnSpc>
                <a:spcPct val="18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石斛一药，作用较为单纯，主要用于养胃阴，清虚热。它的养胃生津之功较麦冬为佳，但无润肺止咳、清心除烦的作用。</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8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2"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玉  竹  </a:t>
            </a:r>
            <a:r>
              <a:rPr b="1" lang="en-US" sz="3600" spc="-1" strike="noStrike">
                <a:solidFill>
                  <a:srgbClr val="000000"/>
                </a:solidFill>
                <a:latin typeface="Arial"/>
              </a:rPr>
              <a:t>Yuzhu</a:t>
            </a:r>
            <a:r>
              <a:rPr b="0" lang="en-US" sz="4400" spc="-1" strike="noStrike">
                <a:solidFill>
                  <a:srgbClr val="000000"/>
                </a:solidFill>
                <a:latin typeface="Arial"/>
              </a:rPr>
              <a:t> </a:t>
            </a:r>
            <a:endParaRPr b="0" lang="en-US" sz="4400" spc="-1" strike="noStrike">
              <a:solidFill>
                <a:srgbClr val="000000"/>
              </a:solidFill>
              <a:latin typeface="Arial"/>
            </a:endParaRPr>
          </a:p>
        </p:txBody>
      </p:sp>
      <p:pic>
        <p:nvPicPr>
          <p:cNvPr id="1263" name="图片 831490" descr="byyza"/>
          <p:cNvPicPr/>
          <p:nvPr/>
        </p:nvPicPr>
        <p:blipFill>
          <a:blip r:embed="rId1"/>
          <a:stretch/>
        </p:blipFill>
        <p:spPr>
          <a:xfrm>
            <a:off x="380880" y="2438280"/>
            <a:ext cx="4464000" cy="3348000"/>
          </a:xfrm>
          <a:prstGeom prst="rect">
            <a:avLst/>
          </a:prstGeom>
          <a:ln w="0">
            <a:noFill/>
          </a:ln>
        </p:spPr>
      </p:pic>
      <p:pic>
        <p:nvPicPr>
          <p:cNvPr id="1264" name="图片 831491" descr="byyzb"/>
          <p:cNvPicPr/>
          <p:nvPr/>
        </p:nvPicPr>
        <p:blipFill>
          <a:blip r:embed="rId2"/>
          <a:stretch/>
        </p:blipFill>
        <p:spPr>
          <a:xfrm>
            <a:off x="4876920" y="2362320"/>
            <a:ext cx="3749400" cy="3705120"/>
          </a:xfrm>
          <a:prstGeom prst="rect">
            <a:avLst/>
          </a:prstGeom>
          <a:ln w="0">
            <a:noFill/>
          </a:ln>
        </p:spPr>
      </p:pic>
    </p:spTree>
  </p:cSld>
  <mc:AlternateContent>
    <mc:Choice Requires="p14">
      <p:transition spd="slow" p14:dur="2000"/>
    </mc:Choice>
    <mc:Fallback>
      <p:transition spd="slow"/>
    </mc:Fallback>
  </mc:AlternateContent>
</p:sld>
</file>

<file path=ppt/slides/slide38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5" name="PlaceHolder 1"/>
          <p:cNvSpPr>
            <a:spLocks noGrp="1"/>
          </p:cNvSpPr>
          <p:nvPr>
            <p:ph/>
          </p:nvPr>
        </p:nvSpPr>
        <p:spPr>
          <a:xfrm>
            <a:off x="304920" y="1267920"/>
            <a:ext cx="8540640" cy="4599000"/>
          </a:xfrm>
          <a:prstGeom prst="rect">
            <a:avLst/>
          </a:prstGeom>
          <a:noFill/>
          <a:ln w="0">
            <a:noFill/>
          </a:ln>
        </p:spPr>
        <p:txBody>
          <a:bodyPr anchor="t">
            <a:normAutofit/>
          </a:bodyPr>
          <a:p>
            <a:pPr marL="343080" indent="-343080">
              <a:lnSpc>
                <a:spcPct val="18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本品虽为养阴之品，然无滋腻之性，故补阴而不恋邪，可用于素体阴虚、感受外邪而致发热、无汗、恶寒、咳嗽、咽干口渴等症，可与葱白、豆豉、薄荷、桔梗、白薇、甘草等同用。</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文本框 61443"/>
          <p:cNvSpPr/>
          <p:nvPr/>
        </p:nvSpPr>
        <p:spPr>
          <a:xfrm>
            <a:off x="533520" y="609480"/>
            <a:ext cx="8001000" cy="51073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现代研究表明，中药所含的有效成分是复杂的，有效成分所具有的味，与作用之间有一定联系，如滋补药所含的各种糖分具有甘味，但许多有效成分的味与其作用之间并没有必然的联系。</a:t>
            </a:r>
            <a:endParaRPr b="0" lang="en-US" sz="2400" spc="-1" strike="noStrike">
              <a:solidFill>
                <a:srgbClr val="000000"/>
              </a:solidFill>
              <a:latin typeface="Arial"/>
            </a:endParaRPr>
          </a:p>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因此，</a:t>
            </a:r>
            <a:r>
              <a:rPr b="1" lang="zh-CN" sz="2400" spc="-1" strike="noStrike">
                <a:solidFill>
                  <a:srgbClr val="000000"/>
                </a:solidFill>
                <a:latin typeface="Arial"/>
              </a:rPr>
              <a:t>四气无味是与中医治疗法则相一致的中药物质基础表征形式，是多种成分作用机体的最终结果表达。</a:t>
            </a:r>
            <a:endParaRPr b="0" lang="en-US" sz="2400" spc="-1" strike="noStrike">
              <a:solidFill>
                <a:srgbClr val="000000"/>
              </a:solidFill>
              <a:latin typeface="Arial"/>
            </a:endParaRPr>
          </a:p>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应遵从中医药理论体系，依据中医药语言内涵，认识其治疗法则和本质。</a:t>
            </a:r>
            <a:endParaRPr b="0" lang="en-US" sz="2400" spc="-1" strike="noStrike">
              <a:solidFill>
                <a:srgbClr val="000000"/>
              </a:solidFill>
              <a:latin typeface="Arial"/>
            </a:endParaRPr>
          </a:p>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尊重中医药发展规律，科学发展中医药。</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9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6"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黄  精  </a:t>
            </a:r>
            <a:r>
              <a:rPr b="1" lang="en-US" sz="3200" spc="-1" strike="noStrike">
                <a:solidFill>
                  <a:srgbClr val="000000"/>
                </a:solidFill>
                <a:latin typeface="Arial"/>
              </a:rPr>
              <a:t>Huangjing</a:t>
            </a:r>
            <a:endParaRPr b="0" lang="en-US" sz="3200" spc="-1" strike="noStrike">
              <a:solidFill>
                <a:srgbClr val="000000"/>
              </a:solidFill>
              <a:latin typeface="Arial"/>
            </a:endParaRPr>
          </a:p>
        </p:txBody>
      </p:sp>
      <p:pic>
        <p:nvPicPr>
          <p:cNvPr id="1267" name="图片 833538" descr="byhja"/>
          <p:cNvPicPr/>
          <p:nvPr/>
        </p:nvPicPr>
        <p:blipFill>
          <a:blip r:embed="rId1"/>
          <a:stretch/>
        </p:blipFill>
        <p:spPr>
          <a:xfrm>
            <a:off x="2057400" y="2286000"/>
            <a:ext cx="4762440" cy="3162240"/>
          </a:xfrm>
          <a:prstGeom prst="rect">
            <a:avLst/>
          </a:prstGeom>
          <a:ln w="0">
            <a:noFill/>
          </a:ln>
        </p:spPr>
      </p:pic>
    </p:spTree>
  </p:cSld>
  <mc:AlternateContent>
    <mc:Choice Requires="p14">
      <p:transition spd="slow" p14:dur="2000"/>
    </mc:Choice>
    <mc:Fallback>
      <p:transition spd="slow"/>
    </mc:Fallback>
  </mc:AlternateContent>
</p:sld>
</file>

<file path=ppt/slides/slide39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68" name="图片 834561" descr="byhjb"/>
          <p:cNvPicPr/>
          <p:nvPr/>
        </p:nvPicPr>
        <p:blipFill>
          <a:blip r:embed="rId1"/>
          <a:stretch/>
        </p:blipFill>
        <p:spPr>
          <a:xfrm>
            <a:off x="2050920" y="1341360"/>
            <a:ext cx="4762800" cy="4076640"/>
          </a:xfrm>
          <a:prstGeom prst="rect">
            <a:avLst/>
          </a:prstGeom>
          <a:ln w="0">
            <a:noFill/>
          </a:ln>
        </p:spPr>
      </p:pic>
    </p:spTree>
  </p:cSld>
  <mc:AlternateContent>
    <mc:Choice Requires="p14">
      <p:transition spd="slow" p14:dur="2000"/>
    </mc:Choice>
    <mc:Fallback>
      <p:transition spd="slow"/>
    </mc:Fallback>
  </mc:AlternateContent>
</p:sld>
</file>

<file path=ppt/slides/slide39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9" name="PlaceHolder 1"/>
          <p:cNvSpPr>
            <a:spLocks noGrp="1"/>
          </p:cNvSpPr>
          <p:nvPr>
            <p:ph/>
          </p:nvPr>
        </p:nvSpPr>
        <p:spPr>
          <a:xfrm>
            <a:off x="380520" y="1142640"/>
            <a:ext cx="8541000" cy="3886200"/>
          </a:xfrm>
          <a:prstGeom prst="rect">
            <a:avLst/>
          </a:prstGeom>
          <a:noFill/>
          <a:ln w="0">
            <a:noFill/>
          </a:ln>
        </p:spPr>
        <p:txBody>
          <a:bodyPr anchor="t">
            <a:normAutofit/>
          </a:bodyPr>
          <a:p>
            <a:pPr marL="343080" indent="-343080">
              <a:lnSpc>
                <a:spcPct val="17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1.</a:t>
            </a:r>
            <a:r>
              <a:rPr b="1" lang="zh-CN" sz="3200" spc="-1" strike="noStrike">
                <a:solidFill>
                  <a:srgbClr val="000000"/>
                </a:solidFill>
                <a:latin typeface="Arial"/>
              </a:rPr>
              <a:t>润</a:t>
            </a:r>
            <a:r>
              <a:rPr b="1" lang="zh-CN" sz="3200" spc="-1" strike="noStrike">
                <a:solidFill>
                  <a:srgbClr val="666699"/>
                </a:solidFill>
                <a:latin typeface="Arial"/>
              </a:rPr>
              <a:t>肺</a:t>
            </a:r>
            <a:r>
              <a:rPr b="1" lang="zh-CN" sz="3200" spc="-1" strike="noStrike">
                <a:solidFill>
                  <a:srgbClr val="000000"/>
                </a:solidFill>
                <a:latin typeface="Arial"/>
              </a:rPr>
              <a:t>〔燥〕，益</a:t>
            </a:r>
            <a:r>
              <a:rPr b="1" lang="zh-CN" sz="3200" spc="-1" strike="noStrike">
                <a:solidFill>
                  <a:srgbClr val="666699"/>
                </a:solidFill>
                <a:latin typeface="Arial"/>
              </a:rPr>
              <a:t>肾</a:t>
            </a:r>
            <a:r>
              <a:rPr b="1" lang="zh-CN" sz="3200" spc="-1" strike="noStrike">
                <a:solidFill>
                  <a:srgbClr val="000000"/>
                </a:solidFill>
                <a:latin typeface="Arial"/>
              </a:rPr>
              <a:t>〔阴〕</a:t>
            </a:r>
            <a:r>
              <a:rPr b="1" lang="en-US" sz="3200" spc="-1" strike="noStrike">
                <a:solidFill>
                  <a:srgbClr val="000000"/>
                </a:solidFill>
                <a:latin typeface="Arial"/>
              </a:rPr>
              <a:t>——</a:t>
            </a:r>
            <a:r>
              <a:rPr b="0" lang="zh-CN" sz="3200" spc="-1" strike="noStrike">
                <a:solidFill>
                  <a:srgbClr val="000000"/>
                </a:solidFill>
                <a:latin typeface="Arial"/>
              </a:rPr>
              <a:t>阴虚燥咳，肾精亏虚，腰膝酸软、须发早白等。</a:t>
            </a:r>
            <a:endParaRPr b="0" lang="en-US" sz="3200" spc="-1" strike="noStrike">
              <a:solidFill>
                <a:srgbClr val="000000"/>
              </a:solidFill>
              <a:latin typeface="Arial"/>
            </a:endParaRPr>
          </a:p>
          <a:p>
            <a:pPr marL="343080" indent="-343080">
              <a:lnSpc>
                <a:spcPct val="17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3200" spc="-1" strike="noStrike">
                <a:solidFill>
                  <a:srgbClr val="000000"/>
                </a:solidFill>
                <a:latin typeface="Arial"/>
              </a:rPr>
              <a:t>2.</a:t>
            </a:r>
            <a:r>
              <a:rPr b="1" lang="zh-CN" sz="3200" spc="-1" strike="noStrike">
                <a:solidFill>
                  <a:srgbClr val="000000"/>
                </a:solidFill>
                <a:latin typeface="Arial"/>
              </a:rPr>
              <a:t>补气健</a:t>
            </a:r>
            <a:r>
              <a:rPr b="1" lang="zh-CN" sz="3200" spc="-1" strike="noStrike">
                <a:solidFill>
                  <a:srgbClr val="666699"/>
                </a:solidFill>
                <a:latin typeface="Arial"/>
              </a:rPr>
              <a:t>脾</a:t>
            </a:r>
            <a:r>
              <a:rPr b="1" lang="en-US" sz="3200" spc="-1" strike="noStrike">
                <a:solidFill>
                  <a:srgbClr val="000000"/>
                </a:solidFill>
                <a:latin typeface="Arial"/>
              </a:rPr>
              <a:t>——</a:t>
            </a:r>
            <a:r>
              <a:rPr b="1" lang="zh-CN" sz="3200" spc="-1" strike="noStrike">
                <a:solidFill>
                  <a:srgbClr val="000000"/>
                </a:solidFill>
                <a:latin typeface="Arial"/>
              </a:rPr>
              <a:t>脾胃虚弱，既补脾阴，又益</a:t>
            </a:r>
            <a:r>
              <a:rPr b="1" lang="zh-CN" sz="3200" spc="-1" strike="noStrike">
                <a:solidFill>
                  <a:srgbClr val="000000"/>
                </a:solidFill>
                <a:latin typeface="Arial"/>
              </a:rPr>
              <a:t>脾气</a:t>
            </a:r>
            <a:r>
              <a:rPr b="0" lang="zh-CN" sz="3200" spc="-1" strike="noStrike">
                <a:solidFill>
                  <a:srgbClr val="000000"/>
                </a:solidFill>
                <a:latin typeface="Arial"/>
              </a:rPr>
              <a:t>。</a:t>
            </a:r>
            <a:endParaRPr b="0" lang="en-US" sz="3200" spc="-1" strike="noStrike">
              <a:solidFill>
                <a:srgbClr val="000000"/>
              </a:solidFill>
              <a:latin typeface="Arial"/>
            </a:endParaRPr>
          </a:p>
        </p:txBody>
      </p:sp>
      <p:sp>
        <p:nvSpPr>
          <p:cNvPr id="1270" name="文本框 835586"/>
          <p:cNvSpPr/>
          <p:nvPr/>
        </p:nvSpPr>
        <p:spPr>
          <a:xfrm>
            <a:off x="755640" y="5084640"/>
            <a:ext cx="2521080" cy="581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2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666699"/>
                </a:solidFill>
                <a:latin typeface="Arial"/>
              </a:rPr>
              <a:t>食疗佳品</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9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1" name="PlaceHolder 1"/>
          <p:cNvSpPr>
            <a:spLocks noGrp="1"/>
          </p:cNvSpPr>
          <p:nvPr>
            <p:ph/>
          </p:nvPr>
        </p:nvSpPr>
        <p:spPr>
          <a:xfrm>
            <a:off x="324000" y="980640"/>
            <a:ext cx="8540640" cy="3886200"/>
          </a:xfrm>
          <a:prstGeom prst="rect">
            <a:avLst/>
          </a:prstGeom>
          <a:noFill/>
          <a:ln w="0">
            <a:noFill/>
          </a:ln>
        </p:spPr>
        <p:txBody>
          <a:bodyPr anchor="t">
            <a:normAutofit/>
          </a:bodyPr>
          <a:p>
            <a:pPr marL="343080" indent="-343080">
              <a:lnSpc>
                <a:spcPct val="14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666699"/>
                </a:solidFill>
                <a:latin typeface="Arial"/>
              </a:rPr>
              <a:t>①</a:t>
            </a:r>
            <a:r>
              <a:rPr b="1" lang="zh-CN" sz="2800" spc="-1" strike="noStrike">
                <a:solidFill>
                  <a:srgbClr val="666699"/>
                </a:solidFill>
                <a:latin typeface="Arial"/>
              </a:rPr>
              <a:t>特点：</a:t>
            </a:r>
            <a:r>
              <a:rPr b="0" lang="zh-CN" sz="2800" spc="-1" strike="noStrike">
                <a:solidFill>
                  <a:srgbClr val="000000"/>
                </a:solidFill>
                <a:latin typeface="Arial"/>
              </a:rPr>
              <a:t>益气养阴，作用于肺、脾、肾，性质平和，作用缓和，可作为久服滋补之品。</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9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2"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枸杞子  </a:t>
            </a:r>
            <a:r>
              <a:rPr b="1" lang="en-US" sz="3200" spc="-1" strike="noStrike">
                <a:solidFill>
                  <a:srgbClr val="000000"/>
                </a:solidFill>
                <a:latin typeface="Arial"/>
              </a:rPr>
              <a:t>Gouqizi</a:t>
            </a:r>
            <a:endParaRPr b="0" lang="en-US" sz="3200" spc="-1" strike="noStrike">
              <a:solidFill>
                <a:srgbClr val="000000"/>
              </a:solidFill>
              <a:latin typeface="Arial"/>
            </a:endParaRPr>
          </a:p>
        </p:txBody>
      </p:sp>
      <p:pic>
        <p:nvPicPr>
          <p:cNvPr id="1273" name="图片 837634" descr="bygqb"/>
          <p:cNvPicPr/>
          <p:nvPr/>
        </p:nvPicPr>
        <p:blipFill>
          <a:blip r:embed="rId1"/>
          <a:stretch/>
        </p:blipFill>
        <p:spPr>
          <a:xfrm>
            <a:off x="1752480" y="2209680"/>
            <a:ext cx="5545080" cy="3659400"/>
          </a:xfrm>
          <a:prstGeom prst="rect">
            <a:avLst/>
          </a:prstGeom>
          <a:ln w="0">
            <a:noFill/>
          </a:ln>
        </p:spPr>
      </p:pic>
    </p:spTree>
  </p:cSld>
  <mc:AlternateContent>
    <mc:Choice Requires="p14">
      <p:transition spd="slow" p14:dur="2000"/>
    </mc:Choice>
    <mc:Fallback>
      <p:transition spd="slow"/>
    </mc:Fallback>
  </mc:AlternateContent>
</p:sld>
</file>

<file path=ppt/slides/slide39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4"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4400" spc="-1" strike="noStrike">
                <a:solidFill>
                  <a:srgbClr val="000000"/>
                </a:solidFill>
                <a:latin typeface="Arial"/>
              </a:rPr>
              <a:t>女贞子</a:t>
            </a:r>
            <a:endParaRPr b="0" lang="en-US" sz="4400" spc="-1" strike="noStrike">
              <a:solidFill>
                <a:srgbClr val="000000"/>
              </a:solidFill>
              <a:latin typeface="Arial"/>
            </a:endParaRPr>
          </a:p>
        </p:txBody>
      </p:sp>
      <p:pic>
        <p:nvPicPr>
          <p:cNvPr id="1275" name="图片 840706" descr="bynza"/>
          <p:cNvPicPr/>
          <p:nvPr/>
        </p:nvPicPr>
        <p:blipFill>
          <a:blip r:embed="rId1"/>
          <a:stretch/>
        </p:blipFill>
        <p:spPr>
          <a:xfrm>
            <a:off x="0" y="2295360"/>
            <a:ext cx="4788000" cy="3591000"/>
          </a:xfrm>
          <a:prstGeom prst="rect">
            <a:avLst/>
          </a:prstGeom>
          <a:ln w="0">
            <a:noFill/>
          </a:ln>
        </p:spPr>
      </p:pic>
      <p:pic>
        <p:nvPicPr>
          <p:cNvPr id="1276" name="图片 840707" descr="bynzb"/>
          <p:cNvPicPr/>
          <p:nvPr/>
        </p:nvPicPr>
        <p:blipFill>
          <a:blip r:embed="rId2"/>
          <a:stretch/>
        </p:blipFill>
        <p:spPr>
          <a:xfrm>
            <a:off x="4788000" y="2133720"/>
            <a:ext cx="4002120" cy="4041720"/>
          </a:xfrm>
          <a:prstGeom prst="rect">
            <a:avLst/>
          </a:prstGeom>
          <a:ln w="0">
            <a:noFill/>
          </a:ln>
        </p:spPr>
      </p:pic>
    </p:spTree>
  </p:cSld>
  <mc:AlternateContent>
    <mc:Choice Requires="p14">
      <p:transition spd="slow" p14:dur="2000"/>
    </mc:Choice>
    <mc:Fallback>
      <p:transition spd="slow"/>
    </mc:Fallback>
  </mc:AlternateContent>
</p:sld>
</file>

<file path=ppt/slides/slide39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7" name="PlaceHolder 1"/>
          <p:cNvSpPr>
            <a:spLocks noGrp="1"/>
          </p:cNvSpPr>
          <p:nvPr>
            <p:ph/>
          </p:nvPr>
        </p:nvSpPr>
        <p:spPr>
          <a:xfrm>
            <a:off x="395280" y="765000"/>
            <a:ext cx="8540640" cy="2949840"/>
          </a:xfrm>
          <a:prstGeom prst="rect">
            <a:avLst/>
          </a:prstGeom>
          <a:noFill/>
          <a:ln w="0">
            <a:noFill/>
          </a:ln>
        </p:spPr>
        <p:txBody>
          <a:bodyPr anchor="t">
            <a:normAutofit fontScale="48000"/>
          </a:bodyPr>
          <a:p>
            <a:pPr marL="343080" indent="-343080">
              <a:lnSpc>
                <a:spcPct val="135000"/>
              </a:lnSpc>
              <a:spcBef>
                <a:spcPts val="9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Arial"/>
              </a:rPr>
              <a:t>龟甲</a:t>
            </a:r>
            <a:endParaRPr b="0" lang="en-US" sz="3600" spc="-1" strike="noStrike">
              <a:solidFill>
                <a:srgbClr val="000000"/>
              </a:solidFill>
              <a:latin typeface="Arial"/>
            </a:endParaRPr>
          </a:p>
          <a:p>
            <a:pPr marL="343080" indent="-343080">
              <a:lnSpc>
                <a:spcPct val="135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   </a:t>
            </a:r>
            <a:r>
              <a:rPr b="0" lang="zh-CN" sz="2800" spc="-1" strike="noStrike">
                <a:solidFill>
                  <a:srgbClr val="000000"/>
                </a:solidFill>
                <a:latin typeface="Arial"/>
              </a:rPr>
              <a:t>生龟板（生用）。</a:t>
            </a:r>
            <a:endParaRPr b="0" lang="en-US" sz="2800" spc="-1" strike="noStrike">
              <a:solidFill>
                <a:srgbClr val="000000"/>
              </a:solidFill>
              <a:latin typeface="Arial"/>
            </a:endParaRPr>
          </a:p>
          <a:p>
            <a:pPr marL="343080" indent="-343080">
              <a:lnSpc>
                <a:spcPct val="135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   </a:t>
            </a:r>
            <a:r>
              <a:rPr b="0" lang="zh-CN" sz="2800" spc="-1" strike="noStrike">
                <a:solidFill>
                  <a:srgbClr val="000000"/>
                </a:solidFill>
                <a:latin typeface="Arial"/>
              </a:rPr>
              <a:t>龟板、败龟板、炙龟板（砂炙用）。</a:t>
            </a:r>
            <a:endParaRPr b="0" lang="en-US" sz="2800" spc="-1" strike="noStrike">
              <a:solidFill>
                <a:srgbClr val="000000"/>
              </a:solidFill>
              <a:latin typeface="Arial"/>
            </a:endParaRPr>
          </a:p>
          <a:p>
            <a:pPr marL="343080" indent="-343080">
              <a:lnSpc>
                <a:spcPct val="13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a:p>
            <a:pPr marL="343080" indent="-343080">
              <a:lnSpc>
                <a:spcPct val="135000"/>
              </a:lnSpc>
              <a:spcBef>
                <a:spcPts val="9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Arial"/>
              </a:rPr>
              <a:t>鳖甲</a:t>
            </a:r>
            <a:endParaRPr b="0" lang="en-US" sz="3600" spc="-1" strike="noStrike">
              <a:solidFill>
                <a:srgbClr val="000000"/>
              </a:solidFill>
              <a:latin typeface="Arial"/>
            </a:endParaRPr>
          </a:p>
          <a:p>
            <a:pPr marL="343080" indent="-343080">
              <a:lnSpc>
                <a:spcPct val="135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   </a:t>
            </a:r>
            <a:r>
              <a:rPr b="0" lang="zh-CN" sz="2800" spc="-1" strike="noStrike">
                <a:solidFill>
                  <a:srgbClr val="000000"/>
                </a:solidFill>
                <a:latin typeface="Arial"/>
              </a:rPr>
              <a:t>生鳖甲（生用。主要用于滋阴潜阳）。</a:t>
            </a:r>
            <a:endParaRPr b="0" lang="en-US" sz="2800" spc="-1" strike="noStrike">
              <a:solidFill>
                <a:srgbClr val="000000"/>
              </a:solidFill>
              <a:latin typeface="Arial"/>
            </a:endParaRPr>
          </a:p>
          <a:p>
            <a:pPr marL="343080" indent="-343080">
              <a:lnSpc>
                <a:spcPct val="135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   </a:t>
            </a:r>
            <a:r>
              <a:rPr b="0" lang="zh-CN" sz="2800" spc="-1" strike="noStrike">
                <a:solidFill>
                  <a:srgbClr val="000000"/>
                </a:solidFill>
                <a:latin typeface="Arial"/>
              </a:rPr>
              <a:t>炙鳖甲、鳖甲（砂炙用，主要用于软坚散结）。</a:t>
            </a:r>
            <a:endParaRPr b="0" lang="en-US" sz="2800" spc="-1" strike="noStrike">
              <a:solidFill>
                <a:srgbClr val="000000"/>
              </a:solidFill>
              <a:latin typeface="Arial"/>
            </a:endParaRPr>
          </a:p>
          <a:p>
            <a:pPr marL="343080" indent="-343080">
              <a:lnSpc>
                <a:spcPct val="9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a:p>
            <a:pPr marL="343080" indent="-343080">
              <a:lnSpc>
                <a:spcPct val="90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   </a:t>
            </a:r>
            <a:endParaRPr b="0" lang="en-US" sz="2800" spc="-1" strike="noStrike">
              <a:solidFill>
                <a:srgbClr val="000000"/>
              </a:solidFill>
              <a:latin typeface="Arial"/>
            </a:endParaRPr>
          </a:p>
          <a:p>
            <a:pPr marL="343080" indent="-343080">
              <a:lnSpc>
                <a:spcPct val="90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a:p>
            <a:pPr marL="343080" indent="-343080">
              <a:lnSpc>
                <a:spcPct val="90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a:p>
            <a:pPr marL="343080" indent="-343080">
              <a:lnSpc>
                <a:spcPct val="90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9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78" name="图片 843777" descr="bygj0a"/>
          <p:cNvPicPr/>
          <p:nvPr/>
        </p:nvPicPr>
        <p:blipFill>
          <a:blip r:embed="rId1"/>
          <a:stretch/>
        </p:blipFill>
        <p:spPr>
          <a:xfrm>
            <a:off x="324000" y="1916280"/>
            <a:ext cx="4537080" cy="3311280"/>
          </a:xfrm>
          <a:prstGeom prst="rect">
            <a:avLst/>
          </a:prstGeom>
          <a:ln w="0">
            <a:noFill/>
          </a:ln>
        </p:spPr>
      </p:pic>
      <p:pic>
        <p:nvPicPr>
          <p:cNvPr id="1279" name="图片 843778" descr="bygj0b"/>
          <p:cNvPicPr/>
          <p:nvPr/>
        </p:nvPicPr>
        <p:blipFill>
          <a:blip r:embed="rId2"/>
          <a:stretch/>
        </p:blipFill>
        <p:spPr>
          <a:xfrm>
            <a:off x="4932360" y="623880"/>
            <a:ext cx="3887640" cy="2728800"/>
          </a:xfrm>
          <a:prstGeom prst="rect">
            <a:avLst/>
          </a:prstGeom>
          <a:ln w="0">
            <a:noFill/>
          </a:ln>
        </p:spPr>
      </p:pic>
      <p:pic>
        <p:nvPicPr>
          <p:cNvPr id="1280" name="图片 843779" descr="bygj0b1"/>
          <p:cNvPicPr/>
          <p:nvPr/>
        </p:nvPicPr>
        <p:blipFill>
          <a:blip r:embed="rId3"/>
          <a:stretch/>
        </p:blipFill>
        <p:spPr>
          <a:xfrm>
            <a:off x="4932360" y="3387600"/>
            <a:ext cx="3887640" cy="3048120"/>
          </a:xfrm>
          <a:prstGeom prst="rect">
            <a:avLst/>
          </a:prstGeom>
          <a:ln w="0">
            <a:noFill/>
          </a:ln>
        </p:spPr>
      </p:pic>
    </p:spTree>
  </p:cSld>
  <mc:AlternateContent>
    <mc:Choice Requires="p14">
      <p:transition spd="slow" p14:dur="2000"/>
    </mc:Choice>
    <mc:Fallback>
      <p:transition spd="slow"/>
    </mc:Fallback>
  </mc:AlternateContent>
</p:sld>
</file>

<file path=ppt/slides/slide39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81" name="图片 844801" descr="bybja"/>
          <p:cNvPicPr/>
          <p:nvPr/>
        </p:nvPicPr>
        <p:blipFill>
          <a:blip r:embed="rId1"/>
          <a:stretch/>
        </p:blipFill>
        <p:spPr>
          <a:xfrm>
            <a:off x="179280" y="2060640"/>
            <a:ext cx="4427640" cy="2940120"/>
          </a:xfrm>
          <a:prstGeom prst="rect">
            <a:avLst/>
          </a:prstGeom>
          <a:ln w="0">
            <a:noFill/>
          </a:ln>
        </p:spPr>
      </p:pic>
      <p:pic>
        <p:nvPicPr>
          <p:cNvPr id="1282" name="图片 844802" descr="bybjb"/>
          <p:cNvPicPr/>
          <p:nvPr/>
        </p:nvPicPr>
        <p:blipFill>
          <a:blip r:embed="rId2"/>
          <a:stretch/>
        </p:blipFill>
        <p:spPr>
          <a:xfrm>
            <a:off x="4284720" y="189000"/>
            <a:ext cx="4545000" cy="2771640"/>
          </a:xfrm>
          <a:prstGeom prst="rect">
            <a:avLst/>
          </a:prstGeom>
          <a:ln w="0">
            <a:noFill/>
          </a:ln>
        </p:spPr>
      </p:pic>
      <p:pic>
        <p:nvPicPr>
          <p:cNvPr id="1283" name="图片 844803" descr="bybjb1"/>
          <p:cNvPicPr/>
          <p:nvPr/>
        </p:nvPicPr>
        <p:blipFill>
          <a:blip r:embed="rId3"/>
          <a:stretch/>
        </p:blipFill>
        <p:spPr>
          <a:xfrm>
            <a:off x="4788000" y="2997360"/>
            <a:ext cx="3743280" cy="3525840"/>
          </a:xfrm>
          <a:prstGeom prst="rect">
            <a:avLst/>
          </a:prstGeom>
          <a:ln w="0">
            <a:noFill/>
          </a:ln>
        </p:spPr>
      </p:pic>
    </p:spTree>
  </p:cSld>
  <mc:AlternateContent>
    <mc:Choice Requires="p14">
      <p:transition spd="slow" p14:dur="2000"/>
    </mc:Choice>
    <mc:Fallback>
      <p:transition spd="slow"/>
    </mc:Fallback>
  </mc:AlternateContent>
</p:sld>
</file>

<file path=ppt/slides/slide39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4" name="PlaceHolder 1"/>
          <p:cNvSpPr>
            <a:spLocks noGrp="1"/>
          </p:cNvSpPr>
          <p:nvPr>
            <p:ph type="title"/>
          </p:nvPr>
        </p:nvSpPr>
        <p:spPr>
          <a:xfrm>
            <a:off x="457200" y="457200"/>
            <a:ext cx="8229600" cy="13716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4000" spc="-1" strike="noStrike">
                <a:solidFill>
                  <a:srgbClr val="000000"/>
                </a:solidFill>
                <a:latin typeface="Arial"/>
              </a:rPr>
              <a:t>◎</a:t>
            </a:r>
            <a:r>
              <a:rPr b="0" lang="zh-CN" sz="4000" spc="-1" strike="noStrike">
                <a:solidFill>
                  <a:srgbClr val="000000"/>
                </a:solidFill>
                <a:latin typeface="Arial"/>
              </a:rPr>
              <a:t>补虚药应用注意事项</a:t>
            </a:r>
            <a:r>
              <a:rPr b="0" lang="en-US" sz="4000" spc="-1" strike="noStrike">
                <a:solidFill>
                  <a:srgbClr val="000000"/>
                </a:solidFill>
                <a:latin typeface="Arial"/>
              </a:rPr>
              <a:t>◎</a:t>
            </a:r>
            <a:br>
              <a:rPr sz="4000"/>
            </a:br>
            <a:endParaRPr b="0" lang="en-US" sz="4000" spc="-1" strike="noStrike">
              <a:solidFill>
                <a:srgbClr val="000000"/>
              </a:solidFill>
              <a:latin typeface="Arial"/>
            </a:endParaRPr>
          </a:p>
        </p:txBody>
      </p:sp>
      <p:sp>
        <p:nvSpPr>
          <p:cNvPr id="1285" name="PlaceHolder 2"/>
          <p:cNvSpPr>
            <a:spLocks noGrp="1"/>
          </p:cNvSpPr>
          <p:nvPr>
            <p:ph/>
          </p:nvPr>
        </p:nvSpPr>
        <p:spPr>
          <a:xfrm>
            <a:off x="460440" y="1980720"/>
            <a:ext cx="8223120" cy="3357720"/>
          </a:xfrm>
          <a:prstGeom prst="rect">
            <a:avLst/>
          </a:prstGeom>
          <a:noFill/>
          <a:ln w="0">
            <a:noFill/>
          </a:ln>
        </p:spPr>
        <p:txBody>
          <a:bodyPr anchor="t">
            <a:normAutofit fontScale="78000"/>
          </a:bodyPr>
          <a:p>
            <a:pPr marL="343080" indent="-343080">
              <a:lnSpc>
                <a:spcPct val="16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一、补虚药品物众多，性能各异，有适用于气虚、血虚、阴虚、阳虚的区别，又有适用于肺、肝、脾、肾之不同，在应用时必须根据病情适当选用。</a:t>
            </a:r>
            <a:endParaRPr b="0" lang="en-US" sz="2800" spc="-1" strike="noStrike">
              <a:solidFill>
                <a:srgbClr val="000000"/>
              </a:solidFill>
              <a:latin typeface="Arial"/>
            </a:endParaRPr>
          </a:p>
          <a:p>
            <a:pPr marL="343080" indent="-343080">
              <a:lnSpc>
                <a:spcPct val="16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二、由于虚弱病症各有不同，每有互相夹杂，如气血两虚，阴阳两亏以及脾肾不足、肝肾亏损、肺肾虚弱等，可视具体病情配伍应用。</a:t>
            </a:r>
            <a:endParaRPr b="0" lang="en-US" sz="2800" spc="-1" strike="noStrike">
              <a:solidFill>
                <a:srgbClr val="000000"/>
              </a:solidFill>
              <a:latin typeface="Arial"/>
            </a:endParaRPr>
          </a:p>
          <a:p>
            <a:pPr marL="343080" indent="-343080">
              <a:lnSpc>
                <a:spcPct val="8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文本框 46083"/>
          <p:cNvSpPr/>
          <p:nvPr/>
        </p:nvSpPr>
        <p:spPr>
          <a:xfrm>
            <a:off x="609480" y="1295280"/>
            <a:ext cx="8229600" cy="39063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历代医家对药物的种类和内容不断充实、增加。比较著名的著作有：唐代的</a:t>
            </a:r>
            <a:r>
              <a:rPr b="0" lang="en-US" sz="2400" spc="-1" strike="noStrike">
                <a:solidFill>
                  <a:srgbClr val="000000"/>
                </a:solidFill>
                <a:latin typeface="Arial"/>
              </a:rPr>
              <a:t>《</a:t>
            </a:r>
            <a:r>
              <a:rPr b="0" lang="zh-CN" sz="2400" spc="-1" strike="noStrike">
                <a:solidFill>
                  <a:srgbClr val="000000"/>
                </a:solidFill>
                <a:latin typeface="Arial"/>
              </a:rPr>
              <a:t>新修本草</a:t>
            </a:r>
            <a:r>
              <a:rPr b="0" lang="en-US" sz="2400" spc="-1" strike="noStrike">
                <a:solidFill>
                  <a:srgbClr val="000000"/>
                </a:solidFill>
                <a:latin typeface="Arial"/>
              </a:rPr>
              <a:t>》</a:t>
            </a:r>
            <a:r>
              <a:rPr b="0" lang="zh-CN" sz="2400" spc="-1" strike="noStrike">
                <a:solidFill>
                  <a:srgbClr val="000000"/>
                </a:solidFill>
                <a:latin typeface="Arial"/>
              </a:rPr>
              <a:t>、宋代的</a:t>
            </a:r>
            <a:r>
              <a:rPr b="0" lang="en-US" sz="2400" spc="-1" strike="noStrike">
                <a:solidFill>
                  <a:srgbClr val="000000"/>
                </a:solidFill>
                <a:latin typeface="Arial"/>
              </a:rPr>
              <a:t>《</a:t>
            </a:r>
            <a:r>
              <a:rPr b="0" lang="zh-CN" sz="2400" spc="-1" strike="noStrike">
                <a:solidFill>
                  <a:srgbClr val="000000"/>
                </a:solidFill>
                <a:latin typeface="Arial"/>
              </a:rPr>
              <a:t>证类本草</a:t>
            </a:r>
            <a:r>
              <a:rPr b="0" lang="en-US" sz="2400" spc="-1" strike="noStrike">
                <a:solidFill>
                  <a:srgbClr val="000000"/>
                </a:solidFill>
                <a:latin typeface="Arial"/>
              </a:rPr>
              <a:t>》</a:t>
            </a:r>
            <a:r>
              <a:rPr b="0" lang="zh-CN" sz="2400" spc="-1" strike="noStrike">
                <a:solidFill>
                  <a:srgbClr val="000000"/>
                </a:solidFill>
                <a:latin typeface="Arial"/>
              </a:rPr>
              <a:t>。</a:t>
            </a:r>
            <a:endParaRPr b="0" lang="en-US" sz="2400" spc="-1" strike="noStrike">
              <a:solidFill>
                <a:srgbClr val="000000"/>
              </a:solidFill>
              <a:latin typeface="Arial"/>
            </a:endParaRPr>
          </a:p>
          <a:p>
            <a:pPr>
              <a:lnSpc>
                <a:spcPct val="14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前朝许多本草资料在战乱或传承中流失，赖后世医家本草著作的不断编写、流传，今人追溯而知晓。</a:t>
            </a:r>
            <a:endParaRPr b="0" lang="en-US" sz="2400" spc="-1" strike="noStrike">
              <a:solidFill>
                <a:srgbClr val="000000"/>
              </a:solidFill>
              <a:latin typeface="Arial"/>
            </a:endParaRPr>
          </a:p>
          <a:p>
            <a:pPr>
              <a:lnSpc>
                <a:spcPct val="14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明代</a:t>
            </a:r>
            <a:r>
              <a:rPr b="1" lang="en-US" sz="2400" spc="-1" strike="noStrike">
                <a:solidFill>
                  <a:srgbClr val="000000"/>
                </a:solidFill>
                <a:latin typeface="Arial"/>
              </a:rPr>
              <a:t>《</a:t>
            </a:r>
            <a:r>
              <a:rPr b="1" lang="zh-CN" sz="2400" spc="-1" strike="noStrike">
                <a:solidFill>
                  <a:srgbClr val="000000"/>
                </a:solidFill>
                <a:latin typeface="Arial"/>
              </a:rPr>
              <a:t>本草纲目</a:t>
            </a:r>
            <a:r>
              <a:rPr b="1" lang="en-US" sz="2400" spc="-1" strike="noStrike">
                <a:solidFill>
                  <a:srgbClr val="000000"/>
                </a:solidFill>
                <a:latin typeface="Arial"/>
              </a:rPr>
              <a:t>》</a:t>
            </a:r>
            <a:r>
              <a:rPr b="1" lang="zh-CN" sz="2400" spc="-1" strike="noStrike">
                <a:solidFill>
                  <a:srgbClr val="000000"/>
                </a:solidFill>
                <a:latin typeface="Arial"/>
              </a:rPr>
              <a:t>是我国医药宝库中的一份珍贵遗产，它汇集了我国古代</a:t>
            </a:r>
            <a:r>
              <a:rPr b="1" lang="zh-CN" sz="2400" spc="-1" strike="noStrike">
                <a:solidFill>
                  <a:srgbClr val="666699"/>
                </a:solidFill>
                <a:latin typeface="Arial"/>
              </a:rPr>
              <a:t>药学成就</a:t>
            </a:r>
            <a:r>
              <a:rPr b="1" lang="zh-CN" sz="2400" spc="-1" strike="noStrike">
                <a:solidFill>
                  <a:srgbClr val="000000"/>
                </a:solidFill>
                <a:latin typeface="Arial"/>
              </a:rPr>
              <a:t>之大成，对世界</a:t>
            </a:r>
            <a:r>
              <a:rPr b="1" lang="zh-CN" sz="2400" spc="-1" strike="noStrike">
                <a:solidFill>
                  <a:srgbClr val="cccce6"/>
                </a:solidFill>
                <a:latin typeface="Arial"/>
              </a:rPr>
              <a:t>自然科学</a:t>
            </a:r>
            <a:r>
              <a:rPr b="1" lang="zh-CN" sz="2400" spc="-1" strike="noStrike">
                <a:solidFill>
                  <a:srgbClr val="000000"/>
                </a:solidFill>
                <a:latin typeface="Arial"/>
              </a:rPr>
              <a:t>也有举世公认的卓越贡献。</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文本框 62467"/>
          <p:cNvSpPr/>
          <p:nvPr/>
        </p:nvSpPr>
        <p:spPr>
          <a:xfrm>
            <a:off x="609480" y="609480"/>
            <a:ext cx="1067040" cy="520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666699"/>
                </a:solidFill>
                <a:latin typeface="Arial"/>
              </a:rPr>
              <a:t>归经</a:t>
            </a:r>
            <a:endParaRPr b="0" lang="en-US" sz="2800" spc="-1" strike="noStrike">
              <a:solidFill>
                <a:srgbClr val="000000"/>
              </a:solidFill>
              <a:latin typeface="Arial"/>
            </a:endParaRPr>
          </a:p>
        </p:txBody>
      </p:sp>
      <p:sp>
        <p:nvSpPr>
          <p:cNvPr id="187" name="文本框 62468"/>
          <p:cNvSpPr/>
          <p:nvPr/>
        </p:nvSpPr>
        <p:spPr>
          <a:xfrm>
            <a:off x="609480" y="1600200"/>
            <a:ext cx="8229600" cy="3516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归，指药物作用的归属；经，即人体脏腑经络。</a:t>
            </a:r>
            <a:r>
              <a:rPr b="1" lang="zh-CN" sz="2400" spc="-1" strike="noStrike">
                <a:solidFill>
                  <a:srgbClr val="ff99ff"/>
                </a:solidFill>
                <a:latin typeface="Arial"/>
              </a:rPr>
              <a:t>归经</a:t>
            </a:r>
            <a:r>
              <a:rPr b="1" lang="zh-CN" sz="2400" spc="-1" strike="noStrike">
                <a:solidFill>
                  <a:srgbClr val="000000"/>
                </a:solidFill>
                <a:latin typeface="Arial"/>
              </a:rPr>
              <a:t>，指某种药物对某些脏腑及其经络的病变起着主要的治疗作用。用来说明药物对人体各个部分的治疗作用具有一定的</a:t>
            </a:r>
            <a:r>
              <a:rPr b="1" lang="zh-CN" sz="2400" spc="-1" strike="noStrike">
                <a:solidFill>
                  <a:srgbClr val="ff99ff"/>
                </a:solidFill>
                <a:latin typeface="Arial"/>
              </a:rPr>
              <a:t>选择性</a:t>
            </a:r>
            <a:r>
              <a:rPr b="1" lang="zh-CN" sz="2400" spc="-1" strike="noStrike">
                <a:solidFill>
                  <a:srgbClr val="000000"/>
                </a:solidFill>
                <a:latin typeface="Arial"/>
              </a:rPr>
              <a:t>。</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比如，杏仁止咳嗽，归肺经。</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山揸能消食化积，归脾、胃经。</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通过归经，我们可知药物作用的范围和主次</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0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6" name="PlaceHolder 1"/>
          <p:cNvSpPr>
            <a:spLocks noGrp="1"/>
          </p:cNvSpPr>
          <p:nvPr>
            <p:ph/>
          </p:nvPr>
        </p:nvSpPr>
        <p:spPr>
          <a:xfrm>
            <a:off x="324000" y="1267920"/>
            <a:ext cx="8540640" cy="3886200"/>
          </a:xfrm>
          <a:prstGeom prst="rect">
            <a:avLst/>
          </a:prstGeom>
          <a:noFill/>
          <a:ln w="0">
            <a:noFill/>
          </a:ln>
        </p:spPr>
        <p:txBody>
          <a:bodyPr anchor="t">
            <a:normAutofit/>
          </a:bodyPr>
          <a:p>
            <a:pPr marL="343080" indent="-343080">
              <a:lnSpc>
                <a:spcPct val="15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三、素体不足，又兼邪实，须扶正袪邪相提并用，可分别配伍解表药、清热药、利水药、化痰药、理气药、消食药等同用。</a:t>
            </a:r>
            <a:endParaRPr b="0" lang="en-US" sz="3200" spc="-1" strike="noStrike">
              <a:solidFill>
                <a:srgbClr val="000000"/>
              </a:solidFill>
              <a:latin typeface="Arial"/>
            </a:endParaRPr>
          </a:p>
          <a:p>
            <a:pPr marL="343080" indent="-343080">
              <a:lnSpc>
                <a:spcPct val="15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四、素体不足而有各种滑脱的病症，可用补虚药配伍收敛药同用。</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0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7" name="PlaceHolder 1"/>
          <p:cNvSpPr>
            <a:spLocks noGrp="1"/>
          </p:cNvSpPr>
          <p:nvPr>
            <p:ph/>
          </p:nvPr>
        </p:nvSpPr>
        <p:spPr>
          <a:xfrm>
            <a:off x="228600" y="1371240"/>
            <a:ext cx="8540640" cy="3886200"/>
          </a:xfrm>
          <a:prstGeom prst="rect">
            <a:avLst/>
          </a:prstGeom>
          <a:noFill/>
          <a:ln w="0">
            <a:noFill/>
          </a:ln>
        </p:spPr>
        <p:txBody>
          <a:bodyPr anchor="t">
            <a:normAutofit/>
          </a:bodyPr>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五、补虚药对于真实假虚，大实有羸状之症不宜应用；而真虚假实，至虚有盛候者，又当极用之。</a:t>
            </a:r>
            <a:endParaRPr b="0" lang="en-US" sz="2800" spc="-1" strike="noStrike">
              <a:solidFill>
                <a:srgbClr val="000000"/>
              </a:solidFill>
              <a:latin typeface="Arial"/>
            </a:endParaRPr>
          </a:p>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七、服用补虚药应注意用量用法，以免应用不当而产生不良反应。</a:t>
            </a:r>
            <a:endParaRPr b="0" lang="en-US" sz="2800" spc="-1" strike="noStrike">
              <a:solidFill>
                <a:srgbClr val="000000"/>
              </a:solidFill>
              <a:latin typeface="Arial"/>
            </a:endParaRPr>
          </a:p>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九、平常作为进补取单味药物服用者，如遇感冒、食滞，以及发热者，应暂停服用。</a:t>
            </a:r>
            <a:endParaRPr b="0" lang="en-US" sz="2800" spc="-1" strike="noStrike">
              <a:solidFill>
                <a:srgbClr val="000000"/>
              </a:solidFill>
              <a:latin typeface="Arial"/>
            </a:endParaRPr>
          </a:p>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0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8" name="PlaceHolder 1"/>
          <p:cNvSpPr>
            <a:spLocks noGrp="1"/>
          </p:cNvSpPr>
          <p:nvPr>
            <p:ph type="title"/>
          </p:nvPr>
        </p:nvSpPr>
        <p:spPr>
          <a:xfrm>
            <a:off x="304920" y="38052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000000"/>
                </a:solidFill>
                <a:latin typeface="Arial"/>
              </a:rPr>
              <a:t>水部</a:t>
            </a:r>
            <a:endParaRPr b="0" lang="en-US" sz="4000" spc="-1" strike="noStrike">
              <a:solidFill>
                <a:srgbClr val="000000"/>
              </a:solidFill>
              <a:latin typeface="Arial"/>
            </a:endParaRPr>
          </a:p>
        </p:txBody>
      </p:sp>
      <p:sp>
        <p:nvSpPr>
          <p:cNvPr id="1289" name="PlaceHolder 2"/>
          <p:cNvSpPr>
            <a:spLocks noGrp="1"/>
          </p:cNvSpPr>
          <p:nvPr>
            <p:ph/>
          </p:nvPr>
        </p:nvSpPr>
        <p:spPr>
          <a:xfrm>
            <a:off x="380520" y="1219320"/>
            <a:ext cx="8541000" cy="4876560"/>
          </a:xfrm>
          <a:prstGeom prst="rect">
            <a:avLst/>
          </a:prstGeom>
          <a:noFill/>
          <a:ln w="0">
            <a:noFill/>
          </a:ln>
        </p:spPr>
        <p:txBody>
          <a:bodyPr anchor="t">
            <a:normAutofit/>
          </a:bodyPr>
          <a:p>
            <a:pPr marL="343080" indent="-343080">
              <a:lnSpc>
                <a:spcPct val="13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井水</a:t>
            </a:r>
            <a:endParaRPr b="0" lang="en-US" sz="2800" spc="-1" strike="noStrike">
              <a:solidFill>
                <a:srgbClr val="000000"/>
              </a:solidFill>
              <a:latin typeface="Arial"/>
            </a:endParaRPr>
          </a:p>
          <a:p>
            <a:pPr marL="343080" indent="-343080">
              <a:lnSpc>
                <a:spcPct val="130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   </a:t>
            </a:r>
            <a:r>
              <a:rPr b="0" lang="zh-CN" sz="2800" spc="-1" strike="noStrike">
                <a:solidFill>
                  <a:srgbClr val="000000"/>
                </a:solidFill>
                <a:latin typeface="Arial"/>
              </a:rPr>
              <a:t>井水按来源不同，分：远从地下泉来的，水质最好；从近处江湖渗进来的，属于次等；有城市沟渠混入的，含碱味涩，水质最差。要用最后一种井水时，须先煎滚，稍停，等碱下沉后再用，否则气味很坏，不能入药，也不宜用之于饮食。凡入药须用新汲井水，用停、污、浊、暖的水，不但无效，而且有害。</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0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0" name="PlaceHolder 1"/>
          <p:cNvSpPr>
            <a:spLocks noGrp="1"/>
          </p:cNvSpPr>
          <p:nvPr>
            <p:ph/>
          </p:nvPr>
        </p:nvSpPr>
        <p:spPr>
          <a:xfrm>
            <a:off x="380520" y="761760"/>
            <a:ext cx="8541000" cy="5105160"/>
          </a:xfrm>
          <a:prstGeom prst="rect">
            <a:avLst/>
          </a:prstGeom>
          <a:noFill/>
          <a:ln w="0">
            <a:noFill/>
          </a:ln>
        </p:spPr>
        <p:txBody>
          <a:bodyPr anchor="t">
            <a:normAutofit/>
          </a:bodyPr>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主治</a:t>
            </a:r>
            <a:r>
              <a:rPr b="0" lang="zh-CN" sz="2800" spc="-1" strike="noStrike">
                <a:solidFill>
                  <a:srgbClr val="000000"/>
                </a:solidFill>
                <a:latin typeface="Arial"/>
              </a:rPr>
              <a:t>：酒后热痢，洗目中翳障，除口臭，镇心安神。</a:t>
            </a:r>
            <a:endParaRPr b="0" lang="en-US" sz="28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应用</a:t>
            </a:r>
            <a:endParaRPr b="0" lang="en-US" sz="2800" spc="-1" strike="noStrike">
              <a:solidFill>
                <a:srgbClr val="000000"/>
              </a:solidFill>
              <a:latin typeface="Arial"/>
            </a:endParaRPr>
          </a:p>
          <a:p>
            <a:pPr marL="343080" indent="-343080">
              <a:lnSpc>
                <a:spcPct val="140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   </a:t>
            </a:r>
            <a:r>
              <a:rPr b="0" lang="zh-CN" sz="2800" spc="-1" strike="noStrike">
                <a:solidFill>
                  <a:srgbClr val="000000"/>
                </a:solidFill>
                <a:latin typeface="Arial"/>
              </a:rPr>
              <a:t>不同地方的井水质量不同。本草纲目中列举的井水功效，是根据不同地方的应用记载，抄记而来的。如果认为任何地方的井水都有这些功效，显然是错误的。关于应用冷水治病的事例，李时珍举了两个例子：</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0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1" name="PlaceHolder 1"/>
          <p:cNvSpPr>
            <a:spLocks noGrp="1"/>
          </p:cNvSpPr>
          <p:nvPr>
            <p:ph type="title"/>
          </p:nvPr>
        </p:nvSpPr>
        <p:spPr>
          <a:xfrm>
            <a:off x="460440" y="639360"/>
            <a:ext cx="8229600" cy="73188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600" spc="-1" strike="noStrike">
                <a:solidFill>
                  <a:srgbClr val="000000"/>
                </a:solidFill>
                <a:latin typeface="Arial"/>
              </a:rPr>
              <a:t>土部</a:t>
            </a:r>
            <a:endParaRPr b="0" lang="en-US" sz="3600" spc="-1" strike="noStrike">
              <a:solidFill>
                <a:srgbClr val="000000"/>
              </a:solidFill>
              <a:latin typeface="Arial"/>
            </a:endParaRPr>
          </a:p>
        </p:txBody>
      </p:sp>
      <p:sp>
        <p:nvSpPr>
          <p:cNvPr id="1292" name="PlaceHolder 2"/>
          <p:cNvSpPr>
            <a:spLocks noGrp="1"/>
          </p:cNvSpPr>
          <p:nvPr>
            <p:ph/>
          </p:nvPr>
        </p:nvSpPr>
        <p:spPr>
          <a:xfrm>
            <a:off x="304920" y="1142640"/>
            <a:ext cx="8540640" cy="3886200"/>
          </a:xfrm>
          <a:prstGeom prst="rect">
            <a:avLst/>
          </a:prstGeom>
          <a:noFill/>
          <a:ln w="0">
            <a:noFill/>
          </a:ln>
        </p:spPr>
        <p:txBody>
          <a:bodyPr anchor="t">
            <a:normAutofit/>
          </a:bodyPr>
          <a:p>
            <a:pPr marL="343080" indent="-343080">
              <a:lnSpc>
                <a:spcPct val="140000"/>
              </a:lnSpc>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百草霜</a:t>
            </a:r>
            <a:r>
              <a:rPr b="0" lang="zh-CN" sz="2400" spc="-1" strike="noStrike">
                <a:solidFill>
                  <a:srgbClr val="000000"/>
                </a:solidFill>
                <a:latin typeface="Arial"/>
              </a:rPr>
              <a:t> </a:t>
            </a:r>
            <a:endParaRPr b="0" lang="en-US" sz="2400" spc="-1" strike="noStrike">
              <a:solidFill>
                <a:srgbClr val="000000"/>
              </a:solidFill>
              <a:latin typeface="Arial"/>
            </a:endParaRPr>
          </a:p>
          <a:p>
            <a:pPr marL="343080" indent="-343080">
              <a:lnSpc>
                <a:spcPct val="14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0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3" name="PlaceHolder 1"/>
          <p:cNvSpPr>
            <a:spLocks noGrp="1"/>
          </p:cNvSpPr>
          <p:nvPr>
            <p:ph/>
          </p:nvPr>
        </p:nvSpPr>
        <p:spPr>
          <a:xfrm>
            <a:off x="603360" y="838080"/>
            <a:ext cx="8159760" cy="4724640"/>
          </a:xfrm>
          <a:prstGeom prst="rect">
            <a:avLst/>
          </a:prstGeom>
          <a:noFill/>
          <a:ln w="0">
            <a:noFill/>
          </a:ln>
        </p:spPr>
        <p:txBody>
          <a:bodyPr anchor="t">
            <a:normAutofit/>
          </a:bodyPr>
          <a:p>
            <a:pPr marL="343080" indent="-343080">
              <a:lnSpc>
                <a:spcPct val="16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3200" spc="-1" strike="noStrike">
                <a:solidFill>
                  <a:srgbClr val="000000"/>
                </a:solidFill>
                <a:latin typeface="Arial"/>
              </a:rPr>
              <a:t>   </a:t>
            </a:r>
            <a:r>
              <a:rPr b="0" lang="en-US" sz="2800" spc="-1" strike="noStrike">
                <a:solidFill>
                  <a:srgbClr val="000000"/>
                </a:solidFill>
                <a:latin typeface="Arial"/>
              </a:rPr>
              <a:t>5</a:t>
            </a:r>
            <a:r>
              <a:rPr b="0" lang="zh-CN" sz="2800" spc="-1" strike="noStrike">
                <a:solidFill>
                  <a:srgbClr val="000000"/>
                </a:solidFill>
                <a:latin typeface="Arial"/>
              </a:rPr>
              <a:t>、咽中结块，水食难下。用百草霜加蜜，做成丸子，如芡子大。每次用新汲水化一丸灌下。险者不过二丸，即见效。此方名“百灵丸”。</a:t>
            </a:r>
            <a:br>
              <a:rPr sz="2800"/>
            </a:br>
            <a:r>
              <a:rPr b="0" lang="en-US" sz="2800" spc="-1" strike="noStrike">
                <a:solidFill>
                  <a:srgbClr val="000000"/>
                </a:solidFill>
                <a:latin typeface="Arial"/>
              </a:rPr>
              <a:t>6</a:t>
            </a:r>
            <a:r>
              <a:rPr b="0" lang="zh-CN" sz="2800" spc="-1" strike="noStrike">
                <a:solidFill>
                  <a:srgbClr val="000000"/>
                </a:solidFill>
                <a:latin typeface="Arial"/>
              </a:rPr>
              <a:t>、鼻疮脓臭。用百草霜二钱，冷水冲服。</a:t>
            </a:r>
            <a:br>
              <a:rPr sz="2800"/>
            </a:br>
            <a:r>
              <a:rPr b="0" lang="en-US" sz="2800" spc="-1" strike="noStrike">
                <a:solidFill>
                  <a:srgbClr val="000000"/>
                </a:solidFill>
                <a:latin typeface="Arial"/>
              </a:rPr>
              <a:t>7</a:t>
            </a:r>
            <a:r>
              <a:rPr b="0" lang="zh-CN" sz="2800" spc="-1" strike="noStrike">
                <a:solidFill>
                  <a:srgbClr val="000000"/>
                </a:solidFill>
                <a:latin typeface="Arial"/>
              </a:rPr>
              <a:t>、白秃头疮。用百草霜调猪油涂搽。</a:t>
            </a:r>
            <a:r>
              <a:rPr b="0" lang="zh-CN" sz="3200" spc="-1" strike="noStrike">
                <a:solidFill>
                  <a:srgbClr val="000000"/>
                </a:solidFill>
                <a:latin typeface="Arial"/>
              </a:rPr>
              <a:t> </a:t>
            </a:r>
            <a:endParaRPr b="0" lang="en-US" sz="3200" spc="-1" strike="noStrike">
              <a:solidFill>
                <a:srgbClr val="000000"/>
              </a:solidFill>
              <a:latin typeface="Arial"/>
            </a:endParaRPr>
          </a:p>
          <a:p>
            <a:pPr marL="343080" indent="-343080">
              <a:lnSpc>
                <a:spcPct val="160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   </a:t>
            </a:r>
            <a:r>
              <a:rPr b="0" lang="zh-CN" sz="3200" spc="-1" strike="noStrike">
                <a:solidFill>
                  <a:srgbClr val="000000"/>
                </a:solidFill>
                <a:latin typeface="Arial"/>
              </a:rPr>
              <a:t>包衣材料，如六神丸</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0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4" name="PlaceHolder 1"/>
          <p:cNvSpPr>
            <a:spLocks noGrp="1"/>
          </p:cNvSpPr>
          <p:nvPr>
            <p:ph/>
          </p:nvPr>
        </p:nvSpPr>
        <p:spPr>
          <a:xfrm>
            <a:off x="380520" y="685800"/>
            <a:ext cx="8541000" cy="4952880"/>
          </a:xfrm>
          <a:prstGeom prst="rect">
            <a:avLst/>
          </a:prstGeom>
          <a:noFill/>
          <a:ln w="0">
            <a:noFill/>
          </a:ln>
        </p:spPr>
        <p:txBody>
          <a:bodyPr anchor="t">
            <a:normAutofit/>
          </a:bodyPr>
          <a:p>
            <a:pPr marL="343080" indent="-343080">
              <a:lnSpc>
                <a:spcPct val="13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灶心土（伏龙肝）</a:t>
            </a:r>
            <a:endParaRPr b="0" lang="en-US" sz="3200" spc="-1" strike="noStrike">
              <a:solidFill>
                <a:srgbClr val="000000"/>
              </a:solidFill>
              <a:latin typeface="Arial"/>
            </a:endParaRPr>
          </a:p>
          <a:p>
            <a:pPr marL="343080" indent="-343080">
              <a:lnSpc>
                <a:spcPct val="135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     </a:t>
            </a:r>
            <a:r>
              <a:rPr b="0" lang="zh-CN" sz="3200" spc="-1" strike="noStrike">
                <a:solidFill>
                  <a:srgbClr val="000000"/>
                </a:solidFill>
                <a:latin typeface="Arial"/>
              </a:rPr>
              <a:t>灶里正对锅底的焦黄土，主要含硅酸、氧化铝和氧化铁组成</a:t>
            </a:r>
            <a:r>
              <a:rPr b="0" lang="en-US" sz="3200" spc="-1" strike="noStrike">
                <a:solidFill>
                  <a:srgbClr val="000000"/>
                </a:solidFill>
                <a:latin typeface="Arial"/>
              </a:rPr>
              <a:t>;</a:t>
            </a:r>
            <a:r>
              <a:rPr b="0" lang="zh-CN" sz="3200" spc="-1" strike="noStrike">
                <a:solidFill>
                  <a:srgbClr val="000000"/>
                </a:solidFill>
                <a:latin typeface="Arial"/>
              </a:rPr>
              <a:t>另含氧化钠、氧化钾、氧化镁</a:t>
            </a:r>
            <a:r>
              <a:rPr b="0" lang="en-US" sz="3200" spc="-1" strike="noStrike">
                <a:solidFill>
                  <a:srgbClr val="000000"/>
                </a:solidFill>
                <a:latin typeface="Arial"/>
              </a:rPr>
              <a:t>,</a:t>
            </a:r>
            <a:r>
              <a:rPr b="0" lang="zh-CN" sz="3200" spc="-1" strike="noStrike">
                <a:solidFill>
                  <a:srgbClr val="000000"/>
                </a:solidFill>
                <a:latin typeface="Arial"/>
              </a:rPr>
              <a:t>氧化钙等。 </a:t>
            </a:r>
            <a:endParaRPr b="0" lang="en-US" sz="3200" spc="-1" strike="noStrike">
              <a:solidFill>
                <a:srgbClr val="000000"/>
              </a:solidFill>
              <a:latin typeface="Arial"/>
            </a:endParaRPr>
          </a:p>
          <a:p>
            <a:pPr marL="343080" indent="-343080">
              <a:lnSpc>
                <a:spcPct val="135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  </a:t>
            </a:r>
            <a:r>
              <a:rPr b="0" lang="en-US" sz="3200" spc="-1" strike="noStrike">
                <a:solidFill>
                  <a:srgbClr val="000000"/>
                </a:solidFill>
                <a:latin typeface="Arial"/>
              </a:rPr>
              <a:t>……</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0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5" name="PlaceHolder 1"/>
          <p:cNvSpPr>
            <a:spLocks noGrp="1"/>
          </p:cNvSpPr>
          <p:nvPr>
            <p:ph type="title"/>
          </p:nvPr>
        </p:nvSpPr>
        <p:spPr>
          <a:xfrm>
            <a:off x="304920" y="533160"/>
            <a:ext cx="8540640" cy="114300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600" spc="-1" strike="noStrike">
                <a:solidFill>
                  <a:srgbClr val="000000"/>
                </a:solidFill>
                <a:latin typeface="Arial"/>
              </a:rPr>
              <a:t>人部</a:t>
            </a:r>
            <a:endParaRPr b="0" lang="en-US" sz="3600" spc="-1" strike="noStrike">
              <a:solidFill>
                <a:srgbClr val="000000"/>
              </a:solidFill>
              <a:latin typeface="Arial"/>
            </a:endParaRPr>
          </a:p>
        </p:txBody>
      </p:sp>
      <p:sp>
        <p:nvSpPr>
          <p:cNvPr id="1296" name="PlaceHolder 2"/>
          <p:cNvSpPr>
            <a:spLocks noGrp="1"/>
          </p:cNvSpPr>
          <p:nvPr>
            <p:ph/>
          </p:nvPr>
        </p:nvSpPr>
        <p:spPr>
          <a:xfrm>
            <a:off x="754200" y="2045880"/>
            <a:ext cx="7935840" cy="3422520"/>
          </a:xfrm>
          <a:prstGeom prst="rect">
            <a:avLst/>
          </a:prstGeom>
          <a:noFill/>
          <a:ln w="0">
            <a:noFill/>
          </a:ln>
        </p:spPr>
        <p:txBody>
          <a:bodyPr anchor="t">
            <a:normAutofit/>
          </a:bodyPr>
          <a:p>
            <a:pPr marL="343080" indent="-343080">
              <a:lnSpc>
                <a:spcPct val="135000"/>
              </a:lnSpc>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人尿（人中白，秋石）</a:t>
            </a:r>
            <a:endParaRPr b="0" lang="en-US" sz="2400" spc="-1" strike="noStrike">
              <a:solidFill>
                <a:srgbClr val="000000"/>
              </a:solidFill>
              <a:latin typeface="Arial"/>
            </a:endParaRPr>
          </a:p>
          <a:p>
            <a:pPr marL="343080" indent="-343080">
              <a:lnSpc>
                <a:spcPct val="135000"/>
              </a:lnSpc>
              <a:spcBef>
                <a:spcPts val="601"/>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秋石：</a:t>
            </a:r>
            <a:r>
              <a:rPr b="0" lang="zh-CN" sz="2400" spc="-1" strike="noStrike">
                <a:solidFill>
                  <a:srgbClr val="000000"/>
                </a:solidFill>
                <a:latin typeface="Arial"/>
              </a:rPr>
              <a:t>用石膏浸入童便中制成。</a:t>
            </a:r>
            <a:endParaRPr b="0" lang="en-US" sz="2400" spc="-1" strike="noStrike">
              <a:solidFill>
                <a:srgbClr val="000000"/>
              </a:solidFill>
              <a:latin typeface="Arial"/>
            </a:endParaRPr>
          </a:p>
          <a:p>
            <a:pPr marL="343080" indent="-343080">
              <a:lnSpc>
                <a:spcPct val="135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   </a:t>
            </a:r>
            <a:r>
              <a:rPr b="1" lang="zh-CN" sz="2400" spc="-1" strike="noStrike">
                <a:solidFill>
                  <a:srgbClr val="000000"/>
                </a:solidFill>
                <a:latin typeface="Arial"/>
              </a:rPr>
              <a:t>主治</a:t>
            </a:r>
            <a:r>
              <a:rPr b="0" lang="en-US" sz="2400" spc="-1" strike="noStrike">
                <a:solidFill>
                  <a:srgbClr val="000000"/>
                </a:solidFill>
                <a:latin typeface="Arial"/>
              </a:rPr>
              <a:t>: </a:t>
            </a:r>
            <a:r>
              <a:rPr b="0" lang="zh-CN" sz="2400" spc="-1" strike="noStrike">
                <a:solidFill>
                  <a:srgbClr val="000000"/>
                </a:solidFill>
                <a:latin typeface="Arial"/>
              </a:rPr>
              <a:t>虚劳冷疾，小便频数，漏精白浊。制成的方剂有秋石还元丹、阴阳二炼丹、秋冰乳粉丸、直指秋石丸、秋石交感丹、秋石四精丸、秋石精丸等。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0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7" name="文本框 863233"/>
          <p:cNvSpPr/>
          <p:nvPr/>
        </p:nvSpPr>
        <p:spPr>
          <a:xfrm>
            <a:off x="533520" y="533520"/>
            <a:ext cx="8229600" cy="57258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6699"/>
                </a:solidFill>
                <a:latin typeface="Arial"/>
              </a:rPr>
              <a:t>尿激酶</a:t>
            </a:r>
            <a:r>
              <a:rPr b="1" lang="zh-CN" sz="2400" spc="-1" strike="noStrike">
                <a:solidFill>
                  <a:srgbClr val="000000"/>
                </a:solidFill>
                <a:latin typeface="Arial"/>
              </a:rPr>
              <a:t>：</a:t>
            </a:r>
            <a:r>
              <a:rPr b="0" lang="zh-CN" sz="2400" spc="-1" strike="noStrike">
                <a:solidFill>
                  <a:srgbClr val="000000"/>
                </a:solidFill>
                <a:latin typeface="Arial"/>
              </a:rPr>
              <a:t>新鲜人尿中提取的一种能激活纤维蛋白溶酶原的酶。它是由高分子量 </a:t>
            </a:r>
            <a:r>
              <a:rPr b="0" lang="en-US" sz="2400" spc="-1" strike="noStrike">
                <a:solidFill>
                  <a:srgbClr val="000000"/>
                </a:solidFill>
                <a:latin typeface="Arial"/>
              </a:rPr>
              <a:t>54 000</a:t>
            </a:r>
            <a:r>
              <a:rPr b="0" lang="zh-CN" sz="2400" spc="-1" strike="noStrike">
                <a:solidFill>
                  <a:srgbClr val="000000"/>
                </a:solidFill>
                <a:latin typeface="Arial"/>
              </a:rPr>
              <a:t>和低分子量</a:t>
            </a:r>
            <a:r>
              <a:rPr b="0" lang="en-US" sz="2400" spc="-1" strike="noStrike">
                <a:solidFill>
                  <a:srgbClr val="000000"/>
                </a:solidFill>
                <a:latin typeface="Arial"/>
              </a:rPr>
              <a:t>33 000</a:t>
            </a:r>
            <a:r>
              <a:rPr b="0" lang="zh-CN" sz="2400" spc="-1" strike="noStrike">
                <a:solidFill>
                  <a:srgbClr val="000000"/>
                </a:solidFill>
                <a:latin typeface="Arial"/>
              </a:rPr>
              <a:t>组成的混合物，高分子量含量不得少于</a:t>
            </a:r>
            <a:r>
              <a:rPr b="0" lang="en-US" sz="2400" spc="-1" strike="noStrike">
                <a:solidFill>
                  <a:srgbClr val="000000"/>
                </a:solidFill>
                <a:latin typeface="Arial"/>
              </a:rPr>
              <a:t>90</a:t>
            </a:r>
            <a:r>
              <a:rPr b="0" lang="zh-CN" sz="2400" spc="-1" strike="noStrike">
                <a:solidFill>
                  <a:srgbClr val="000000"/>
                </a:solidFill>
                <a:latin typeface="Arial"/>
              </a:rPr>
              <a:t>％，每</a:t>
            </a:r>
            <a:r>
              <a:rPr b="0" lang="en-US" sz="2400" spc="-1" strike="noStrike">
                <a:solidFill>
                  <a:srgbClr val="000000"/>
                </a:solidFill>
                <a:latin typeface="Arial"/>
              </a:rPr>
              <a:t>1mg </a:t>
            </a:r>
            <a:r>
              <a:rPr b="0" lang="zh-CN" sz="2400" spc="-1" strike="noStrike">
                <a:solidFill>
                  <a:srgbClr val="000000"/>
                </a:solidFill>
                <a:latin typeface="Arial"/>
              </a:rPr>
              <a:t>蛋白中尿激酶活力不得少于</a:t>
            </a:r>
            <a:r>
              <a:rPr b="0" lang="en-US" sz="2400" spc="-1" strike="noStrike">
                <a:solidFill>
                  <a:srgbClr val="000000"/>
                </a:solidFill>
                <a:latin typeface="Arial"/>
              </a:rPr>
              <a:t>12</a:t>
            </a:r>
            <a:r>
              <a:rPr b="0" lang="zh-CN" sz="2400" spc="-1" strike="noStrike">
                <a:solidFill>
                  <a:srgbClr val="000000"/>
                </a:solidFill>
                <a:latin typeface="Arial"/>
              </a:rPr>
              <a:t>万单位。</a:t>
            </a:r>
            <a:br>
              <a:rPr sz="2400"/>
            </a:br>
            <a:r>
              <a:rPr b="0" lang="zh-CN" sz="2400" spc="-1" strike="noStrike">
                <a:solidFill>
                  <a:srgbClr val="000000"/>
                </a:solidFill>
                <a:latin typeface="Arial"/>
              </a:rPr>
              <a:t>本品在生产过程中需经</a:t>
            </a:r>
            <a:r>
              <a:rPr b="0" lang="en-US" sz="2400" spc="-1" strike="noStrike">
                <a:solidFill>
                  <a:srgbClr val="000000"/>
                </a:solidFill>
                <a:latin typeface="Arial"/>
              </a:rPr>
              <a:t>60℃</a:t>
            </a:r>
            <a:r>
              <a:rPr b="0" lang="zh-CN" sz="2400" spc="-1" strike="noStrike">
                <a:solidFill>
                  <a:srgbClr val="000000"/>
                </a:solidFill>
                <a:latin typeface="Arial"/>
              </a:rPr>
              <a:t>加热</a:t>
            </a:r>
            <a:r>
              <a:rPr b="0" lang="en-US" sz="2400" spc="-1" strike="noStrike">
                <a:solidFill>
                  <a:srgbClr val="000000"/>
                </a:solidFill>
                <a:latin typeface="Arial"/>
              </a:rPr>
              <a:t>10</a:t>
            </a:r>
            <a:r>
              <a:rPr b="0" lang="zh-CN" sz="2400" spc="-1" strike="noStrike">
                <a:solidFill>
                  <a:srgbClr val="000000"/>
                </a:solidFill>
                <a:latin typeface="Arial"/>
              </a:rPr>
              <a:t>小时，以使病毒灭活。是肾小管上皮细胞所产生的一种特殊蛋白分解酶，为高效的血栓溶解剂，作用机制与链激酶不同，本品可直接促使无活性的纤溶酶原变为有活性的纤溶酶，使组成血栓的纤维蛋白水解。临床上用于脑血栓形成、脑栓塞、周围动脉或静脉血栓症、肺栓塞、急性心肌梗死等。也可用于眼科溶解眼前房的血纤维、血块。由于本品是人体内存在的蛋白质，比链激酶不良反应小。 </a:t>
            </a:r>
            <a:br>
              <a:rPr sz="2400"/>
            </a:b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0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8" name="PlaceHolder 1"/>
          <p:cNvSpPr>
            <a:spLocks noGrp="1"/>
          </p:cNvSpPr>
          <p:nvPr>
            <p:ph/>
          </p:nvPr>
        </p:nvSpPr>
        <p:spPr>
          <a:xfrm>
            <a:off x="380520" y="761760"/>
            <a:ext cx="8541000" cy="5638680"/>
          </a:xfrm>
          <a:prstGeom prst="rect">
            <a:avLst/>
          </a:prstGeom>
          <a:noFill/>
          <a:ln w="0">
            <a:noFill/>
          </a:ln>
        </p:spPr>
        <p:txBody>
          <a:bodyPr anchor="t">
            <a:normAutofit/>
          </a:bodyPr>
          <a:p>
            <a:pPr marL="343080" indent="-343080">
              <a:lnSpc>
                <a:spcPct val="9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血余炭（乱发）</a:t>
            </a:r>
            <a:endParaRPr b="0" lang="en-US" sz="2800" spc="-1" strike="noStrike">
              <a:solidFill>
                <a:srgbClr val="000000"/>
              </a:solidFill>
              <a:latin typeface="Arial"/>
            </a:endParaRPr>
          </a:p>
          <a:p>
            <a:pPr marL="343080" indent="-343080">
              <a:lnSpc>
                <a:spcPct val="15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本草纲目谓：“发者血之余，</a:t>
            </a:r>
            <a:r>
              <a:rPr b="0" lang="en-US" sz="2400" spc="-1" strike="noStrike">
                <a:solidFill>
                  <a:srgbClr val="000000"/>
                </a:solidFill>
                <a:latin typeface="Arial"/>
              </a:rPr>
              <a:t>┄┄</a:t>
            </a:r>
            <a:r>
              <a:rPr b="0" lang="zh-CN" sz="2400" spc="-1" strike="noStrike">
                <a:solidFill>
                  <a:srgbClr val="000000"/>
                </a:solidFill>
                <a:latin typeface="Arial"/>
              </a:rPr>
              <a:t>故方家呼发为血余”。今血余不直接入药，须洗净煅炭后始供药用，名为“血余炭”。</a:t>
            </a:r>
            <a:endParaRPr b="0" lang="en-US" sz="2400" spc="-1" strike="noStrike">
              <a:solidFill>
                <a:srgbClr val="000000"/>
              </a:solidFill>
              <a:latin typeface="Arial"/>
            </a:endParaRPr>
          </a:p>
          <a:p>
            <a:pPr marL="343080" indent="-343080">
              <a:lnSpc>
                <a:spcPct val="15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收集人发</a:t>
            </a:r>
            <a:r>
              <a:rPr b="0" lang="en-US" sz="2400" spc="-1" strike="noStrike">
                <a:solidFill>
                  <a:srgbClr val="000000"/>
                </a:solidFill>
                <a:latin typeface="Arial"/>
              </a:rPr>
              <a:t>(</a:t>
            </a:r>
            <a:r>
              <a:rPr b="0" lang="zh-CN" sz="2400" spc="-1" strike="noStrike">
                <a:solidFill>
                  <a:srgbClr val="000000"/>
                </a:solidFill>
                <a:latin typeface="Arial"/>
              </a:rPr>
              <a:t>男女均可</a:t>
            </a:r>
            <a:r>
              <a:rPr b="0" lang="en-US" sz="2400" spc="-1" strike="noStrike">
                <a:solidFill>
                  <a:srgbClr val="000000"/>
                </a:solidFill>
                <a:latin typeface="Arial"/>
              </a:rPr>
              <a:t>)</a:t>
            </a:r>
            <a:r>
              <a:rPr b="0" lang="zh-CN" sz="2400" spc="-1" strike="noStrike">
                <a:solidFill>
                  <a:srgbClr val="000000"/>
                </a:solidFill>
                <a:latin typeface="Arial"/>
              </a:rPr>
              <a:t>用硷水或肥皂水洗净污垢，再用清水洗净，晒干；然后放在铁锅内，须要填满压紧，上盖瓦盆，用湿泥封严，勿使漏气，加火煅之。煅时当用慢火，温度及时间均须注意掌握。如火猛，时间长，则枯焦；如火力小，时间短，则煅不透，尤其不可漏气，以免灰化。煅好后，停火，放冷，取出。主要为碳素，胱氨酸等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文本框 72707"/>
          <p:cNvSpPr/>
          <p:nvPr/>
        </p:nvSpPr>
        <p:spPr>
          <a:xfrm>
            <a:off x="685800" y="609480"/>
            <a:ext cx="3886200" cy="520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有毒无毒</a:t>
            </a:r>
            <a:endParaRPr b="0" lang="en-US" sz="2800" spc="-1" strike="noStrike">
              <a:solidFill>
                <a:srgbClr val="000000"/>
              </a:solidFill>
              <a:latin typeface="Arial"/>
            </a:endParaRPr>
          </a:p>
        </p:txBody>
      </p:sp>
      <p:sp>
        <p:nvSpPr>
          <p:cNvPr id="189" name="文本框 72708"/>
          <p:cNvSpPr/>
          <p:nvPr/>
        </p:nvSpPr>
        <p:spPr>
          <a:xfrm>
            <a:off x="685800" y="1219320"/>
            <a:ext cx="8153280" cy="4844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毒性</a:t>
            </a:r>
            <a:r>
              <a:rPr b="0" lang="en-US" sz="2400" spc="-1" strike="noStrike">
                <a:solidFill>
                  <a:srgbClr val="669900"/>
                </a:solidFill>
                <a:latin typeface="Arial"/>
              </a:rPr>
              <a:t>:</a:t>
            </a:r>
            <a:r>
              <a:rPr b="0" lang="zh-CN" sz="2400" spc="-1" strike="noStrike">
                <a:solidFill>
                  <a:srgbClr val="000000"/>
                </a:solidFill>
                <a:latin typeface="Arial"/>
              </a:rPr>
              <a:t>一般指药物对机体所产生的不良影响和损害性。包括急性毒性、亚急性毒性、亚慢性毒性、慢性毒性和特殊毒性如致癌、突变、畸胎、成瘾等。</a:t>
            </a:r>
            <a:endParaRPr b="0" lang="en-US" sz="2400" spc="-1" strike="noStrike">
              <a:solidFill>
                <a:srgbClr val="000000"/>
              </a:solidFill>
              <a:latin typeface="Arial"/>
            </a:endParaRPr>
          </a:p>
          <a:p>
            <a:pPr>
              <a:lnSpc>
                <a:spcPct val="140000"/>
              </a:lnSpc>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不良反应</a:t>
            </a:r>
            <a:r>
              <a:rPr b="0" lang="en-US" sz="2400" spc="-1" strike="noStrike">
                <a:solidFill>
                  <a:srgbClr val="66ff33"/>
                </a:solidFill>
                <a:latin typeface="Arial"/>
              </a:rPr>
              <a:t>:</a:t>
            </a:r>
            <a:r>
              <a:rPr b="0" lang="zh-CN" sz="2400" spc="-1" strike="noStrike">
                <a:solidFill>
                  <a:srgbClr val="000000"/>
                </a:solidFill>
                <a:latin typeface="Arial"/>
              </a:rPr>
              <a:t>用药后产生与用药目的不相符的并给病人带来不适或痛苦的反应。其特定的发生条件是按正常剂量与正常用法用药，在内容上排除了因药物滥用、超量误用、不按规定方法使用药品及质量问题等情况所引起的反应。包括副作用、毒性反应、变态反应、后遗效应、继发效应、特异质反应及“三致”作用。</a:t>
            </a:r>
            <a:r>
              <a:rPr b="0" lang="zh-CN"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9" name="PlaceHolder 1"/>
          <p:cNvSpPr>
            <a:spLocks noGrp="1"/>
          </p:cNvSpPr>
          <p:nvPr>
            <p:ph/>
          </p:nvPr>
        </p:nvSpPr>
        <p:spPr>
          <a:xfrm>
            <a:off x="380520" y="1218960"/>
            <a:ext cx="8541000" cy="3886200"/>
          </a:xfrm>
          <a:prstGeom prst="rect">
            <a:avLst/>
          </a:prstGeom>
          <a:noFill/>
          <a:ln w="0">
            <a:noFill/>
          </a:ln>
        </p:spPr>
        <p:txBody>
          <a:bodyPr anchor="t">
            <a:normAutofit/>
          </a:bodyPr>
          <a:p>
            <a:pPr marL="343080" indent="-343080">
              <a:lnSpc>
                <a:spcPct val="170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收敛止血，化瘀利尿。</a:t>
            </a:r>
            <a:br>
              <a:rPr sz="3200"/>
            </a:br>
            <a:br>
              <a:rPr sz="3200"/>
            </a:br>
            <a:r>
              <a:rPr b="0" lang="en-US" sz="3200" spc="-1" strike="noStrike">
                <a:solidFill>
                  <a:srgbClr val="000000"/>
                </a:solidFill>
                <a:latin typeface="Arial"/>
              </a:rPr>
              <a:t>[</a:t>
            </a:r>
            <a:r>
              <a:rPr b="0" lang="zh-CN" sz="3200" spc="-1" strike="noStrike">
                <a:solidFill>
                  <a:srgbClr val="000000"/>
                </a:solidFill>
                <a:latin typeface="Arial"/>
              </a:rPr>
              <a:t>主治</a:t>
            </a:r>
            <a:r>
              <a:rPr b="0" lang="en-US" sz="3200" spc="-1" strike="noStrike">
                <a:solidFill>
                  <a:srgbClr val="000000"/>
                </a:solidFill>
                <a:latin typeface="Arial"/>
              </a:rPr>
              <a:t>] </a:t>
            </a:r>
            <a:r>
              <a:rPr b="0" lang="zh-CN" sz="3200" spc="-1" strike="noStrike">
                <a:solidFill>
                  <a:srgbClr val="000000"/>
                </a:solidFill>
                <a:latin typeface="Arial"/>
              </a:rPr>
              <a:t>吐血、衄血、血痢、血淋、妇女崩漏及小便不利等证。外敷止血生肌 </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0" name="PlaceHolder 1"/>
          <p:cNvSpPr>
            <a:spLocks noGrp="1"/>
          </p:cNvSpPr>
          <p:nvPr>
            <p:ph/>
          </p:nvPr>
        </p:nvSpPr>
        <p:spPr>
          <a:xfrm>
            <a:off x="304920" y="685800"/>
            <a:ext cx="8540640" cy="4572000"/>
          </a:xfrm>
          <a:prstGeom prst="rect">
            <a:avLst/>
          </a:prstGeom>
          <a:noFill/>
          <a:ln w="0">
            <a:noFill/>
          </a:ln>
        </p:spPr>
        <p:txBody>
          <a:bodyPr anchor="t">
            <a:normAutofit/>
          </a:bodyPr>
          <a:p>
            <a:pPr marL="343080" indent="-343080">
              <a:lnSpc>
                <a:spcPct val="165000"/>
              </a:lnSpc>
              <a:spcBef>
                <a:spcPts val="799"/>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紫河车（人胞）</a:t>
            </a:r>
            <a:endParaRPr b="0" lang="en-US" sz="3200" spc="-1" strike="noStrike">
              <a:solidFill>
                <a:srgbClr val="000000"/>
              </a:solidFill>
              <a:latin typeface="Arial"/>
            </a:endParaRPr>
          </a:p>
          <a:p>
            <a:pPr marL="343080" indent="-343080">
              <a:lnSpc>
                <a:spcPct val="165000"/>
              </a:lnSpc>
              <a:spcBef>
                <a:spcPts val="7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3200" spc="-1" strike="noStrike">
                <a:solidFill>
                  <a:srgbClr val="000000"/>
                </a:solidFill>
                <a:latin typeface="Arial"/>
              </a:rPr>
              <a:t>   </a:t>
            </a:r>
            <a:r>
              <a:rPr b="0" lang="en-US" sz="3200" spc="-1" strike="noStrike">
                <a:solidFill>
                  <a:srgbClr val="000000"/>
                </a:solidFill>
                <a:latin typeface="Arial"/>
              </a:rPr>
              <a:t>[</a:t>
            </a:r>
            <a:r>
              <a:rPr b="0" lang="zh-CN" sz="3200" spc="-1" strike="noStrike">
                <a:solidFill>
                  <a:srgbClr val="000000"/>
                </a:solidFill>
                <a:latin typeface="Arial"/>
              </a:rPr>
              <a:t>功用</a:t>
            </a:r>
            <a:r>
              <a:rPr b="0" lang="en-US" sz="3200" spc="-1" strike="noStrike">
                <a:solidFill>
                  <a:srgbClr val="000000"/>
                </a:solidFill>
                <a:latin typeface="Arial"/>
              </a:rPr>
              <a:t>] </a:t>
            </a:r>
            <a:r>
              <a:rPr b="0" lang="zh-CN" sz="3200" spc="-1" strike="noStrike">
                <a:solidFill>
                  <a:srgbClr val="000000"/>
                </a:solidFill>
                <a:latin typeface="Arial"/>
              </a:rPr>
              <a:t>补气，养血，益精。</a:t>
            </a:r>
            <a:br>
              <a:rPr sz="3200"/>
            </a:br>
            <a:br>
              <a:rPr sz="3200"/>
            </a:br>
            <a:r>
              <a:rPr b="0" lang="en-US" sz="3200" spc="-1" strike="noStrike">
                <a:solidFill>
                  <a:srgbClr val="000000"/>
                </a:solidFill>
                <a:latin typeface="Arial"/>
              </a:rPr>
              <a:t>[</a:t>
            </a:r>
            <a:r>
              <a:rPr b="0" lang="zh-CN" sz="3200" spc="-1" strike="noStrike">
                <a:solidFill>
                  <a:srgbClr val="000000"/>
                </a:solidFill>
                <a:latin typeface="Arial"/>
              </a:rPr>
              <a:t>主治</a:t>
            </a:r>
            <a:r>
              <a:rPr b="0" lang="en-US" sz="3200" spc="-1" strike="noStrike">
                <a:solidFill>
                  <a:srgbClr val="000000"/>
                </a:solidFill>
                <a:latin typeface="Arial"/>
              </a:rPr>
              <a:t>] </a:t>
            </a:r>
            <a:r>
              <a:rPr b="0" lang="zh-CN" sz="3200" spc="-1" strike="noStrike">
                <a:solidFill>
                  <a:srgbClr val="000000"/>
                </a:solidFill>
                <a:latin typeface="Arial"/>
              </a:rPr>
              <a:t>虚损、羸瘦、咳血气喘、劳热骨蒸、遗精等症。 </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1" name="PlaceHolder 1"/>
          <p:cNvSpPr>
            <a:spLocks noGrp="1"/>
          </p:cNvSpPr>
          <p:nvPr>
            <p:ph type="title"/>
          </p:nvPr>
        </p:nvSpPr>
        <p:spPr>
          <a:xfrm>
            <a:off x="460440" y="821880"/>
            <a:ext cx="8229600" cy="824040"/>
          </a:xfrm>
          <a:prstGeom prst="rect">
            <a:avLst/>
          </a:prstGeom>
          <a:noFill/>
          <a:ln w="0">
            <a:noFill/>
          </a:ln>
        </p:spPr>
        <p:txBody>
          <a:bodyPr anchor="ctr">
            <a:no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4000" spc="-1" strike="noStrike">
                <a:solidFill>
                  <a:srgbClr val="000000"/>
                </a:solidFill>
                <a:latin typeface="Arial"/>
              </a:rPr>
              <a:t>总结</a:t>
            </a:r>
            <a:endParaRPr b="0" lang="en-US" sz="4000" spc="-1" strike="noStrike">
              <a:solidFill>
                <a:srgbClr val="000000"/>
              </a:solidFill>
              <a:latin typeface="Arial"/>
            </a:endParaRPr>
          </a:p>
        </p:txBody>
      </p:sp>
      <p:sp>
        <p:nvSpPr>
          <p:cNvPr id="1302" name="PlaceHolder 2"/>
          <p:cNvSpPr>
            <a:spLocks noGrp="1"/>
          </p:cNvSpPr>
          <p:nvPr>
            <p:ph/>
          </p:nvPr>
        </p:nvSpPr>
        <p:spPr>
          <a:xfrm>
            <a:off x="914040" y="1295280"/>
            <a:ext cx="7543800" cy="4572000"/>
          </a:xfrm>
          <a:prstGeom prst="rect">
            <a:avLst/>
          </a:prstGeom>
          <a:noFill/>
          <a:ln w="0">
            <a:noFill/>
          </a:ln>
        </p:spPr>
        <p:txBody>
          <a:bodyPr anchor="t">
            <a:normAutofit/>
          </a:bodyPr>
          <a:p>
            <a:pPr marL="343080" indent="-343080">
              <a:lnSpc>
                <a:spcPct val="13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序例：阴阳五行，四气五味，外伤六淫，内伤七情，常见疾病证治等。</a:t>
            </a:r>
            <a:endParaRPr b="0" lang="en-US" sz="2800" spc="-1" strike="noStrike">
              <a:solidFill>
                <a:srgbClr val="000000"/>
              </a:solidFill>
              <a:latin typeface="Arial"/>
            </a:endParaRPr>
          </a:p>
          <a:p>
            <a:pPr marL="343080" indent="-343080">
              <a:lnSpc>
                <a:spcPct val="13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百病主治药：疼痛诸证。</a:t>
            </a:r>
            <a:endParaRPr b="0" lang="en-US" sz="2800" spc="-1" strike="noStrike">
              <a:solidFill>
                <a:srgbClr val="000000"/>
              </a:solidFill>
              <a:latin typeface="Arial"/>
            </a:endParaRPr>
          </a:p>
          <a:p>
            <a:pPr marL="343080" indent="-343080">
              <a:lnSpc>
                <a:spcPct val="13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水部：夏冰，井水</a:t>
            </a:r>
            <a:endParaRPr b="0" lang="en-US" sz="2800" spc="-1" strike="noStrike">
              <a:solidFill>
                <a:srgbClr val="000000"/>
              </a:solidFill>
              <a:latin typeface="Arial"/>
            </a:endParaRPr>
          </a:p>
          <a:p>
            <a:pPr marL="343080" indent="-343080">
              <a:lnSpc>
                <a:spcPct val="13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火部：艾火</a:t>
            </a:r>
            <a:endParaRPr b="0" lang="en-US" sz="2800" spc="-1" strike="noStrike">
              <a:solidFill>
                <a:srgbClr val="000000"/>
              </a:solidFill>
              <a:latin typeface="Arial"/>
            </a:endParaRPr>
          </a:p>
          <a:p>
            <a:pPr marL="343080" indent="-343080">
              <a:lnSpc>
                <a:spcPct val="13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土部：百草霜，灶心土</a:t>
            </a:r>
            <a:endParaRPr b="0" lang="en-US" sz="2800" spc="-1" strike="noStrike">
              <a:solidFill>
                <a:srgbClr val="000000"/>
              </a:solidFill>
              <a:latin typeface="Arial"/>
            </a:endParaRPr>
          </a:p>
          <a:p>
            <a:pPr marL="343080" indent="-343080">
              <a:lnSpc>
                <a:spcPct val="13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金石部：石膏，朱砂，滑石</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3" name="PlaceHolder 1"/>
          <p:cNvSpPr>
            <a:spLocks noGrp="1"/>
          </p:cNvSpPr>
          <p:nvPr>
            <p:ph/>
          </p:nvPr>
        </p:nvSpPr>
        <p:spPr>
          <a:xfrm>
            <a:off x="380520" y="1295280"/>
            <a:ext cx="8541000" cy="5029200"/>
          </a:xfrm>
          <a:prstGeom prst="rect">
            <a:avLst/>
          </a:prstGeom>
          <a:noFill/>
          <a:ln w="0">
            <a:noFill/>
          </a:ln>
        </p:spPr>
        <p:txBody>
          <a:bodyPr anchor="t">
            <a:normAutofit/>
          </a:bodyPr>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草部：人参，黄芪，甘草，肉苁蓉，沙参，淫羊藿，丹参，三七，防风，元胡，川芎等</a:t>
            </a:r>
            <a:endParaRPr b="0" lang="en-US" sz="28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谷部：罂粟壳，小麦</a:t>
            </a:r>
            <a:endParaRPr b="0" lang="en-US" sz="28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菜部：薯蓣，干姜，百合等</a:t>
            </a:r>
            <a:endParaRPr b="0" lang="en-US" sz="28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果部：吴茱萸，槟榔，陈皮，山楂等</a:t>
            </a:r>
            <a:endParaRPr b="0" lang="en-US" sz="28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木部：辛夷，沉香，乳香，芦荟，杜仲等</a:t>
            </a:r>
            <a:endParaRPr b="0" lang="en-US" sz="2800" spc="-1" strike="noStrike">
              <a:solidFill>
                <a:srgbClr val="000000"/>
              </a:solidFill>
              <a:latin typeface="Arial"/>
            </a:endParaRPr>
          </a:p>
          <a:p>
            <a:pPr marL="343080" indent="-343080">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4" name="PlaceHolder 1"/>
          <p:cNvSpPr>
            <a:spLocks noGrp="1"/>
          </p:cNvSpPr>
          <p:nvPr>
            <p:ph/>
          </p:nvPr>
        </p:nvSpPr>
        <p:spPr>
          <a:xfrm>
            <a:off x="380520" y="304920"/>
            <a:ext cx="8541000" cy="5486400"/>
          </a:xfrm>
          <a:prstGeom prst="rect">
            <a:avLst/>
          </a:prstGeom>
          <a:noFill/>
          <a:ln w="0">
            <a:noFill/>
          </a:ln>
        </p:spPr>
        <p:txBody>
          <a:bodyPr anchor="t">
            <a:normAutofit/>
          </a:bodyPr>
          <a:p>
            <a:pPr marL="343080" indent="-343080">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8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服器部</a:t>
            </a:r>
            <a:r>
              <a:rPr b="0" lang="en-US" sz="2800" spc="-1" strike="noStrike">
                <a:solidFill>
                  <a:srgbClr val="000000"/>
                </a:solidFill>
                <a:latin typeface="Wingdings"/>
                <a:ea typeface="Wingdings"/>
              </a:rPr>
              <a:t></a:t>
            </a:r>
            <a:r>
              <a:rPr b="0" lang="zh-CN" sz="2800" spc="-1" strike="noStrike">
                <a:solidFill>
                  <a:srgbClr val="000000"/>
                </a:solidFill>
                <a:latin typeface="Arial"/>
              </a:rPr>
              <a:t>略</a:t>
            </a:r>
            <a:endParaRPr b="0" lang="en-US" sz="28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虫部：蝎，蜈蚣，地龙等</a:t>
            </a:r>
            <a:endParaRPr b="0" lang="en-US" sz="28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鳞部：蛤蚧，白花蛇，乌蛇等</a:t>
            </a:r>
            <a:endParaRPr b="0" lang="en-US" sz="28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介部：龟甲，鳖甲</a:t>
            </a:r>
            <a:endParaRPr b="0" lang="en-US" sz="28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禽部：寒号虫（五灵脂）</a:t>
            </a:r>
            <a:endParaRPr b="0" lang="en-US" sz="28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兽部：阿胶，鹿茸，麝香等。</a:t>
            </a:r>
            <a:endParaRPr b="0" lang="en-US" sz="2800" spc="-1" strike="noStrike">
              <a:solidFill>
                <a:srgbClr val="000000"/>
              </a:solidFill>
              <a:latin typeface="Arial"/>
            </a:endParaRPr>
          </a:p>
          <a:p>
            <a:pPr marL="343080" indent="-343080">
              <a:lnSpc>
                <a:spcPct val="140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人部：人尿（人中白，秋石），紫河车，血余炭</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5" name="PlaceHolder 1"/>
          <p:cNvSpPr>
            <a:spLocks noGrp="1"/>
          </p:cNvSpPr>
          <p:nvPr>
            <p:ph/>
          </p:nvPr>
        </p:nvSpPr>
        <p:spPr>
          <a:xfrm>
            <a:off x="228600" y="533160"/>
            <a:ext cx="8540640" cy="4647960"/>
          </a:xfrm>
          <a:prstGeom prst="rect">
            <a:avLst/>
          </a:prstGeom>
          <a:noFill/>
          <a:ln w="0">
            <a:noFill/>
          </a:ln>
        </p:spPr>
        <p:txBody>
          <a:bodyPr anchor="t">
            <a:normAutofit fontScale="98000"/>
          </a:bodyPr>
          <a:p>
            <a:pPr marL="343080" indent="-343080">
              <a:lnSpc>
                <a:spcPct val="145000"/>
              </a:lnSpc>
              <a:spcBef>
                <a:spcPts val="700"/>
              </a:spcBef>
              <a:buClr>
                <a:srgbClr val="00007d"/>
              </a:buClr>
              <a:buSzPct val="75000"/>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除用药外，还使用其它治疗方法，如心理治疗</a:t>
            </a:r>
            <a:endParaRPr b="0" lang="en-US" sz="2800" spc="-1" strike="noStrike">
              <a:solidFill>
                <a:srgbClr val="000000"/>
              </a:solidFill>
              <a:latin typeface="Arial"/>
            </a:endParaRPr>
          </a:p>
          <a:p>
            <a:pPr marL="343080" indent="-343080">
              <a:lnSpc>
                <a:spcPct val="145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   “</a:t>
            </a:r>
            <a:r>
              <a:rPr b="1" lang="zh-CN" sz="2800" spc="-1" strike="noStrike">
                <a:solidFill>
                  <a:srgbClr val="000000"/>
                </a:solidFill>
                <a:latin typeface="Arial"/>
              </a:rPr>
              <a:t>善医者，必先医其心，而后医其身”</a:t>
            </a:r>
            <a:endParaRPr b="0" lang="en-US" sz="2800" spc="-1" strike="noStrike">
              <a:solidFill>
                <a:srgbClr val="000000"/>
              </a:solidFill>
              <a:latin typeface="Arial"/>
            </a:endParaRPr>
          </a:p>
          <a:p>
            <a:pPr marL="343080" indent="-343080">
              <a:lnSpc>
                <a:spcPct val="145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   “</a:t>
            </a:r>
            <a:r>
              <a:rPr b="1" lang="zh-CN" sz="2800" spc="-1" strike="noStrike">
                <a:solidFill>
                  <a:srgbClr val="000000"/>
                </a:solidFill>
                <a:latin typeface="Arial"/>
              </a:rPr>
              <a:t>心病须用心药医”</a:t>
            </a:r>
            <a:endParaRPr b="0" lang="en-US" sz="2800" spc="-1" strike="noStrike">
              <a:solidFill>
                <a:srgbClr val="000000"/>
              </a:solidFill>
              <a:latin typeface="Arial"/>
            </a:endParaRPr>
          </a:p>
          <a:p>
            <a:pPr marL="343080" indent="-343080">
              <a:lnSpc>
                <a:spcPct val="145000"/>
              </a:lnSpc>
              <a:spcBef>
                <a:spcPts val="7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   “</a:t>
            </a:r>
            <a:r>
              <a:rPr b="1" lang="zh-CN" sz="2800" spc="-1" strike="noStrike">
                <a:solidFill>
                  <a:srgbClr val="000000"/>
                </a:solidFill>
                <a:latin typeface="Arial"/>
              </a:rPr>
              <a:t>古之神圣之医，能疗人之心，预使不致于有疾；今之医者，惟知疗人之疾，而不知疗人之心。是犹舍本逐末，不穷其源而攻其流，欲求其疾，不亦愚乎？ 虽一时侥幸而安之，此则世俗之庸医，不足取也。”</a:t>
            </a:r>
            <a:endParaRPr b="0" lang="en-US"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文本框 75779"/>
          <p:cNvSpPr/>
          <p:nvPr/>
        </p:nvSpPr>
        <p:spPr>
          <a:xfrm>
            <a:off x="838080" y="914400"/>
            <a:ext cx="7391520" cy="2697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副作用</a:t>
            </a:r>
            <a:r>
              <a:rPr b="0" lang="zh-CN" sz="2400" spc="-1" strike="noStrike">
                <a:solidFill>
                  <a:srgbClr val="66ff33"/>
                </a:solidFill>
                <a:latin typeface="Arial"/>
              </a:rPr>
              <a:t>：</a:t>
            </a:r>
            <a:r>
              <a:rPr b="0" lang="zh-CN" sz="2400" spc="-1" strike="noStrike">
                <a:solidFill>
                  <a:srgbClr val="000000"/>
                </a:solidFill>
                <a:latin typeface="Arial"/>
              </a:rPr>
              <a:t>有别于毒性，指在常用剂量时出现与治疗需要无关的不适反应。这种用药目的无关的作用也是药理作用的一部分，一般可以预知，且反应较轻。如服阿托品后会引起口干。</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pic>
        <p:nvPicPr>
          <p:cNvPr id="191" name="图片 75780" descr="j0229383[1]"/>
          <p:cNvPicPr/>
          <p:nvPr/>
        </p:nvPicPr>
        <p:blipFill>
          <a:blip r:embed="rId1"/>
          <a:stretch/>
        </p:blipFill>
        <p:spPr>
          <a:xfrm>
            <a:off x="4648320" y="3313080"/>
            <a:ext cx="2819160" cy="2238480"/>
          </a:xfrm>
          <a:prstGeom prst="rect">
            <a:avLst/>
          </a:prstGeom>
          <a:ln w="0">
            <a:noFill/>
          </a:ln>
        </p:spPr>
      </p:pic>
    </p:spTree>
  </p:cSld>
  <mc:AlternateContent>
    <mc:Choice Requires="p14">
      <p:transition spd="slow" p14:dur="2000"/>
    </mc:Choice>
    <mc:Fallback>
      <p:transition spd="slow"/>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文本框 73731"/>
          <p:cNvSpPr/>
          <p:nvPr/>
        </p:nvSpPr>
        <p:spPr>
          <a:xfrm>
            <a:off x="380880" y="457200"/>
            <a:ext cx="8534520" cy="5513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古人有时把</a:t>
            </a:r>
            <a:r>
              <a:rPr b="0" lang="zh-CN" sz="2400" spc="-1" strike="noStrike">
                <a:solidFill>
                  <a:srgbClr val="000000"/>
                </a:solidFill>
                <a:latin typeface="Arial"/>
              </a:rPr>
              <a:t>“毒”</a:t>
            </a:r>
            <a:r>
              <a:rPr b="0" lang="zh-CN" sz="2400" spc="-1" strike="noStrike">
                <a:solidFill>
                  <a:srgbClr val="000000"/>
                </a:solidFill>
                <a:latin typeface="Arial"/>
              </a:rPr>
              <a:t>作为药物的总称，即“药以治病，因毒为能”。表示治病是以药物的偏性纠正人体的机能失常。</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但为了确保用药安全，一般药物书籍标注的“毒”是指药物的实际毒性，并用“大毒”、“有毒”、“小毒”表示实际毒性大小。</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ff"/>
                </a:solidFill>
                <a:latin typeface="Arial"/>
              </a:rPr>
              <a:t>预防不良反应的发生：</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慎用有毒药物</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注意剂量和用药时间</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注意用法：有的仅做作外用，不宜内服，如升药（</a:t>
            </a:r>
            <a:r>
              <a:rPr b="0" lang="en-US" sz="2400" spc="-1" strike="noStrike">
                <a:solidFill>
                  <a:srgbClr val="000000"/>
                </a:solidFill>
                <a:latin typeface="Arial"/>
              </a:rPr>
              <a:t>HgO</a:t>
            </a:r>
            <a:r>
              <a:rPr b="0" lang="zh-CN" sz="2400" spc="-1" strike="noStrike">
                <a:solidFill>
                  <a:srgbClr val="000000"/>
                </a:solidFill>
                <a:latin typeface="Arial"/>
              </a:rPr>
              <a:t>）</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注意药物的品种：关木通和白木通。</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文本框 74755"/>
          <p:cNvSpPr/>
          <p:nvPr/>
        </p:nvSpPr>
        <p:spPr>
          <a:xfrm>
            <a:off x="762120" y="762120"/>
            <a:ext cx="510516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中药毒性报道举例</a:t>
            </a:r>
            <a:endParaRPr b="0" lang="en-US" sz="2400" spc="-1" strike="noStrike">
              <a:solidFill>
                <a:srgbClr val="000000"/>
              </a:solidFill>
              <a:latin typeface="Arial"/>
            </a:endParaRPr>
          </a:p>
        </p:txBody>
      </p:sp>
      <p:sp>
        <p:nvSpPr>
          <p:cNvPr id="194" name="文本框 74756"/>
          <p:cNvSpPr/>
          <p:nvPr/>
        </p:nvSpPr>
        <p:spPr>
          <a:xfrm>
            <a:off x="762120" y="1600200"/>
            <a:ext cx="7772400" cy="28458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【含有马兜铃酸的药材】</a:t>
            </a:r>
            <a:endParaRPr b="0" lang="en-US" sz="2400" spc="-1" strike="noStrike">
              <a:solidFill>
                <a:srgbClr val="000000"/>
              </a:solidFill>
              <a:latin typeface="Arial"/>
            </a:endParaRPr>
          </a:p>
          <a:p>
            <a:pPr>
              <a:lnSpc>
                <a:spcPct val="14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马兜铃酸为肾毒素，能造成肾小管损伤，导致肾衰竭，是典型的“中草药肾病”。马兜铃酸也是潜在的致癌物质。</a:t>
            </a:r>
            <a:endParaRPr b="0" lang="en-US" sz="2400" spc="-1" strike="noStrike">
              <a:solidFill>
                <a:srgbClr val="000000"/>
              </a:solidFill>
              <a:latin typeface="Arial"/>
            </a:endParaRPr>
          </a:p>
          <a:p>
            <a:pPr>
              <a:lnSpc>
                <a:spcPct val="14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已知含有马兜铃酸的药材：马兜铃、关木通、天仙藤、青木香、广防己等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5" name="图片 80899" descr="PX02">
            <a:hlinkClick r:id="rId1"/>
          </p:cNvPr>
          <p:cNvPicPr/>
          <p:nvPr/>
        </p:nvPicPr>
        <p:blipFill>
          <a:blip r:embed="rId2"/>
          <a:stretch/>
        </p:blipFill>
        <p:spPr>
          <a:xfrm>
            <a:off x="3657600" y="0"/>
            <a:ext cx="2301840" cy="2971800"/>
          </a:xfrm>
          <a:prstGeom prst="rect">
            <a:avLst/>
          </a:prstGeom>
          <a:ln w="0">
            <a:noFill/>
          </a:ln>
        </p:spPr>
      </p:pic>
      <p:pic>
        <p:nvPicPr>
          <p:cNvPr id="196" name="图片 80902" descr="T22"/>
          <p:cNvPicPr/>
          <p:nvPr/>
        </p:nvPicPr>
        <p:blipFill>
          <a:blip r:embed="rId3"/>
          <a:srcRect l="9409" t="0" r="0" b="0"/>
          <a:stretch/>
        </p:blipFill>
        <p:spPr>
          <a:xfrm>
            <a:off x="228600" y="2971800"/>
            <a:ext cx="5872320" cy="2838600"/>
          </a:xfrm>
          <a:prstGeom prst="rect">
            <a:avLst/>
          </a:prstGeom>
          <a:ln w="0">
            <a:noFill/>
          </a:ln>
        </p:spPr>
      </p:pic>
      <p:pic>
        <p:nvPicPr>
          <p:cNvPr id="197" name="图片 80903" descr="T21"/>
          <p:cNvPicPr/>
          <p:nvPr/>
        </p:nvPicPr>
        <p:blipFill>
          <a:blip r:embed="rId4"/>
          <a:srcRect l="0" t="0" r="39895" b="71244"/>
          <a:stretch/>
        </p:blipFill>
        <p:spPr>
          <a:xfrm>
            <a:off x="6095880" y="228600"/>
            <a:ext cx="2667240" cy="1752480"/>
          </a:xfrm>
          <a:prstGeom prst="rect">
            <a:avLst/>
          </a:prstGeom>
          <a:ln w="0">
            <a:noFill/>
          </a:ln>
        </p:spPr>
      </p:pic>
      <p:sp>
        <p:nvSpPr>
          <p:cNvPr id="198" name="文本框 80904"/>
          <p:cNvSpPr/>
          <p:nvPr/>
        </p:nvSpPr>
        <p:spPr>
          <a:xfrm>
            <a:off x="6934320" y="2438280"/>
            <a:ext cx="137160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马兜铃</a:t>
            </a:r>
            <a:endParaRPr b="0" lang="en-US" sz="2400" spc="-1" strike="noStrike">
              <a:solidFill>
                <a:srgbClr val="000000"/>
              </a:solidFill>
              <a:latin typeface="Arial"/>
            </a:endParaRPr>
          </a:p>
        </p:txBody>
      </p:sp>
      <p:sp>
        <p:nvSpPr>
          <p:cNvPr id="199" name="文本框 80905"/>
          <p:cNvSpPr/>
          <p:nvPr/>
        </p:nvSpPr>
        <p:spPr>
          <a:xfrm>
            <a:off x="6629400" y="4952880"/>
            <a:ext cx="129528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广防己</a:t>
            </a:r>
            <a:endParaRPr b="0" lang="en-US" sz="2400" spc="-1" strike="noStrike">
              <a:solidFill>
                <a:srgbClr val="000000"/>
              </a:solidFill>
              <a:latin typeface="Arial"/>
            </a:endParaRPr>
          </a:p>
        </p:txBody>
      </p:sp>
      <p:pic>
        <p:nvPicPr>
          <p:cNvPr id="200" name="图片 80901" descr="PX01">
            <a:hlinkClick r:id="rId5"/>
          </p:cNvPr>
          <p:cNvPicPr/>
          <p:nvPr/>
        </p:nvPicPr>
        <p:blipFill>
          <a:blip r:embed="rId6"/>
          <a:stretch/>
        </p:blipFill>
        <p:spPr>
          <a:xfrm>
            <a:off x="0" y="533520"/>
            <a:ext cx="2674800" cy="3520800"/>
          </a:xfrm>
          <a:prstGeom prst="rect">
            <a:avLst/>
          </a:prstGeom>
          <a:ln w="0">
            <a:noFill/>
          </a:ln>
        </p:spPr>
      </p:pic>
    </p:spTree>
  </p:cSld>
  <mc:AlternateContent>
    <mc:Choice Requires="p14">
      <p:transition spd="slow" p14:dur="2000"/>
    </mc:Choice>
    <mc:Fallback>
      <p:transition spd="slow"/>
    </mc:Fallback>
  </mc:AlternateContent>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文本框 77827"/>
          <p:cNvSpPr/>
          <p:nvPr/>
        </p:nvSpPr>
        <p:spPr>
          <a:xfrm>
            <a:off x="685800" y="762120"/>
            <a:ext cx="7620120" cy="41785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【雄黄】</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主要成分为硫化砷，导致砷中毒，损伤神经、血管，并可引起肝、肾、脾及心肌等实质器官的脂肪变性和坏死 </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【蜈蚣】</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主要含有组胺样物质和溶血蛋白质两种类似蜂毒酸的有毒成分。超量中毒有溶血作用，能引起过敏性休克。</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2" name="图片 84995" descr="PX01">
            <a:hlinkClick r:id="rId1"/>
          </p:cNvPr>
          <p:cNvPicPr/>
          <p:nvPr/>
        </p:nvPicPr>
        <p:blipFill>
          <a:blip r:embed="rId2"/>
          <a:stretch/>
        </p:blipFill>
        <p:spPr>
          <a:xfrm>
            <a:off x="1600200" y="1828800"/>
            <a:ext cx="3157560" cy="4191120"/>
          </a:xfrm>
          <a:prstGeom prst="rect">
            <a:avLst/>
          </a:prstGeom>
          <a:ln w="0">
            <a:noFill/>
          </a:ln>
        </p:spPr>
      </p:pic>
      <p:pic>
        <p:nvPicPr>
          <p:cNvPr id="203" name="图片 84996" descr="T22"/>
          <p:cNvPicPr/>
          <p:nvPr/>
        </p:nvPicPr>
        <p:blipFill>
          <a:blip r:embed="rId3"/>
          <a:srcRect l="0" t="38312" r="17454" b="33576"/>
          <a:stretch/>
        </p:blipFill>
        <p:spPr>
          <a:xfrm>
            <a:off x="4572000" y="2895480"/>
            <a:ext cx="4419720" cy="1627200"/>
          </a:xfrm>
          <a:prstGeom prst="rect">
            <a:avLst/>
          </a:prstGeom>
          <a:ln w="0">
            <a:noFill/>
          </a:ln>
        </p:spPr>
      </p:pic>
      <p:sp>
        <p:nvSpPr>
          <p:cNvPr id="204" name="文本框 84997"/>
          <p:cNvSpPr/>
          <p:nvPr/>
        </p:nvSpPr>
        <p:spPr>
          <a:xfrm>
            <a:off x="6172200" y="5257800"/>
            <a:ext cx="83808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槟榔</a:t>
            </a:r>
            <a:endParaRPr b="0" lang="en-US" sz="2400" spc="-1" strike="noStrike">
              <a:solidFill>
                <a:srgbClr val="000000"/>
              </a:solidFill>
              <a:latin typeface="Arial"/>
            </a:endParaRPr>
          </a:p>
        </p:txBody>
      </p:sp>
      <p:sp>
        <p:nvSpPr>
          <p:cNvPr id="205" name="文本框 84998"/>
          <p:cNvSpPr/>
          <p:nvPr/>
        </p:nvSpPr>
        <p:spPr>
          <a:xfrm>
            <a:off x="762120" y="685800"/>
            <a:ext cx="5638680" cy="1015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【槟榔】</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含致癌物质水解槟榔碱。有肾毒性。</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文本框 76803"/>
          <p:cNvSpPr/>
          <p:nvPr/>
        </p:nvSpPr>
        <p:spPr>
          <a:xfrm>
            <a:off x="152280" y="0"/>
            <a:ext cx="8991720" cy="27270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【苍耳子】</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对肾脏有毒。大剂量可因呼吸，循环或肾功能衰竭而死亡。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【巴豆】</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含巴豆油和巴豆毒素，巴豆油有强烈的腐蚀作用和致癌成分，巴豆毒素能溶解红细胞，并使局部组织发生变性、坏死。有肾毒性，可导致肾脏损害。 </a:t>
            </a:r>
            <a:endParaRPr b="0" lang="en-US" sz="2400" spc="-1" strike="noStrike">
              <a:solidFill>
                <a:srgbClr val="000000"/>
              </a:solidFill>
              <a:latin typeface="Arial"/>
            </a:endParaRPr>
          </a:p>
        </p:txBody>
      </p:sp>
      <p:pic>
        <p:nvPicPr>
          <p:cNvPr id="207" name="图片 76804" descr="PX01">
            <a:hlinkClick r:id="rId1"/>
          </p:cNvPr>
          <p:cNvPicPr/>
          <p:nvPr/>
        </p:nvPicPr>
        <p:blipFill>
          <a:blip r:embed="rId2"/>
          <a:stretch/>
        </p:blipFill>
        <p:spPr>
          <a:xfrm>
            <a:off x="228600" y="2743200"/>
            <a:ext cx="2387520" cy="3124080"/>
          </a:xfrm>
          <a:prstGeom prst="rect">
            <a:avLst/>
          </a:prstGeom>
          <a:ln w="0">
            <a:noFill/>
          </a:ln>
        </p:spPr>
      </p:pic>
      <p:pic>
        <p:nvPicPr>
          <p:cNvPr id="208" name="图片 76805" descr="PX01">
            <a:hlinkClick r:id="rId3"/>
          </p:cNvPr>
          <p:cNvPicPr/>
          <p:nvPr/>
        </p:nvPicPr>
        <p:blipFill>
          <a:blip r:embed="rId4"/>
          <a:stretch/>
        </p:blipFill>
        <p:spPr>
          <a:xfrm>
            <a:off x="3124080" y="2743200"/>
            <a:ext cx="2570400" cy="3529080"/>
          </a:xfrm>
          <a:prstGeom prst="rect">
            <a:avLst/>
          </a:prstGeom>
          <a:ln w="0">
            <a:noFill/>
          </a:ln>
        </p:spPr>
      </p:pic>
      <p:pic>
        <p:nvPicPr>
          <p:cNvPr id="209" name="图片 76806" descr="T21"/>
          <p:cNvPicPr/>
          <p:nvPr/>
        </p:nvPicPr>
        <p:blipFill>
          <a:blip r:embed="rId5"/>
          <a:srcRect l="5774" t="46657" r="59449" b="2130"/>
          <a:stretch/>
        </p:blipFill>
        <p:spPr>
          <a:xfrm>
            <a:off x="5791320" y="2743200"/>
            <a:ext cx="2895480" cy="2825640"/>
          </a:xfrm>
          <a:prstGeom prst="rect">
            <a:avLst/>
          </a:prstGeom>
          <a:ln w="0">
            <a:noFill/>
          </a:ln>
        </p:spPr>
      </p:pic>
      <p:sp>
        <p:nvSpPr>
          <p:cNvPr id="210" name="文本框 76807"/>
          <p:cNvSpPr/>
          <p:nvPr/>
        </p:nvSpPr>
        <p:spPr>
          <a:xfrm>
            <a:off x="1981080" y="6019920"/>
            <a:ext cx="182880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ff33"/>
                </a:solidFill>
                <a:latin typeface="Arial"/>
              </a:rPr>
              <a:t>苍耳</a:t>
            </a:r>
            <a:endParaRPr b="0" lang="en-US" sz="2400" spc="-1" strike="noStrike">
              <a:solidFill>
                <a:srgbClr val="000000"/>
              </a:solidFill>
              <a:latin typeface="Arial"/>
            </a:endParaRPr>
          </a:p>
        </p:txBody>
      </p:sp>
      <p:sp>
        <p:nvSpPr>
          <p:cNvPr id="211" name="文本框 76808"/>
          <p:cNvSpPr/>
          <p:nvPr/>
        </p:nvSpPr>
        <p:spPr>
          <a:xfrm>
            <a:off x="6858000" y="5867280"/>
            <a:ext cx="144792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ff33"/>
                </a:solidFill>
                <a:latin typeface="Arial"/>
              </a:rPr>
              <a:t>巴豆</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文本框 79875"/>
          <p:cNvSpPr/>
          <p:nvPr/>
        </p:nvSpPr>
        <p:spPr>
          <a:xfrm>
            <a:off x="228600" y="0"/>
            <a:ext cx="8381880" cy="2945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【马钱子】</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含番木鳖碱（士的宁）和马钱子碱，两者均有大毒，主要作用于神经系统。</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【商陆】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含商陆毒素，能损伤胃肠、中枢神经和心脏，导致呼吸循环衰竭，可致死。有肾毒性。</a:t>
            </a:r>
            <a:endParaRPr b="0" lang="en-US" sz="2400" spc="-1" strike="noStrike">
              <a:solidFill>
                <a:srgbClr val="000000"/>
              </a:solidFill>
              <a:latin typeface="Arial"/>
            </a:endParaRPr>
          </a:p>
        </p:txBody>
      </p:sp>
      <p:pic>
        <p:nvPicPr>
          <p:cNvPr id="213" name="图片 79876" descr="PX01">
            <a:hlinkClick r:id="rId1"/>
          </p:cNvPr>
          <p:cNvPicPr/>
          <p:nvPr/>
        </p:nvPicPr>
        <p:blipFill>
          <a:blip r:embed="rId2"/>
          <a:stretch/>
        </p:blipFill>
        <p:spPr>
          <a:xfrm>
            <a:off x="2057400" y="3276720"/>
            <a:ext cx="2558880" cy="3328920"/>
          </a:xfrm>
          <a:prstGeom prst="rect">
            <a:avLst/>
          </a:prstGeom>
          <a:ln w="0">
            <a:noFill/>
          </a:ln>
        </p:spPr>
      </p:pic>
      <p:pic>
        <p:nvPicPr>
          <p:cNvPr id="214" name="图片 79877" descr="T21"/>
          <p:cNvPicPr/>
          <p:nvPr/>
        </p:nvPicPr>
        <p:blipFill>
          <a:blip r:embed="rId3"/>
          <a:srcRect l="51115" t="0" r="0" b="11342"/>
          <a:stretch/>
        </p:blipFill>
        <p:spPr>
          <a:xfrm>
            <a:off x="4724280" y="3733920"/>
            <a:ext cx="3124440" cy="27684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文本框 13315"/>
          <p:cNvSpPr/>
          <p:nvPr/>
        </p:nvSpPr>
        <p:spPr>
          <a:xfrm>
            <a:off x="609480" y="990720"/>
            <a:ext cx="8229600" cy="43045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20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3200" spc="-1" strike="noStrike">
                <a:solidFill>
                  <a:srgbClr val="000000"/>
                </a:solidFill>
                <a:latin typeface="Arial"/>
              </a:rPr>
              <a:t>学习目的</a:t>
            </a:r>
            <a:r>
              <a:rPr b="1" lang="en-US" sz="3200" spc="-1" strike="noStrike">
                <a:solidFill>
                  <a:srgbClr val="000000"/>
                </a:solidFill>
                <a:latin typeface="Arial"/>
              </a:rPr>
              <a:t>:</a:t>
            </a:r>
            <a:endParaRPr b="0" lang="en-US" sz="3200" spc="-1" strike="noStrike">
              <a:solidFill>
                <a:srgbClr val="000000"/>
              </a:solidFill>
              <a:latin typeface="Arial"/>
            </a:endParaRPr>
          </a:p>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从中医药发展史看，</a:t>
            </a:r>
            <a:r>
              <a:rPr b="1" lang="en-US" sz="2400" spc="-1" strike="noStrike">
                <a:solidFill>
                  <a:srgbClr val="000000"/>
                </a:solidFill>
                <a:latin typeface="Arial"/>
              </a:rPr>
              <a:t>《</a:t>
            </a:r>
            <a:r>
              <a:rPr b="1" lang="zh-CN" sz="2400" spc="-1" strike="noStrike">
                <a:solidFill>
                  <a:srgbClr val="000000"/>
                </a:solidFill>
                <a:latin typeface="Arial"/>
              </a:rPr>
              <a:t>本草纲目</a:t>
            </a:r>
            <a:r>
              <a:rPr b="1" lang="en-US" sz="2400" spc="-1" strike="noStrike">
                <a:solidFill>
                  <a:srgbClr val="000000"/>
                </a:solidFill>
                <a:latin typeface="Arial"/>
              </a:rPr>
              <a:t>》</a:t>
            </a:r>
            <a:r>
              <a:rPr b="1" lang="zh-CN" sz="2400" spc="-1" strike="noStrike">
                <a:solidFill>
                  <a:srgbClr val="000000"/>
                </a:solidFill>
                <a:latin typeface="Arial"/>
              </a:rPr>
              <a:t>总结了</a:t>
            </a:r>
            <a:r>
              <a:rPr b="1" lang="en-US" sz="2400" spc="-1" strike="noStrike">
                <a:solidFill>
                  <a:srgbClr val="000000"/>
                </a:solidFill>
                <a:latin typeface="Arial"/>
              </a:rPr>
              <a:t>16</a:t>
            </a:r>
            <a:r>
              <a:rPr b="1" lang="zh-CN" sz="2400" spc="-1" strike="noStrike">
                <a:solidFill>
                  <a:srgbClr val="000000"/>
                </a:solidFill>
                <a:latin typeface="Arial"/>
              </a:rPr>
              <a:t>世纪以前我国中药应用研究的成果，沿用至今（清，民国，现代化）。</a:t>
            </a:r>
            <a:endParaRPr b="0" lang="en-US" sz="2400" spc="-1" strike="noStrike">
              <a:solidFill>
                <a:srgbClr val="000000"/>
              </a:solidFill>
              <a:latin typeface="Arial"/>
            </a:endParaRPr>
          </a:p>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通过相关知识的学习，了解中医药防治疾病的基本理论，为挖掘</a:t>
            </a:r>
            <a:r>
              <a:rPr b="1" lang="en-US" sz="2400" spc="-1" strike="noStrike">
                <a:solidFill>
                  <a:srgbClr val="000000"/>
                </a:solidFill>
                <a:latin typeface="Arial"/>
              </a:rPr>
              <a:t>《</a:t>
            </a:r>
            <a:r>
              <a:rPr b="1" lang="zh-CN" sz="2400" spc="-1" strike="noStrike">
                <a:solidFill>
                  <a:srgbClr val="000000"/>
                </a:solidFill>
                <a:latin typeface="Arial"/>
              </a:rPr>
              <a:t>本草纲目</a:t>
            </a:r>
            <a:r>
              <a:rPr b="1" lang="en-US" sz="2400" spc="-1" strike="noStrike">
                <a:solidFill>
                  <a:srgbClr val="000000"/>
                </a:solidFill>
                <a:latin typeface="Arial"/>
              </a:rPr>
              <a:t>》</a:t>
            </a:r>
            <a:r>
              <a:rPr b="1" lang="zh-CN" sz="2400" spc="-1" strike="noStrike">
                <a:solidFill>
                  <a:srgbClr val="000000"/>
                </a:solidFill>
                <a:latin typeface="Arial"/>
              </a:rPr>
              <a:t>宝库打下基础。</a:t>
            </a:r>
            <a:r>
              <a:rPr b="1" lang="en-US" sz="2400" spc="-1" strike="noStrike">
                <a:solidFill>
                  <a:srgbClr val="000000"/>
                </a:solidFill>
                <a:latin typeface="Arial"/>
              </a:rPr>
              <a:t>(</a:t>
            </a:r>
            <a:r>
              <a:rPr b="1" lang="zh-CN" sz="2400" spc="-1" strike="noStrike">
                <a:solidFill>
                  <a:srgbClr val="000000"/>
                </a:solidFill>
                <a:latin typeface="Arial"/>
              </a:rPr>
              <a:t>非条文的逐一解释</a:t>
            </a:r>
            <a:r>
              <a:rPr b="1" lang="en-US" sz="2400" spc="-1" strike="noStrike">
                <a:solidFill>
                  <a:srgbClr val="000000"/>
                </a:solidFill>
                <a:latin typeface="Arial"/>
              </a:rPr>
              <a:t>)</a:t>
            </a:r>
            <a:endParaRPr b="0" lang="en-US" sz="2400" spc="-1" strike="noStrike">
              <a:solidFill>
                <a:srgbClr val="000000"/>
              </a:solidFill>
              <a:latin typeface="Arial"/>
            </a:endParaRPr>
          </a:p>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开阔学术视野，促进学科交叉。</a:t>
            </a:r>
            <a:endParaRPr b="0" lang="en-US" sz="2400" spc="-1" strike="noStrike">
              <a:solidFill>
                <a:srgbClr val="000000"/>
              </a:solidFill>
              <a:latin typeface="Arial"/>
            </a:endParaRPr>
          </a:p>
          <a:p>
            <a:pPr>
              <a:lnSpc>
                <a:spcPct val="13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增长医学知识，提高自我保健水平。</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文本框 81923"/>
          <p:cNvSpPr/>
          <p:nvPr/>
        </p:nvSpPr>
        <p:spPr>
          <a:xfrm>
            <a:off x="304920" y="1295280"/>
            <a:ext cx="8534160" cy="2945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【川乌、草乌】</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全株有大毒，主要有毒成分为乌头碱、次乌头碱，作用于心脏和神经系统。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中成药：小活络丸、木瓜丸、风湿骨痛胶囊、骨刺消痛片、祛风舒筋丸、中华跌打丸、二十五味珊瑚丸、三七伤药片、小金丸、五味麝香丸、祛风止痛片。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文本框 83971"/>
          <p:cNvSpPr/>
          <p:nvPr/>
        </p:nvSpPr>
        <p:spPr>
          <a:xfrm>
            <a:off x="380880" y="304920"/>
            <a:ext cx="8382240" cy="5973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中药的配伍</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根据病情和药性，按照一定的原则，有选择的将两种以上的药物配合使用。可以达到以下目的：</a:t>
            </a:r>
            <a:endParaRPr b="0" lang="en-US" sz="2400" spc="-1" strike="noStrike">
              <a:solidFill>
                <a:srgbClr val="000000"/>
              </a:solidFill>
              <a:latin typeface="Arial"/>
            </a:endParaRPr>
          </a:p>
          <a:p>
            <a:pPr>
              <a:lnSpc>
                <a:spcPct val="130000"/>
              </a:lnSpc>
              <a:spcBef>
                <a:spcPts val="1500"/>
              </a:spcBef>
              <a:buClr>
                <a:srgbClr val="ff3300"/>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适应复杂病情。人体疾病复杂多变，有时数病相兼，有时表里同病，有时寒热错杂，多种药才能全面兼顾。</a:t>
            </a:r>
            <a:endParaRPr b="0" lang="en-US" sz="2400" spc="-1" strike="noStrike">
              <a:solidFill>
                <a:srgbClr val="000000"/>
              </a:solidFill>
              <a:latin typeface="Arial"/>
            </a:endParaRPr>
          </a:p>
          <a:p>
            <a:pPr>
              <a:lnSpc>
                <a:spcPct val="130000"/>
              </a:lnSpc>
              <a:spcBef>
                <a:spcPts val="1500"/>
              </a:spcBef>
              <a:buClr>
                <a:srgbClr val="ff3300"/>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增强效能。</a:t>
            </a:r>
            <a:r>
              <a:rPr b="0" lang="zh-CN" sz="2400" spc="-1" strike="noStrike">
                <a:solidFill>
                  <a:srgbClr val="666699"/>
                </a:solidFill>
                <a:latin typeface="Arial"/>
              </a:rPr>
              <a:t>一种药物效能有限，加大剂量增强疗效有时会产生毒副作用，而多种药物配伍，既增效，又可避免产生副作用。</a:t>
            </a:r>
            <a:endParaRPr b="0" lang="en-US" sz="2400" spc="-1" strike="noStrike">
              <a:solidFill>
                <a:srgbClr val="000000"/>
              </a:solidFill>
              <a:latin typeface="Arial"/>
            </a:endParaRPr>
          </a:p>
          <a:p>
            <a:pPr>
              <a:lnSpc>
                <a:spcPct val="130000"/>
              </a:lnSpc>
              <a:spcBef>
                <a:spcPts val="1500"/>
              </a:spcBef>
              <a:buClr>
                <a:srgbClr val="ff3300"/>
              </a:buClr>
              <a:buFont typeface="Wingdings" charset="2"/>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减轻药物的毒副作用。有的药物在治疗疾病的同时，也会对人体有一定的毒副作用，需配合一些减轻毒副作用的药物。</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文本框 88067"/>
          <p:cNvSpPr/>
          <p:nvPr/>
        </p:nvSpPr>
        <p:spPr>
          <a:xfrm>
            <a:off x="457200" y="1219320"/>
            <a:ext cx="8305920" cy="47188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cccce6"/>
                </a:solidFill>
                <a:latin typeface="Arial"/>
              </a:rPr>
              <a:t>配伍的形式</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七情：</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单行，</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相须，功效相似的药物配合使用，可增强原有疗效。</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银花配连翘，治风热感冒。</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相使，一种药为主，一种药为辅，辅药能增强主药的作用。</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黄连“清热燥湿”，治湿热痢疾，配木香“行气止痛”增强</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效力，并消除里急后重的症状。（香连丸）</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文本框 89091"/>
          <p:cNvSpPr/>
          <p:nvPr/>
        </p:nvSpPr>
        <p:spPr>
          <a:xfrm>
            <a:off x="609480" y="1523880"/>
            <a:ext cx="7925040" cy="3796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相畏，一种药物的毒性反应，能被另一种药物减轻或消除</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半夏的毒性能被生姜抑制或消除。</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相杀，与相畏是主动和被动关系。</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相恶，两药合用，一种药物使另一种药物 的功效降低。</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人参的补气作用可被莱菔子削弱。</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相反，两种药合用，能产生或增强毒性反应或副作用。</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如甘遂和甘草同用，毒性增加。</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文本框 90115"/>
          <p:cNvSpPr/>
          <p:nvPr/>
        </p:nvSpPr>
        <p:spPr>
          <a:xfrm>
            <a:off x="533520" y="380880"/>
            <a:ext cx="8229600" cy="53229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用药禁忌</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妊娠禁忌（反应停事件）：妇女怀孕期间，使用药物应更为慎重，以免引起流产、损害胎元或母体。</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3300"/>
                </a:solidFill>
                <a:latin typeface="Arial"/>
              </a:rPr>
              <a:t>如</a:t>
            </a:r>
            <a:r>
              <a:rPr b="1" lang="zh-CN" sz="2400" spc="-1" strike="noStrike">
                <a:solidFill>
                  <a:srgbClr val="99ccff"/>
                </a:solidFill>
                <a:latin typeface="Arial"/>
              </a:rPr>
              <a:t>剧毒药</a:t>
            </a:r>
            <a:r>
              <a:rPr b="0" lang="zh-CN" sz="2400" spc="-1" strike="noStrike">
                <a:solidFill>
                  <a:srgbClr val="000000"/>
                </a:solidFill>
                <a:latin typeface="Arial"/>
              </a:rPr>
              <a:t>，对胎儿有毒害作用，并有堕胎可能。如马钱子。</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99ccff"/>
                </a:solidFill>
                <a:latin typeface="Arial"/>
              </a:rPr>
              <a:t>活血化瘀药</a:t>
            </a:r>
            <a:r>
              <a:rPr b="0" lang="zh-CN" sz="2400" spc="-1" strike="noStrike">
                <a:solidFill>
                  <a:srgbClr val="000000"/>
                </a:solidFill>
                <a:latin typeface="Arial"/>
              </a:rPr>
              <a:t>，可促进血行，加强子宫收缩而引起流产。如桃仁，水蛭等。</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99ccff"/>
                </a:solidFill>
                <a:latin typeface="Arial"/>
              </a:rPr>
              <a:t>辛香走窜</a:t>
            </a:r>
            <a:r>
              <a:rPr b="1" lang="zh-CN" sz="2400" spc="-1" strike="noStrike">
                <a:solidFill>
                  <a:srgbClr val="000000"/>
                </a:solidFill>
                <a:latin typeface="Arial"/>
              </a:rPr>
              <a:t>药</a:t>
            </a:r>
            <a:r>
              <a:rPr b="0" lang="zh-CN" sz="2400" spc="-1" strike="noStrike">
                <a:solidFill>
                  <a:srgbClr val="000000"/>
                </a:solidFill>
                <a:latin typeface="Arial"/>
              </a:rPr>
              <a:t>，可兴奋子宫而引起流产。如麝香等。</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但如孕妇患有严重疾病，必须用某种药物时，也不是决对不能用，所谓“有故无殒”</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文本框 97283"/>
          <p:cNvSpPr/>
          <p:nvPr/>
        </p:nvSpPr>
        <p:spPr>
          <a:xfrm>
            <a:off x="380880" y="457200"/>
            <a:ext cx="8458200" cy="54421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对于孕妇而言，尽量减少药品的使用是好事，但目前孕妇中广泛存在有病不用药物治疗，而采取“硬抗”的办法，这种讳疾忌医的做法亦是错误的，是不可取的。</a:t>
            </a:r>
            <a:endParaRPr b="0" lang="en-US" sz="2400" spc="-1" strike="noStrike">
              <a:solidFill>
                <a:srgbClr val="000000"/>
              </a:solidFill>
              <a:latin typeface="Arial"/>
            </a:endParaRPr>
          </a:p>
          <a:p>
            <a:pPr>
              <a:lnSpc>
                <a:spcPct val="14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孕妇体内的胎盘作为胎儿的天然屏障，到第</a:t>
            </a:r>
            <a:r>
              <a:rPr b="0" lang="en-US" sz="2400" spc="-1" strike="noStrike">
                <a:solidFill>
                  <a:srgbClr val="000000"/>
                </a:solidFill>
                <a:latin typeface="Arial"/>
              </a:rPr>
              <a:t>4</a:t>
            </a:r>
            <a:r>
              <a:rPr b="0" lang="zh-CN" sz="2400" spc="-1" strike="noStrike">
                <a:solidFill>
                  <a:srgbClr val="000000"/>
                </a:solidFill>
                <a:latin typeface="Arial"/>
              </a:rPr>
              <a:t>周</a:t>
            </a:r>
            <a:r>
              <a:rPr b="0" lang="en-US" sz="2400" spc="-1" strike="noStrike">
                <a:solidFill>
                  <a:srgbClr val="000000"/>
                </a:solidFill>
                <a:latin typeface="Arial"/>
              </a:rPr>
              <a:t>--5</a:t>
            </a:r>
            <a:r>
              <a:rPr b="0" lang="zh-CN" sz="2400" spc="-1" strike="noStrike">
                <a:solidFill>
                  <a:srgbClr val="000000"/>
                </a:solidFill>
                <a:latin typeface="Arial"/>
              </a:rPr>
              <a:t>周胎盘循环开始建立并逐渐完善，这个时候经母体给予药物胎盘可能能进入胎儿循环，对胎儿产生毒性作用，一般情况下，分子量愈小转运速度愈快，分子量</a:t>
            </a:r>
            <a:r>
              <a:rPr b="0" lang="en-US" sz="2400" spc="-1" strike="noStrike">
                <a:solidFill>
                  <a:srgbClr val="000000"/>
                </a:solidFill>
                <a:latin typeface="Arial"/>
              </a:rPr>
              <a:t>250</a:t>
            </a:r>
            <a:r>
              <a:rPr b="0" lang="zh-CN" sz="2400" spc="-1" strike="noStrike">
                <a:solidFill>
                  <a:srgbClr val="000000"/>
                </a:solidFill>
                <a:latin typeface="Arial"/>
              </a:rPr>
              <a:t>～</a:t>
            </a:r>
            <a:r>
              <a:rPr b="0" lang="en-US" sz="2400" spc="-1" strike="noStrike">
                <a:solidFill>
                  <a:srgbClr val="000000"/>
                </a:solidFill>
                <a:latin typeface="Arial"/>
              </a:rPr>
              <a:t>500</a:t>
            </a:r>
            <a:r>
              <a:rPr b="0" lang="zh-CN" sz="2400" spc="-1" strike="noStrike">
                <a:solidFill>
                  <a:srgbClr val="000000"/>
                </a:solidFill>
                <a:latin typeface="Arial"/>
              </a:rPr>
              <a:t>的药物大多易透过胎盘，</a:t>
            </a:r>
            <a:r>
              <a:rPr b="0" lang="en-US" sz="2400" spc="-1" strike="noStrike">
                <a:solidFill>
                  <a:srgbClr val="000000"/>
                </a:solidFill>
                <a:latin typeface="Arial"/>
              </a:rPr>
              <a:t>900</a:t>
            </a:r>
            <a:r>
              <a:rPr b="0" lang="zh-CN" sz="2400" spc="-1" strike="noStrike">
                <a:solidFill>
                  <a:srgbClr val="000000"/>
                </a:solidFill>
                <a:latin typeface="Arial"/>
              </a:rPr>
              <a:t>～</a:t>
            </a:r>
            <a:r>
              <a:rPr b="0" lang="en-US" sz="2400" spc="-1" strike="noStrike">
                <a:solidFill>
                  <a:srgbClr val="000000"/>
                </a:solidFill>
                <a:latin typeface="Arial"/>
              </a:rPr>
              <a:t>1000</a:t>
            </a:r>
            <a:r>
              <a:rPr b="0" lang="zh-CN" sz="2400" spc="-1" strike="noStrike">
                <a:solidFill>
                  <a:srgbClr val="000000"/>
                </a:solidFill>
                <a:latin typeface="Arial"/>
              </a:rPr>
              <a:t>的物质如多肽及蛋白质等透过较慢，大于</a:t>
            </a:r>
            <a:r>
              <a:rPr b="0" lang="en-US" sz="2400" spc="-1" strike="noStrike">
                <a:solidFill>
                  <a:srgbClr val="000000"/>
                </a:solidFill>
                <a:latin typeface="Arial"/>
              </a:rPr>
              <a:t>1000</a:t>
            </a:r>
            <a:r>
              <a:rPr b="0" lang="zh-CN" sz="2400" spc="-1" strike="noStrike">
                <a:solidFill>
                  <a:srgbClr val="000000"/>
                </a:solidFill>
                <a:latin typeface="Arial"/>
              </a:rPr>
              <a:t>的物质则很少通过胎盘。</a:t>
            </a:r>
            <a:endParaRPr b="0" lang="en-US" sz="2400" spc="-1" strike="noStrike">
              <a:solidFill>
                <a:srgbClr val="000000"/>
              </a:solidFill>
              <a:latin typeface="Arial"/>
            </a:endParaRPr>
          </a:p>
          <a:p>
            <a:pPr>
              <a:lnSpc>
                <a:spcPct val="14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一些药物对母体来说，可能是治疗量，但对胎儿往往是中毒量</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文本框 94211"/>
          <p:cNvSpPr/>
          <p:nvPr/>
        </p:nvSpPr>
        <p:spPr>
          <a:xfrm>
            <a:off x="380880" y="1828800"/>
            <a:ext cx="8153640" cy="17820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美国食品药品监督管理局将孕妇用药进行了分级，因该分级标准科学客观，目前成为众多妇产科医生的重要用药参考。</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ff9900"/>
                </a:solidFill>
                <a:latin typeface="Arial"/>
              </a:rPr>
              <a:t>A</a:t>
            </a:r>
            <a:r>
              <a:rPr b="0" lang="zh-CN" sz="2400" spc="-1" strike="noStrike">
                <a:solidFill>
                  <a:srgbClr val="000000"/>
                </a:solidFill>
                <a:latin typeface="Arial"/>
              </a:rPr>
              <a:t>级药物</a:t>
            </a:r>
            <a:r>
              <a:rPr b="0" lang="en-US" sz="2400" spc="-1" strike="noStrike">
                <a:solidFill>
                  <a:srgbClr val="000000"/>
                </a:solidFill>
                <a:latin typeface="Arial"/>
              </a:rPr>
              <a:t>……</a:t>
            </a:r>
            <a:r>
              <a:rPr b="0" lang="en-US" sz="2400" spc="-1" strike="noStrike">
                <a:solidFill>
                  <a:srgbClr val="000000"/>
                </a:solidFill>
                <a:latin typeface="Arial"/>
              </a:rPr>
              <a:t>..</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文本框 104451"/>
          <p:cNvSpPr/>
          <p:nvPr/>
        </p:nvSpPr>
        <p:spPr>
          <a:xfrm>
            <a:off x="685800" y="1066680"/>
            <a:ext cx="7696080" cy="4646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ff9900"/>
                </a:solidFill>
                <a:latin typeface="Arial"/>
              </a:rPr>
              <a:t>基本原则</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1.</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2.</a:t>
            </a:r>
            <a:r>
              <a:rPr b="0" lang="zh-CN" sz="2400" spc="-1" strike="noStrike">
                <a:solidFill>
                  <a:srgbClr val="000000"/>
                </a:solidFill>
                <a:latin typeface="Arial"/>
              </a:rPr>
              <a:t>必需使用药物治疗时， 尽量选用已经临床验证的</a:t>
            </a:r>
            <a:r>
              <a:rPr b="0" lang="en-US" sz="2400" spc="-1" strike="noStrike">
                <a:solidFill>
                  <a:srgbClr val="000000"/>
                </a:solidFill>
                <a:latin typeface="Arial"/>
              </a:rPr>
              <a:t>A</a:t>
            </a:r>
            <a:r>
              <a:rPr b="0" lang="zh-CN" sz="2400" spc="-1" strike="noStrike">
                <a:solidFill>
                  <a:srgbClr val="000000"/>
                </a:solidFill>
                <a:latin typeface="Arial"/>
              </a:rPr>
              <a:t>、</a:t>
            </a:r>
            <a:r>
              <a:rPr b="0" lang="en-US" sz="2400" spc="-1" strike="noStrike">
                <a:solidFill>
                  <a:srgbClr val="000000"/>
                </a:solidFill>
                <a:latin typeface="Arial"/>
              </a:rPr>
              <a:t>B</a:t>
            </a:r>
            <a:r>
              <a:rPr b="0" lang="zh-CN" sz="2400" spc="-1" strike="noStrike">
                <a:solidFill>
                  <a:srgbClr val="000000"/>
                </a:solidFill>
                <a:latin typeface="Arial"/>
              </a:rPr>
              <a:t>类药物。孕期前</a:t>
            </a:r>
            <a:r>
              <a:rPr b="0" lang="en-US" sz="2400" spc="-1" strike="noStrike">
                <a:solidFill>
                  <a:srgbClr val="000000"/>
                </a:solidFill>
                <a:latin typeface="Arial"/>
              </a:rPr>
              <a:t>3</a:t>
            </a:r>
            <a:r>
              <a:rPr b="0" lang="zh-CN" sz="2400" spc="-1" strike="noStrike">
                <a:solidFill>
                  <a:srgbClr val="000000"/>
                </a:solidFill>
                <a:latin typeface="Arial"/>
              </a:rPr>
              <a:t>个月不应使用</a:t>
            </a:r>
            <a:r>
              <a:rPr b="0" lang="en-US" sz="2400" spc="-1" strike="noStrike">
                <a:solidFill>
                  <a:srgbClr val="000000"/>
                </a:solidFill>
                <a:latin typeface="Arial"/>
              </a:rPr>
              <a:t>C</a:t>
            </a:r>
            <a:r>
              <a:rPr b="0" lang="zh-CN" sz="2400" spc="-1" strike="noStrike">
                <a:solidFill>
                  <a:srgbClr val="000000"/>
                </a:solidFill>
                <a:latin typeface="Arial"/>
              </a:rPr>
              <a:t>、</a:t>
            </a:r>
            <a:r>
              <a:rPr b="0" lang="en-US" sz="2400" spc="-1" strike="noStrike">
                <a:solidFill>
                  <a:srgbClr val="000000"/>
                </a:solidFill>
                <a:latin typeface="Arial"/>
              </a:rPr>
              <a:t>D </a:t>
            </a:r>
            <a:r>
              <a:rPr b="0" lang="zh-CN" sz="2400" spc="-1" strike="noStrike">
                <a:solidFill>
                  <a:srgbClr val="000000"/>
                </a:solidFill>
                <a:latin typeface="Arial"/>
              </a:rPr>
              <a:t>类药物。</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3.</a:t>
            </a:r>
            <a:r>
              <a:rPr b="0" lang="zh-CN" sz="2400" spc="-1" strike="noStrike">
                <a:solidFill>
                  <a:srgbClr val="000000"/>
                </a:solidFill>
                <a:latin typeface="Arial"/>
              </a:rPr>
              <a:t>一般情况下，整个孕期都不应使用</a:t>
            </a:r>
            <a:r>
              <a:rPr b="0" lang="en-US" sz="2400" spc="-1" strike="noStrike">
                <a:solidFill>
                  <a:srgbClr val="000000"/>
                </a:solidFill>
                <a:latin typeface="Arial"/>
              </a:rPr>
              <a:t>D </a:t>
            </a:r>
            <a:r>
              <a:rPr b="0" lang="zh-CN" sz="2400" spc="-1" strike="noStrike">
                <a:solidFill>
                  <a:srgbClr val="000000"/>
                </a:solidFill>
                <a:latin typeface="Arial"/>
              </a:rPr>
              <a:t>类药物。如病重或抢救等特殊情况下，使用</a:t>
            </a:r>
            <a:r>
              <a:rPr b="0" lang="en-US" sz="2400" spc="-1" strike="noStrike">
                <a:solidFill>
                  <a:srgbClr val="000000"/>
                </a:solidFill>
                <a:latin typeface="Arial"/>
              </a:rPr>
              <a:t>C</a:t>
            </a:r>
            <a:r>
              <a:rPr b="0" lang="zh-CN" sz="2400" spc="-1" strike="noStrike">
                <a:solidFill>
                  <a:srgbClr val="000000"/>
                </a:solidFill>
                <a:latin typeface="Arial"/>
              </a:rPr>
              <a:t>、</a:t>
            </a:r>
            <a:r>
              <a:rPr b="0" lang="en-US" sz="2400" spc="-1" strike="noStrike">
                <a:solidFill>
                  <a:srgbClr val="000000"/>
                </a:solidFill>
                <a:latin typeface="Arial"/>
              </a:rPr>
              <a:t>D </a:t>
            </a:r>
            <a:r>
              <a:rPr b="0" lang="zh-CN" sz="2400" spc="-1" strike="noStrike">
                <a:solidFill>
                  <a:srgbClr val="000000"/>
                </a:solidFill>
                <a:latin typeface="Arial"/>
              </a:rPr>
              <a:t>类药物，也应在权衡利弊后，确认利大于弊时方能使用。</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文本框 92165"/>
          <p:cNvSpPr/>
          <p:nvPr/>
        </p:nvSpPr>
        <p:spPr>
          <a:xfrm>
            <a:off x="457200" y="685800"/>
            <a:ext cx="3581280" cy="41248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5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ff9900"/>
                </a:solidFill>
                <a:latin typeface="Arial"/>
              </a:rPr>
              <a:t>儿童用药</a:t>
            </a:r>
            <a:endParaRPr b="0" lang="en-US" sz="2400" spc="-1" strike="noStrike">
              <a:solidFill>
                <a:srgbClr val="000000"/>
              </a:solidFill>
              <a:latin typeface="Arial"/>
            </a:endParaRPr>
          </a:p>
          <a:p>
            <a:pPr>
              <a:lnSpc>
                <a:spcPct val="15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儿童处于生长发育的动态变化之中，机体的各组织器官尚未成熟，功能也不完善，与成人相比，容易发生用药的一些不良反应因此，要注意。</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文本框 106499"/>
          <p:cNvSpPr/>
          <p:nvPr/>
        </p:nvSpPr>
        <p:spPr>
          <a:xfrm>
            <a:off x="533520" y="1676520"/>
            <a:ext cx="8076960" cy="2805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解热药</a:t>
            </a:r>
            <a:r>
              <a:rPr b="0" lang="zh-CN" sz="2400" spc="-1" strike="noStrike">
                <a:solidFill>
                  <a:srgbClr val="000000"/>
                </a:solidFill>
                <a:latin typeface="Arial"/>
              </a:rPr>
              <a:t>，小儿发热不退，频频服用，这种做法不妥。一般</a:t>
            </a:r>
            <a:r>
              <a:rPr b="0" lang="en-US" sz="2400" spc="-1" strike="noStrike">
                <a:solidFill>
                  <a:srgbClr val="000000"/>
                </a:solidFill>
                <a:latin typeface="Arial"/>
              </a:rPr>
              <a:t>……</a:t>
            </a:r>
            <a:r>
              <a:rPr b="0" lang="en-US" sz="2400" spc="-1" strike="noStrike">
                <a:solidFill>
                  <a:srgbClr val="000000"/>
                </a:solidFill>
                <a:latin typeface="Arial"/>
              </a:rPr>
              <a:t>.</a:t>
            </a:r>
            <a:r>
              <a:rPr b="0" lang="zh-CN" sz="2400" spc="-1" strike="noStrike">
                <a:solidFill>
                  <a:srgbClr val="000000"/>
                </a:solidFill>
                <a:latin typeface="Arial"/>
              </a:rPr>
              <a:t>。</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营养素</a:t>
            </a:r>
            <a:r>
              <a:rPr b="0" lang="zh-CN" sz="2400" spc="-1" strike="noStrike">
                <a:solidFill>
                  <a:srgbClr val="000000"/>
                </a:solidFill>
                <a:latin typeface="Arial"/>
              </a:rPr>
              <a:t>，摄取营养重要的是均衡，任何一种营养物质摄入过剩，均会导致营养失衡。人参蜂王浆之类的补品，用多了会导致儿童性早熟。过多的补充维生素也是无益的。</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文本框 14339"/>
          <p:cNvSpPr/>
          <p:nvPr/>
        </p:nvSpPr>
        <p:spPr>
          <a:xfrm>
            <a:off x="533520" y="457200"/>
            <a:ext cx="8305560" cy="4955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50000"/>
              </a:lnSpc>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800" spc="-1" strike="noStrike">
                <a:solidFill>
                  <a:srgbClr val="000000"/>
                </a:solidFill>
                <a:latin typeface="Arial"/>
              </a:rPr>
              <a:t>《</a:t>
            </a:r>
            <a:r>
              <a:rPr b="1" lang="zh-CN" sz="2800" spc="-1" strike="noStrike">
                <a:solidFill>
                  <a:srgbClr val="000000"/>
                </a:solidFill>
                <a:latin typeface="Arial"/>
              </a:rPr>
              <a:t>本草纲目</a:t>
            </a:r>
            <a:r>
              <a:rPr b="1" lang="en-US" sz="2800" spc="-1" strike="noStrike">
                <a:solidFill>
                  <a:srgbClr val="000000"/>
                </a:solidFill>
                <a:latin typeface="Arial"/>
              </a:rPr>
              <a:t>》</a:t>
            </a:r>
            <a:r>
              <a:rPr b="1" lang="zh-CN" sz="2800" spc="-1" strike="noStrike">
                <a:solidFill>
                  <a:srgbClr val="000000"/>
                </a:solidFill>
                <a:latin typeface="Arial"/>
              </a:rPr>
              <a:t>简介</a:t>
            </a:r>
            <a:endParaRPr b="0" lang="en-US" sz="2800" spc="-1" strike="noStrike">
              <a:solidFill>
                <a:srgbClr val="000000"/>
              </a:solidFill>
              <a:latin typeface="Arial"/>
            </a:endParaRPr>
          </a:p>
          <a:p>
            <a:pPr>
              <a:lnSpc>
                <a:spcPct val="15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a:t>
            </a:r>
            <a:r>
              <a:rPr b="0" lang="zh-CN" sz="2400" spc="-1" strike="noStrike">
                <a:solidFill>
                  <a:srgbClr val="000000"/>
                </a:solidFill>
                <a:latin typeface="Arial"/>
              </a:rPr>
              <a:t>本草纲目</a:t>
            </a:r>
            <a:r>
              <a:rPr b="0" lang="en-US" sz="2400" spc="-1" strike="noStrike">
                <a:solidFill>
                  <a:srgbClr val="000000"/>
                </a:solidFill>
                <a:latin typeface="Arial"/>
              </a:rPr>
              <a:t>》</a:t>
            </a:r>
            <a:r>
              <a:rPr b="0" lang="zh-CN" sz="2400" spc="-1" strike="noStrike">
                <a:solidFill>
                  <a:srgbClr val="000000"/>
                </a:solidFill>
                <a:latin typeface="Arial"/>
              </a:rPr>
              <a:t>是明朝医学家李时珍</a:t>
            </a:r>
            <a:r>
              <a:rPr b="0" lang="en-US" sz="2400" spc="-1" strike="noStrike">
                <a:solidFill>
                  <a:srgbClr val="000000"/>
                </a:solidFill>
                <a:latin typeface="Arial"/>
              </a:rPr>
              <a:t>30</a:t>
            </a:r>
            <a:r>
              <a:rPr b="0" lang="zh-CN" sz="2400" spc="-1" strike="noStrike">
                <a:solidFill>
                  <a:srgbClr val="000000"/>
                </a:solidFill>
                <a:latin typeface="Arial"/>
              </a:rPr>
              <a:t>余年心血的结晶</a:t>
            </a:r>
            <a:r>
              <a:rPr b="0" lang="en-US" sz="2400" spc="-1" strike="noStrike">
                <a:solidFill>
                  <a:srgbClr val="000000"/>
                </a:solidFill>
                <a:latin typeface="Arial"/>
              </a:rPr>
              <a:t>(“</a:t>
            </a:r>
            <a:r>
              <a:rPr b="0" lang="zh-CN" sz="2400" spc="-1" strike="noStrike">
                <a:solidFill>
                  <a:srgbClr val="000000"/>
                </a:solidFill>
                <a:latin typeface="Arial"/>
              </a:rPr>
              <a:t>书考八百余家</a:t>
            </a:r>
            <a:r>
              <a:rPr b="0" lang="en-US" sz="2400" spc="-1" strike="noStrike">
                <a:solidFill>
                  <a:srgbClr val="000000"/>
                </a:solidFill>
                <a:latin typeface="Arial"/>
              </a:rPr>
              <a:t>,</a:t>
            </a:r>
            <a:r>
              <a:rPr b="0" lang="zh-CN" sz="2400" spc="-1" strike="noStrike">
                <a:solidFill>
                  <a:srgbClr val="000000"/>
                </a:solidFill>
                <a:latin typeface="Arial"/>
              </a:rPr>
              <a:t>岁历卅稔”）。</a:t>
            </a:r>
            <a:endParaRPr b="0" lang="en-US" sz="2400" spc="-1" strike="noStrike">
              <a:solidFill>
                <a:srgbClr val="000000"/>
              </a:solidFill>
              <a:latin typeface="Arial"/>
            </a:endParaRPr>
          </a:p>
          <a:p>
            <a:pPr>
              <a:lnSpc>
                <a:spcPct val="15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李时珍，字东璧，号濒湖，</a:t>
            </a:r>
            <a:r>
              <a:rPr b="0" lang="en-US" sz="2400" spc="-1" strike="noStrike">
                <a:solidFill>
                  <a:srgbClr val="000000"/>
                </a:solidFill>
                <a:latin typeface="Arial"/>
              </a:rPr>
              <a:t>1518</a:t>
            </a:r>
            <a:r>
              <a:rPr b="0" lang="zh-CN" sz="2400" spc="-1" strike="noStrike">
                <a:solidFill>
                  <a:srgbClr val="000000"/>
                </a:solidFill>
                <a:latin typeface="Arial"/>
              </a:rPr>
              <a:t>年生于湖北蕲洲。出身三代相传的医户人家，父亲李言文，曾做过“太医吏目”，不仅有丰富的临床经验、而且在医学理论上也有相当的修养，著有</a:t>
            </a:r>
            <a:r>
              <a:rPr b="0" lang="en-US" sz="2400" spc="-1" strike="noStrike">
                <a:solidFill>
                  <a:srgbClr val="000000"/>
                </a:solidFill>
                <a:latin typeface="Arial"/>
              </a:rPr>
              <a:t>《</a:t>
            </a:r>
            <a:r>
              <a:rPr b="0" lang="zh-CN" sz="2400" spc="-1" strike="noStrike">
                <a:solidFill>
                  <a:srgbClr val="000000"/>
                </a:solidFill>
                <a:latin typeface="Arial"/>
              </a:rPr>
              <a:t>四诊发明</a:t>
            </a:r>
            <a:r>
              <a:rPr b="0" lang="en-US" sz="2400" spc="-1" strike="noStrike">
                <a:solidFill>
                  <a:srgbClr val="000000"/>
                </a:solidFill>
                <a:latin typeface="Arial"/>
              </a:rPr>
              <a:t>》</a:t>
            </a:r>
            <a:r>
              <a:rPr b="0" lang="zh-CN" sz="2400" spc="-1" strike="noStrike">
                <a:solidFill>
                  <a:srgbClr val="000000"/>
                </a:solidFill>
                <a:latin typeface="Arial"/>
              </a:rPr>
              <a:t>、</a:t>
            </a:r>
            <a:r>
              <a:rPr b="0" lang="en-US" sz="2400" spc="-1" strike="noStrike">
                <a:solidFill>
                  <a:srgbClr val="000000"/>
                </a:solidFill>
                <a:latin typeface="Arial"/>
              </a:rPr>
              <a:t>《</a:t>
            </a:r>
            <a:r>
              <a:rPr b="0" lang="zh-CN" sz="2400" spc="-1" strike="noStrike">
                <a:solidFill>
                  <a:srgbClr val="000000"/>
                </a:solidFill>
                <a:latin typeface="Arial"/>
              </a:rPr>
              <a:t>艾叶传</a:t>
            </a:r>
            <a:r>
              <a:rPr b="0" lang="en-US" sz="2400" spc="-1" strike="noStrike">
                <a:solidFill>
                  <a:srgbClr val="000000"/>
                </a:solidFill>
                <a:latin typeface="Arial"/>
              </a:rPr>
              <a:t>》</a:t>
            </a:r>
            <a:r>
              <a:rPr b="0" lang="zh-CN" sz="2400" spc="-1" strike="noStrike">
                <a:solidFill>
                  <a:srgbClr val="000000"/>
                </a:solidFill>
                <a:latin typeface="Arial"/>
              </a:rPr>
              <a:t>、</a:t>
            </a:r>
            <a:r>
              <a:rPr b="0" lang="en-US" sz="2400" spc="-1" strike="noStrike">
                <a:solidFill>
                  <a:srgbClr val="000000"/>
                </a:solidFill>
                <a:latin typeface="Arial"/>
              </a:rPr>
              <a:t>《</a:t>
            </a:r>
            <a:r>
              <a:rPr b="0" lang="zh-CN" sz="2400" spc="-1" strike="noStrike">
                <a:solidFill>
                  <a:srgbClr val="000000"/>
                </a:solidFill>
                <a:latin typeface="Arial"/>
              </a:rPr>
              <a:t>人参传</a:t>
            </a:r>
            <a:r>
              <a:rPr b="0" lang="en-US" sz="2400" spc="-1" strike="noStrike">
                <a:solidFill>
                  <a:srgbClr val="000000"/>
                </a:solidFill>
                <a:latin typeface="Arial"/>
              </a:rPr>
              <a:t>》</a:t>
            </a:r>
            <a:r>
              <a:rPr b="0" lang="zh-CN" sz="2400" spc="-1" strike="noStrike">
                <a:solidFill>
                  <a:srgbClr val="000000"/>
                </a:solidFill>
                <a:latin typeface="Arial"/>
              </a:rPr>
              <a:t>、</a:t>
            </a:r>
            <a:r>
              <a:rPr b="0" lang="en-US" sz="2400" spc="-1" strike="noStrike">
                <a:solidFill>
                  <a:srgbClr val="000000"/>
                </a:solidFill>
                <a:latin typeface="Arial"/>
              </a:rPr>
              <a:t>《</a:t>
            </a:r>
            <a:r>
              <a:rPr b="0" lang="zh-CN" sz="2400" spc="-1" strike="noStrike">
                <a:solidFill>
                  <a:srgbClr val="000000"/>
                </a:solidFill>
                <a:latin typeface="Arial"/>
              </a:rPr>
              <a:t>痘疹证治</a:t>
            </a:r>
            <a:r>
              <a:rPr b="0" lang="en-US" sz="2400" spc="-1" strike="noStrike">
                <a:solidFill>
                  <a:srgbClr val="000000"/>
                </a:solidFill>
                <a:latin typeface="Arial"/>
              </a:rPr>
              <a:t>》</a:t>
            </a:r>
            <a:r>
              <a:rPr b="0" lang="zh-CN" sz="2400" spc="-1" strike="noStrike">
                <a:solidFill>
                  <a:srgbClr val="000000"/>
                </a:solidFill>
                <a:latin typeface="Arial"/>
              </a:rPr>
              <a:t>等。李时珍从小就在这种环境中薰陶着。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文本框 165889"/>
          <p:cNvSpPr/>
          <p:nvPr/>
        </p:nvSpPr>
        <p:spPr>
          <a:xfrm>
            <a:off x="762120" y="685800"/>
            <a:ext cx="7848360" cy="4024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4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阴阳学说</a:t>
            </a:r>
            <a:endParaRPr b="0" lang="en-US" sz="28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古人开始观察自然的时候，体会最深的东西应当是什么呢？首先是白天与黑夜的交替出现。聪明的古人会思考，白天和黑夜又是如何形成的呢？一个“很容易”的答案就浮现出来：是太阳的光照。</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有了太阳，就有了光明，就有了温暖。背离了太阳，就会产生黑暗，就会有寒冷。由此形成了有关“阴”“阳”的认识</a:t>
            </a:r>
            <a:endParaRPr b="0" lang="en-US" sz="2400" spc="-1" strike="noStrike">
              <a:solidFill>
                <a:srgbClr val="000000"/>
              </a:solidFill>
              <a:latin typeface="Arial"/>
            </a:endParaRPr>
          </a:p>
        </p:txBody>
      </p:sp>
      <p:sp>
        <p:nvSpPr>
          <p:cNvPr id="226" name="太阳形 165890"/>
          <p:cNvSpPr/>
          <p:nvPr/>
        </p:nvSpPr>
        <p:spPr>
          <a:xfrm>
            <a:off x="6477120" y="4876920"/>
            <a:ext cx="1828800" cy="1523880"/>
          </a:xfrm>
          <a:prstGeom prst="sun">
            <a:avLst>
              <a:gd name="adj" fmla="val 25000"/>
            </a:avLst>
          </a:prstGeom>
          <a:solidFill>
            <a:srgbClr val="ff0000"/>
          </a:solidFill>
          <a:ln w="9360">
            <a:solidFill>
              <a:srgbClr val="000000"/>
            </a:solidFill>
            <a:miter/>
          </a:ln>
        </p:spPr>
        <p:style>
          <a:lnRef idx="0"/>
          <a:fillRef idx="0"/>
          <a:effectRef idx="0"/>
          <a:fontRef idx="minor"/>
        </p:style>
      </p:sp>
    </p:spTree>
  </p:cSld>
  <mc:AlternateContent>
    <mc:Choice Requires="p14">
      <p:transition spd="slow" p14:dur="2000"/>
    </mc:Choice>
    <mc:Fallback>
      <p:transition spd="slow"/>
    </mc:Fallback>
  </mc:AlternateContent>
</p:sld>
</file>

<file path=ppt/slides/slide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7" name="图片 166913" descr="xiantiantaijitu"/>
          <p:cNvPicPr/>
          <p:nvPr/>
        </p:nvPicPr>
        <p:blipFill>
          <a:blip r:embed="rId1"/>
          <a:stretch/>
        </p:blipFill>
        <p:spPr>
          <a:xfrm>
            <a:off x="6019920" y="1600200"/>
            <a:ext cx="2923920" cy="2800440"/>
          </a:xfrm>
          <a:prstGeom prst="rect">
            <a:avLst/>
          </a:prstGeom>
          <a:ln w="0">
            <a:noFill/>
          </a:ln>
        </p:spPr>
      </p:pic>
      <p:sp>
        <p:nvSpPr>
          <p:cNvPr id="228" name="文本框 166914"/>
          <p:cNvSpPr/>
          <p:nvPr/>
        </p:nvSpPr>
        <p:spPr>
          <a:xfrm>
            <a:off x="762120" y="762120"/>
            <a:ext cx="3352680" cy="366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
        <p:nvSpPr>
          <p:cNvPr id="229" name="文本框 166915"/>
          <p:cNvSpPr/>
          <p:nvPr/>
        </p:nvSpPr>
        <p:spPr>
          <a:xfrm>
            <a:off x="304920" y="685800"/>
            <a:ext cx="5638680" cy="45612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古人认为，凡具有温暖、向上、向外、光明、活动、清虚的物质属性，都属于</a:t>
            </a:r>
            <a:r>
              <a:rPr b="0" lang="zh-CN" sz="2400" spc="-1" strike="noStrike">
                <a:solidFill>
                  <a:srgbClr val="000000"/>
                </a:solidFill>
                <a:latin typeface="Arial"/>
              </a:rPr>
              <a:t>阳</a:t>
            </a:r>
            <a:r>
              <a:rPr b="0" lang="zh-CN" sz="2400" spc="-1" strike="noStrike">
                <a:solidFill>
                  <a:srgbClr val="000000"/>
                </a:solidFill>
                <a:latin typeface="Arial"/>
              </a:rPr>
              <a:t>的范畴；与阳形成对比的就是阴，凡是具有寒冷、向下、向内、黑暗、静止、浑浊的物质属性，都属于</a:t>
            </a:r>
            <a:r>
              <a:rPr b="0" lang="zh-CN" sz="2400" spc="-1" strike="noStrike">
                <a:solidFill>
                  <a:srgbClr val="000000"/>
                </a:solidFill>
                <a:latin typeface="Arial"/>
              </a:rPr>
              <a:t>阴</a:t>
            </a:r>
            <a:r>
              <a:rPr b="0" lang="zh-CN" sz="2400" spc="-1" strike="noStrike">
                <a:solidFill>
                  <a:srgbClr val="000000"/>
                </a:solidFill>
                <a:latin typeface="Arial"/>
              </a:rPr>
              <a:t>的范畴。</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a:t>
            </a:r>
            <a:r>
              <a:rPr b="0" lang="zh-CN" sz="2400" spc="-1" strike="noStrike">
                <a:solidFill>
                  <a:srgbClr val="000000"/>
                </a:solidFill>
                <a:latin typeface="Arial"/>
              </a:rPr>
              <a:t>阴”与“阳”是天地之间最根本的规律，是划分、归类万物最高的纲领。因此，治疗疾病必须从根本上找原因，这根本的原因就是阴阳。</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 name="文本框 167937"/>
          <p:cNvSpPr/>
          <p:nvPr/>
        </p:nvSpPr>
        <p:spPr>
          <a:xfrm>
            <a:off x="1447920" y="914400"/>
            <a:ext cx="4876560" cy="3668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sp>
      <p:sp>
        <p:nvSpPr>
          <p:cNvPr id="231" name="文本框 167938"/>
          <p:cNvSpPr/>
          <p:nvPr/>
        </p:nvSpPr>
        <p:spPr>
          <a:xfrm>
            <a:off x="457200" y="380880"/>
            <a:ext cx="8458200" cy="52552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阴阳对立</a:t>
            </a:r>
            <a:r>
              <a:rPr b="0" lang="zh-CN" sz="2400" spc="-1" strike="noStrike">
                <a:solidFill>
                  <a:srgbClr val="000000"/>
                </a:solidFill>
                <a:latin typeface="Arial"/>
              </a:rPr>
              <a:t>（相反的两种属性）：肾阳，肾阴；阴血，阳气</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阴阳互根</a:t>
            </a:r>
            <a:r>
              <a:rPr b="0" lang="zh-CN" sz="2400" spc="-1" strike="noStrike">
                <a:solidFill>
                  <a:srgbClr val="000000"/>
                </a:solidFill>
                <a:latin typeface="Arial"/>
              </a:rPr>
              <a:t>（相互依存）：阴阳离决，精气乃绝</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阴阳消长</a:t>
            </a:r>
            <a:r>
              <a:rPr b="0" lang="zh-CN" sz="2400" spc="-1" strike="noStrike">
                <a:solidFill>
                  <a:srgbClr val="000000"/>
                </a:solidFill>
                <a:latin typeface="Arial"/>
              </a:rPr>
              <a:t>（运动变化，彼此消长）：阳盛，出现高热、面</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赤等症状。治疗则“以平为期”</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阴阳转化</a:t>
            </a:r>
            <a:r>
              <a:rPr b="0" lang="zh-CN" sz="2400" spc="-1" strike="noStrike">
                <a:solidFill>
                  <a:srgbClr val="000000"/>
                </a:solidFill>
                <a:latin typeface="Arial"/>
              </a:rPr>
              <a:t>（一定条件下，向其对立面转化）：郁而化热</a:t>
            </a:r>
            <a:r>
              <a:rPr b="0" lang="en-US" sz="2400" spc="-1" strike="noStrike">
                <a:solidFill>
                  <a:srgbClr val="000000"/>
                </a:solidFill>
                <a:latin typeface="Arial"/>
              </a:rPr>
              <a:t>(</a:t>
            </a:r>
            <a:r>
              <a:rPr b="0" lang="zh-CN" sz="2400" spc="-1" strike="noStrike">
                <a:solidFill>
                  <a:srgbClr val="000000"/>
                </a:solidFill>
                <a:latin typeface="Arial"/>
              </a:rPr>
              <a:t>寒证</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（阴）转化热证（阳）</a:t>
            </a:r>
            <a:r>
              <a:rPr b="0" lang="en-US" sz="2400" spc="-1" strike="noStrike">
                <a:solidFill>
                  <a:srgbClr val="000000"/>
                </a:solidFill>
                <a:latin typeface="Arial"/>
              </a:rPr>
              <a:t>)</a:t>
            </a:r>
            <a:r>
              <a:rPr b="0" lang="zh-CN" sz="2400" spc="-1" strike="noStrike">
                <a:solidFill>
                  <a:srgbClr val="000000"/>
                </a:solidFill>
                <a:latin typeface="Arial"/>
              </a:rPr>
              <a:t>。</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阴阳平衡</a:t>
            </a:r>
            <a:r>
              <a:rPr b="0" lang="zh-CN" sz="2400" spc="-1" strike="noStrike">
                <a:solidFill>
                  <a:srgbClr val="000000"/>
                </a:solidFill>
                <a:latin typeface="Arial"/>
              </a:rPr>
              <a:t>：在不断运动和生化不息的消</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长过程中保持相对的平衡 </a:t>
            </a:r>
            <a:endParaRPr b="0" lang="en-US" sz="2400" spc="-1" strike="noStrike">
              <a:solidFill>
                <a:srgbClr val="000000"/>
              </a:solidFill>
              <a:latin typeface="Arial"/>
            </a:endParaRPr>
          </a:p>
        </p:txBody>
      </p:sp>
      <p:pic>
        <p:nvPicPr>
          <p:cNvPr id="232" name="图片 167939" descr="xiantiantaijitu"/>
          <p:cNvPicPr/>
          <p:nvPr/>
        </p:nvPicPr>
        <p:blipFill>
          <a:blip r:embed="rId1"/>
          <a:stretch/>
        </p:blipFill>
        <p:spPr>
          <a:xfrm>
            <a:off x="5791320" y="3809880"/>
            <a:ext cx="2923920" cy="2800440"/>
          </a:xfrm>
          <a:prstGeom prst="rect">
            <a:avLst/>
          </a:prstGeom>
          <a:ln w="0">
            <a:noFill/>
          </a:ln>
        </p:spPr>
      </p:pic>
    </p:spTree>
  </p:cSld>
  <mc:AlternateContent>
    <mc:Choice Requires="p14">
      <p:transition spd="slow" p14:dur="2000"/>
    </mc:Choice>
    <mc:Fallback>
      <p:transition spd="slow"/>
    </mc:Fallback>
  </mc:AlternateContent>
</p:sld>
</file>

<file path=ppt/slides/slide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文本框 168961"/>
          <p:cNvSpPr/>
          <p:nvPr/>
        </p:nvSpPr>
        <p:spPr>
          <a:xfrm>
            <a:off x="609480" y="1828800"/>
            <a:ext cx="7772400" cy="37368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说明人体的组织结构</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背属阳，腹为阴；体表属阳，体内属阴。</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说明人体的生理活动</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物质属阴，功能属阳。脏腑功能活动的健全，就会不断促进营养物质的化生，而营养物质的充足，又能保证脏腑功能活动的健全。（阴阳互根）</a:t>
            </a:r>
            <a:endParaRPr b="0" lang="en-US" sz="2400" spc="-1" strike="noStrike">
              <a:solidFill>
                <a:srgbClr val="000000"/>
              </a:solidFill>
              <a:latin typeface="Arial"/>
            </a:endParaRPr>
          </a:p>
        </p:txBody>
      </p:sp>
      <p:sp>
        <p:nvSpPr>
          <p:cNvPr id="234" name="文本框 168962"/>
          <p:cNvSpPr/>
          <p:nvPr/>
        </p:nvSpPr>
        <p:spPr>
          <a:xfrm>
            <a:off x="609480" y="533520"/>
            <a:ext cx="7239240" cy="10443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祖国医学运用这种古代的哲学思想来研究和阐述人体结构、生理现象和病理变化的相互对立统一关系。</a:t>
            </a:r>
            <a:endParaRPr b="0" lang="en-US" sz="2400" spc="-1" strike="noStrike">
              <a:solidFill>
                <a:srgbClr val="000000"/>
              </a:solidFill>
              <a:latin typeface="Arial"/>
            </a:endParaRPr>
          </a:p>
        </p:txBody>
      </p:sp>
    </p:spTree>
  </p:cSld>
</p:sld>
</file>

<file path=ppt/slides/slide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5" name="文本框 169985"/>
          <p:cNvSpPr/>
          <p:nvPr/>
        </p:nvSpPr>
        <p:spPr>
          <a:xfrm>
            <a:off x="609480" y="685800"/>
            <a:ext cx="7467840" cy="45136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说明人体的病理变化</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长期食欲减退的病人，多反映为脾气（阳）虚弱，会导致人体血（阴）的来源减少，称为阳损及阴的气血两亏证。</a:t>
            </a:r>
            <a:endParaRPr b="0" lang="en-US" sz="2400" spc="-1" strike="noStrike">
              <a:solidFill>
                <a:srgbClr val="000000"/>
              </a:solidFill>
              <a:latin typeface="Arial"/>
            </a:endParaRPr>
          </a:p>
          <a:p>
            <a:pPr>
              <a:lnSpc>
                <a:spcPct val="14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用于疾病的诊断和治疗</a:t>
            </a:r>
            <a:endParaRPr b="0" lang="en-US" sz="2400" spc="-1" strike="noStrike">
              <a:solidFill>
                <a:srgbClr val="000000"/>
              </a:solidFill>
              <a:latin typeface="Arial"/>
            </a:endParaRPr>
          </a:p>
          <a:p>
            <a:pPr>
              <a:lnSpc>
                <a:spcPct val="14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单纯补阳，效果不一定好，而从助阳之中再填补其阴，可达到阴生阳长恢复生理功能的目的。</a:t>
            </a:r>
            <a:r>
              <a:rPr b="0" lang="zh-CN" sz="1800" spc="-1" strike="noStrike">
                <a:solidFill>
                  <a:srgbClr val="000000"/>
                </a:solidFill>
                <a:latin typeface="Arial"/>
              </a:rPr>
              <a:t> </a:t>
            </a:r>
            <a:endParaRPr b="0" lang="en-US" sz="1800" spc="-1" strike="noStrike">
              <a:solidFill>
                <a:srgbClr val="000000"/>
              </a:solidFill>
              <a:latin typeface="Arial"/>
            </a:endParaRPr>
          </a:p>
          <a:p>
            <a:pPr>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 name="文本框 171009"/>
          <p:cNvSpPr/>
          <p:nvPr/>
        </p:nvSpPr>
        <p:spPr>
          <a:xfrm>
            <a:off x="533520" y="609480"/>
            <a:ext cx="8076960" cy="4345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50000"/>
              </a:lnSpc>
              <a:spcBef>
                <a:spcPts val="11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 </a:t>
            </a:r>
            <a:r>
              <a:rPr b="0" lang="zh-CN" sz="2400" spc="-1" strike="noStrike">
                <a:solidFill>
                  <a:srgbClr val="000000"/>
                </a:solidFill>
                <a:latin typeface="Arial"/>
              </a:rPr>
              <a:t>原文</a:t>
            </a:r>
            <a:r>
              <a:rPr b="0" lang="zh-CN" sz="2400" spc="-1" strike="noStrike">
                <a:solidFill>
                  <a:srgbClr val="66ff33"/>
                </a:solidFill>
                <a:latin typeface="Arial"/>
              </a:rPr>
              <a:t>：</a:t>
            </a:r>
            <a:r>
              <a:rPr b="0" lang="zh-CN" sz="2400" spc="-1" strike="noStrike">
                <a:solidFill>
                  <a:srgbClr val="ff9900"/>
                </a:solidFill>
                <a:latin typeface="Arial"/>
              </a:rPr>
              <a:t>“积阳为天，积阴为地。阴静阳躁，阳生阴长，阳杀阴藏</a:t>
            </a:r>
            <a:r>
              <a:rPr b="0" lang="zh-CN" sz="2400" spc="-1" strike="noStrike">
                <a:solidFill>
                  <a:srgbClr val="000000"/>
                </a:solidFill>
                <a:latin typeface="Arial"/>
              </a:rPr>
              <a:t>（</a:t>
            </a:r>
            <a:r>
              <a:rPr b="0" lang="zh-CN" sz="1800" spc="-1" strike="noStrike">
                <a:solidFill>
                  <a:srgbClr val="000000"/>
                </a:solidFill>
                <a:latin typeface="Arial"/>
              </a:rPr>
              <a:t>是一年里的阴阳变化以及万物的生长情况。阳生阴长指上半年春夏的变化。阳渐渐生，阴渐渐长，两者的关系非常协调。如春日以后，白日渐长，气温渐高，我们随处可以感受到阳气的不断增长。阳化气，阴成形，这些成形的，属阴的万物也随着这个阳的增长而不断地繁茂。阳杀阴藏讲的是秋冬的变化。这个阳气的收藏相对于释放而言，就是“阳杀”。阳杀了，能量收藏起来了，天地万物得不到这个能量的供给，万物的生长就趋于停止，即所谓的阴藏） </a:t>
            </a:r>
            <a:r>
              <a:rPr b="0" lang="zh-CN" sz="2400" spc="-1" strike="noStrike">
                <a:solidFill>
                  <a:srgbClr val="000000"/>
                </a:solidFill>
                <a:latin typeface="Arial"/>
              </a:rPr>
              <a:t>。</a:t>
            </a:r>
            <a:r>
              <a:rPr b="0" lang="zh-CN" sz="2400" spc="-1" strike="noStrike">
                <a:solidFill>
                  <a:srgbClr val="ff9900"/>
                </a:solidFill>
                <a:latin typeface="Arial"/>
              </a:rPr>
              <a:t>阳化气</a:t>
            </a:r>
            <a:r>
              <a:rPr b="0" lang="en-US" sz="2400" spc="-1" strike="noStrike">
                <a:solidFill>
                  <a:srgbClr val="000000"/>
                </a:solidFill>
                <a:latin typeface="Arial"/>
              </a:rPr>
              <a:t>(</a:t>
            </a:r>
            <a:r>
              <a:rPr b="0" lang="zh-CN" sz="2000" spc="-1" strike="noStrike">
                <a:solidFill>
                  <a:srgbClr val="000000"/>
                </a:solidFill>
                <a:latin typeface="Arial"/>
              </a:rPr>
              <a:t>构成人体和维持生命活动的一种精微物质；脏腑组织的功能活动</a:t>
            </a:r>
            <a:r>
              <a:rPr b="0" lang="zh-CN" sz="2400" spc="-1" strike="noStrike">
                <a:solidFill>
                  <a:srgbClr val="000000"/>
                </a:solidFill>
                <a:latin typeface="Arial"/>
              </a:rPr>
              <a:t>），</a:t>
            </a:r>
            <a:r>
              <a:rPr b="0" lang="zh-CN" sz="2400" spc="-1" strike="noStrike">
                <a:solidFill>
                  <a:srgbClr val="ff9900"/>
                </a:solidFill>
                <a:latin typeface="Arial"/>
              </a:rPr>
              <a:t>阴成形。阳为气，阴为味。</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7" name="文本框 172033"/>
          <p:cNvSpPr/>
          <p:nvPr/>
        </p:nvSpPr>
        <p:spPr>
          <a:xfrm>
            <a:off x="685800" y="838080"/>
            <a:ext cx="7238880" cy="38404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5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味厚者为阴，薄者为阴中之阳；气厚者为阳，薄者为阳中之阴。</a:t>
            </a:r>
            <a:r>
              <a:rPr b="0" lang="zh-CN" sz="2400" spc="-1" strike="noStrike">
                <a:solidFill>
                  <a:srgbClr val="ff9900"/>
                </a:solidFill>
                <a:latin typeface="Arial"/>
              </a:rPr>
              <a:t>麻黄</a:t>
            </a:r>
            <a:r>
              <a:rPr b="0" lang="zh-CN" sz="2400" spc="-1" strike="noStrike">
                <a:solidFill>
                  <a:srgbClr val="000000"/>
                </a:solidFill>
                <a:latin typeface="Arial"/>
              </a:rPr>
              <a:t>味薄为阴中之阳，所以发汗，入手太阴，不离阴之体也。</a:t>
            </a:r>
            <a:endParaRPr b="0" lang="en-US" sz="2400" spc="-1" strike="noStrike">
              <a:solidFill>
                <a:srgbClr val="000000"/>
              </a:solidFill>
              <a:latin typeface="Arial"/>
            </a:endParaRPr>
          </a:p>
          <a:p>
            <a:pPr>
              <a:lnSpc>
                <a:spcPct val="135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辛甘发散为阳，酸苦涌泄为阴，咸味涌泄为阴。</a:t>
            </a:r>
            <a:endParaRPr b="0" lang="en-US" sz="2400" spc="-1" strike="noStrike">
              <a:solidFill>
                <a:srgbClr val="000000"/>
              </a:solidFill>
              <a:latin typeface="Arial"/>
            </a:endParaRPr>
          </a:p>
          <a:p>
            <a:pPr>
              <a:lnSpc>
                <a:spcPct val="135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味有五，气有四。然一味之中有四气，如辛味则石膏寒，桂附热、半夏温，薄荷凉之类是也。</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p:transition>
    <p:push dir="r"/>
  </p:transition>
</p:sld>
</file>

<file path=ppt/slides/slide6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文本框 173057"/>
          <p:cNvSpPr/>
          <p:nvPr/>
        </p:nvSpPr>
        <p:spPr>
          <a:xfrm>
            <a:off x="609480" y="533520"/>
            <a:ext cx="7772400" cy="49359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五行学说</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以</a:t>
            </a:r>
            <a:r>
              <a:rPr b="1" lang="zh-CN" sz="2400" spc="-1" strike="noStrike">
                <a:solidFill>
                  <a:srgbClr val="000000"/>
                </a:solidFill>
                <a:latin typeface="Arial"/>
              </a:rPr>
              <a:t>木、火、土、金、水</a:t>
            </a:r>
            <a:r>
              <a:rPr b="0" lang="zh-CN" sz="2400" spc="-1" strike="noStrike">
                <a:solidFill>
                  <a:srgbClr val="000000"/>
                </a:solidFill>
                <a:latin typeface="Arial"/>
              </a:rPr>
              <a:t>五者</a:t>
            </a:r>
            <a:r>
              <a:rPr b="0" lang="zh-CN" sz="2400" spc="-1" strike="noStrike">
                <a:solidFill>
                  <a:srgbClr val="000000"/>
                </a:solidFill>
                <a:latin typeface="Arial"/>
              </a:rPr>
              <a:t>来概括和说明自然界事物的特性及其相互作用；认为自然界都是由这五种属性的物质所构成的，自然界各种事物和现象的发展变化，都是这五种属性的物质不断运动和相互作用的结果。</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可以说，五行学说是人类社会发展到一定阶段而产生的哲学思想，是善于解决复杂问题、构建和谐社会、提倡以人为本的哲学基础，是东方智慧的结晶，是中华文化的优秀思想，是解决世界复杂问题的理论法宝。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 name="文本框 174081"/>
          <p:cNvSpPr/>
          <p:nvPr/>
        </p:nvSpPr>
        <p:spPr>
          <a:xfrm>
            <a:off x="4419720" y="304920"/>
            <a:ext cx="4267080" cy="6237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五音：角 徵 宫 商 羽</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五味：酸 苦 甘 辛 咸</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五色：青 赤 黄 白 黑</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五化：生 长 化 收 藏</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五气：风 暑 湿 燥 寒</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五方：东 南 中 西 北</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季节：春 夏 长夏 秋 冬</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五行：木 火 土 金 水</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66ff33"/>
                </a:solidFill>
                <a:latin typeface="Arial"/>
              </a:rPr>
              <a:t>人体</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五脏：肝 心 脾 肺 肾</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五腑：胆 小肠 胃 大肠 膀胱</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五官：目 舌 口 鼻 耳</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形体：筋 脉 肉 皮 骨</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五志：怒 喜 思 悲 恐</a:t>
            </a:r>
            <a:endParaRPr b="0" lang="en-US" sz="2400" spc="-1" strike="noStrike">
              <a:solidFill>
                <a:srgbClr val="000000"/>
              </a:solidFill>
              <a:latin typeface="Arial"/>
            </a:endParaRPr>
          </a:p>
        </p:txBody>
      </p:sp>
      <p:pic>
        <p:nvPicPr>
          <p:cNvPr id="240" name="图片 174082" descr="j0301066[1]"/>
          <p:cNvPicPr/>
          <p:nvPr/>
        </p:nvPicPr>
        <p:blipFill>
          <a:blip r:embed="rId1"/>
          <a:stretch/>
        </p:blipFill>
        <p:spPr>
          <a:xfrm>
            <a:off x="609480" y="3505320"/>
            <a:ext cx="2907000" cy="2187360"/>
          </a:xfrm>
          <a:prstGeom prst="rect">
            <a:avLst/>
          </a:prstGeom>
          <a:ln w="0">
            <a:noFill/>
          </a:ln>
        </p:spPr>
      </p:pic>
      <p:sp>
        <p:nvSpPr>
          <p:cNvPr id="241" name="文本框 174083"/>
          <p:cNvSpPr/>
          <p:nvPr/>
        </p:nvSpPr>
        <p:spPr>
          <a:xfrm>
            <a:off x="380880" y="457200"/>
            <a:ext cx="3429000" cy="3209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用五行概括和说明脏腑组织的属性及其内在联系，归纳人体与自然界的某些内在联系，指导病理分析和诊断治疗</a:t>
            </a:r>
            <a:r>
              <a:rPr b="0" lang="zh-CN" sz="2400" spc="-1" strike="noStrike">
                <a:solidFill>
                  <a:srgbClr val="ccff99"/>
                </a:solidFill>
                <a:latin typeface="Arial"/>
              </a:rPr>
              <a:t>。</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 name="文本框 175105"/>
          <p:cNvSpPr/>
          <p:nvPr/>
        </p:nvSpPr>
        <p:spPr>
          <a:xfrm>
            <a:off x="685800" y="609480"/>
            <a:ext cx="5943600" cy="26845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ff9900"/>
                </a:solidFill>
                <a:latin typeface="Arial"/>
              </a:rPr>
              <a:t>“</a:t>
            </a:r>
            <a:r>
              <a:rPr b="0" lang="zh-CN" sz="2400" spc="-1" strike="noStrike">
                <a:solidFill>
                  <a:srgbClr val="ff9900"/>
                </a:solidFill>
                <a:latin typeface="Arial"/>
              </a:rPr>
              <a:t>木”具有生发、条达的特性</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a:t>
            </a:r>
            <a:r>
              <a:rPr b="0" lang="zh-CN" sz="2400" spc="-1" strike="noStrike">
                <a:solidFill>
                  <a:srgbClr val="ff9900"/>
                </a:solidFill>
                <a:latin typeface="Arial"/>
              </a:rPr>
              <a:t>火”具有炎热、向下的特性</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a:t>
            </a:r>
            <a:r>
              <a:rPr b="0" lang="zh-CN" sz="2400" spc="-1" strike="noStrike">
                <a:solidFill>
                  <a:srgbClr val="ff9900"/>
                </a:solidFill>
                <a:latin typeface="Arial"/>
              </a:rPr>
              <a:t>土”具有长养、化育的特性</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a:t>
            </a:r>
            <a:r>
              <a:rPr b="0" lang="zh-CN" sz="2400" spc="-1" strike="noStrike">
                <a:solidFill>
                  <a:srgbClr val="ff9900"/>
                </a:solidFill>
                <a:latin typeface="Arial"/>
              </a:rPr>
              <a:t>金”具有清静、收杀的特性</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a:t>
            </a:r>
            <a:r>
              <a:rPr b="0" lang="zh-CN" sz="2400" spc="-1" strike="noStrike">
                <a:solidFill>
                  <a:srgbClr val="ff9900"/>
                </a:solidFill>
                <a:latin typeface="Arial"/>
              </a:rPr>
              <a:t>水”具有寒冷、向下的特性</a:t>
            </a:r>
            <a:endParaRPr b="0" lang="en-US" sz="2400" spc="-1" strike="noStrike">
              <a:solidFill>
                <a:srgbClr val="000000"/>
              </a:solidFill>
              <a:latin typeface="Arial"/>
            </a:endParaRPr>
          </a:p>
        </p:txBody>
      </p:sp>
      <p:sp>
        <p:nvSpPr>
          <p:cNvPr id="243" name="文本框 175106"/>
          <p:cNvSpPr/>
          <p:nvPr/>
        </p:nvSpPr>
        <p:spPr>
          <a:xfrm>
            <a:off x="2362320" y="3809880"/>
            <a:ext cx="6781680" cy="19378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生克规律（</a:t>
            </a:r>
            <a:r>
              <a:rPr b="0" lang="zh-CN" sz="2000" spc="-1" strike="noStrike">
                <a:solidFill>
                  <a:srgbClr val="000000"/>
                </a:solidFill>
                <a:latin typeface="Arial"/>
              </a:rPr>
              <a:t>生：相互资生、促进、助长的意思</a:t>
            </a:r>
            <a:r>
              <a:rPr b="0" lang="en-US" sz="2000" spc="-1" strike="noStrike">
                <a:solidFill>
                  <a:srgbClr val="000000"/>
                </a:solidFill>
                <a:latin typeface="Arial"/>
              </a:rPr>
              <a:t>;</a:t>
            </a:r>
            <a:r>
              <a:rPr b="0" lang="zh-CN" sz="2000" spc="-1" strike="noStrike">
                <a:solidFill>
                  <a:srgbClr val="000000"/>
                </a:solidFill>
                <a:latin typeface="Arial"/>
              </a:rPr>
              <a:t>克：相互制约、克服、抑制的意思</a:t>
            </a:r>
            <a:r>
              <a:rPr b="0" lang="zh-CN" sz="2400" spc="-1" strike="noStrike">
                <a:solidFill>
                  <a:srgbClr val="000000"/>
                </a:solidFill>
                <a:latin typeface="Arial"/>
              </a:rPr>
              <a:t>）：</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相生：木生火，火生土，土生金，金生水</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相克：木克土，土克水，水克火，火克金</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文本框 34819"/>
          <p:cNvSpPr/>
          <p:nvPr/>
        </p:nvSpPr>
        <p:spPr>
          <a:xfrm>
            <a:off x="304920" y="609480"/>
            <a:ext cx="8458200" cy="5213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李时珍</a:t>
            </a:r>
            <a:r>
              <a:rPr b="0" lang="en-US" sz="2400" spc="-1" strike="noStrike">
                <a:solidFill>
                  <a:srgbClr val="000000"/>
                </a:solidFill>
                <a:latin typeface="Arial"/>
              </a:rPr>
              <a:t>20</a:t>
            </a:r>
            <a:r>
              <a:rPr b="0" lang="zh-CN" sz="2400" spc="-1" strike="noStrike">
                <a:solidFill>
                  <a:srgbClr val="000000"/>
                </a:solidFill>
                <a:latin typeface="Arial"/>
              </a:rPr>
              <a:t>岁的那年，身患“骨蒸病”（肺结核），连续不断地咳嗽和发烧，几乎把命送掉，幸得父亲的精心诊治，用一味黄芩汤把病治好了。李时珍立志学医。 </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李时珍曾用</a:t>
            </a:r>
            <a:r>
              <a:rPr b="0" lang="zh-CN" sz="2400" spc="-1" strike="noStrike">
                <a:solidFill>
                  <a:srgbClr val="666699"/>
                </a:solidFill>
                <a:latin typeface="Arial"/>
              </a:rPr>
              <a:t>“</a:t>
            </a:r>
            <a:r>
              <a:rPr b="1" lang="zh-CN" sz="2400" spc="-1" strike="noStrike">
                <a:solidFill>
                  <a:srgbClr val="666699"/>
                </a:solidFill>
                <a:latin typeface="Arial"/>
              </a:rPr>
              <a:t>延胡索</a:t>
            </a:r>
            <a:r>
              <a:rPr b="0" lang="zh-CN" sz="2400" spc="-1" strike="noStrike">
                <a:solidFill>
                  <a:srgbClr val="666699"/>
                </a:solidFill>
                <a:latin typeface="Arial"/>
              </a:rPr>
              <a:t>”</a:t>
            </a:r>
            <a:r>
              <a:rPr b="0" lang="zh-CN" sz="2400" spc="-1" strike="noStrike">
                <a:solidFill>
                  <a:srgbClr val="000000"/>
                </a:solidFill>
                <a:latin typeface="Arial"/>
              </a:rPr>
              <a:t>治愈了荆穆王妃胡氏的</a:t>
            </a:r>
            <a:r>
              <a:rPr b="1" lang="zh-CN" sz="2400" spc="-1" strike="noStrike">
                <a:solidFill>
                  <a:srgbClr val="000000"/>
                </a:solidFill>
                <a:latin typeface="Arial"/>
              </a:rPr>
              <a:t>胃痛病</a:t>
            </a:r>
            <a:r>
              <a:rPr b="0" lang="zh-CN" sz="2400" spc="-1" strike="noStrike">
                <a:solidFill>
                  <a:srgbClr val="000000"/>
                </a:solidFill>
                <a:latin typeface="Arial"/>
              </a:rPr>
              <a:t>，又用</a:t>
            </a:r>
            <a:r>
              <a:rPr b="1" lang="zh-CN" sz="2400" spc="-1" strike="noStrike">
                <a:solidFill>
                  <a:srgbClr val="99cc00"/>
                </a:solidFill>
                <a:latin typeface="Arial"/>
              </a:rPr>
              <a:t>杀虫药</a:t>
            </a:r>
            <a:r>
              <a:rPr b="0" lang="zh-CN" sz="2400" spc="-1" strike="noStrike">
                <a:solidFill>
                  <a:srgbClr val="000000"/>
                </a:solidFill>
                <a:latin typeface="Arial"/>
              </a:rPr>
              <a:t>治愈了富顺王之孙的</a:t>
            </a:r>
            <a:r>
              <a:rPr b="1" lang="zh-CN" sz="2400" spc="-1" strike="noStrike">
                <a:solidFill>
                  <a:srgbClr val="99cc00"/>
                </a:solidFill>
                <a:latin typeface="Arial"/>
              </a:rPr>
              <a:t>嗜食灯花病</a:t>
            </a:r>
            <a:r>
              <a:rPr b="0" lang="zh-CN" sz="2400" spc="-1" strike="noStrike">
                <a:solidFill>
                  <a:srgbClr val="000000"/>
                </a:solidFill>
                <a:latin typeface="Arial"/>
              </a:rPr>
              <a:t>，被聘为楚王奉伺正 。</a:t>
            </a:r>
            <a:r>
              <a:rPr b="0" lang="en-US" sz="2400" spc="-1" strike="noStrike">
                <a:solidFill>
                  <a:srgbClr val="000000"/>
                </a:solidFill>
                <a:latin typeface="Arial"/>
              </a:rPr>
              <a:t>41</a:t>
            </a:r>
            <a:r>
              <a:rPr b="0" lang="zh-CN" sz="2400" spc="-1" strike="noStrike">
                <a:solidFill>
                  <a:srgbClr val="000000"/>
                </a:solidFill>
                <a:latin typeface="Arial"/>
              </a:rPr>
              <a:t>岁进入北京太医院。李时珍利用太医院良好的学习环境，不但阅读了大量医书，而且对经史百家、方志类书等，也都广泛参考。同时仔细观察了国外进口的药材，对它们的形态、特性、产地都一一加以记录。过了一年左右，为了有 更多时间撰写本草著作，他借故辞职。</a:t>
            </a:r>
            <a:r>
              <a:rPr b="0" lang="en-US" sz="2400" spc="-1" strike="noStrike">
                <a:solidFill>
                  <a:srgbClr val="000000"/>
                </a:solidFill>
                <a:latin typeface="Arial"/>
              </a:rPr>
              <a:t>(</a:t>
            </a:r>
            <a:r>
              <a:rPr b="0" lang="zh-CN" sz="2400" spc="-1" strike="noStrike">
                <a:solidFill>
                  <a:srgbClr val="000000"/>
                </a:solidFill>
                <a:latin typeface="Arial"/>
              </a:rPr>
              <a:t>热爱专业</a:t>
            </a:r>
            <a:r>
              <a:rPr b="0" lang="en-US" sz="2400" spc="-1" strike="noStrike">
                <a:solidFill>
                  <a:srgbClr val="000000"/>
                </a:solidFill>
                <a:latin typeface="Arial"/>
              </a:rPr>
              <a:t>,</a:t>
            </a:r>
            <a:r>
              <a:rPr b="0" lang="zh-CN" sz="2400" spc="-1" strike="noStrike">
                <a:solidFill>
                  <a:srgbClr val="000000"/>
                </a:solidFill>
                <a:latin typeface="Arial"/>
              </a:rPr>
              <a:t>契而不舍</a:t>
            </a:r>
            <a:r>
              <a:rPr b="0" lang="en-US" sz="2400" spc="-1" strike="noStrike">
                <a:solidFill>
                  <a:srgbClr val="000000"/>
                </a:solidFill>
                <a:latin typeface="Arial"/>
              </a:rPr>
              <a:t>)</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 name="文本框 176129"/>
          <p:cNvSpPr/>
          <p:nvPr/>
        </p:nvSpPr>
        <p:spPr>
          <a:xfrm>
            <a:off x="457200" y="457200"/>
            <a:ext cx="8305920" cy="51415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从五行观点认识五脏病变的相互影响</a:t>
            </a:r>
            <a:r>
              <a:rPr b="0" lang="zh-CN" sz="2400" spc="-1" strike="noStrike">
                <a:solidFill>
                  <a:srgbClr val="000000"/>
                </a:solidFill>
                <a:latin typeface="Arial"/>
              </a:rPr>
              <a:t>：</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相生关系：母病及子，如肝病传心。</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相克关系：相克太过，如肝病传脾。</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根据五行规律诊断治疗疾病：</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肝病可以传脾，可以先补脾，以防传变。肝病除了胁痛、郁郁不乐等症状，常兼见消化不良、嗳气等脾胃病变的症状。</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有一种腹泻，由肝旺脾虚引起，肝木乘土。用“痛泻要方”治疗。白术补脾，陈皮醒脾，白芍、防风泻肝。</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5" name="文本框 177153"/>
          <p:cNvSpPr/>
          <p:nvPr/>
        </p:nvSpPr>
        <p:spPr>
          <a:xfrm>
            <a:off x="762120" y="1828800"/>
            <a:ext cx="7543800" cy="3034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原文</a:t>
            </a:r>
            <a:r>
              <a:rPr b="0" lang="zh-CN" sz="2400" spc="-1" strike="noStrike">
                <a:solidFill>
                  <a:srgbClr val="000000"/>
                </a:solidFill>
                <a:latin typeface="Arial"/>
              </a:rPr>
              <a:t>：毒药攻邪，五谷为养，五果为助，五畜（犬鸡牛羊猪）为益，五菜为充，气味合而服之，以补益精气。</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圣人春夏养阳，秋冬养阴。</a:t>
            </a:r>
            <a:endParaRPr b="0" lang="en-US" sz="2400" spc="-1" strike="noStrike">
              <a:solidFill>
                <a:srgbClr val="000000"/>
              </a:solidFill>
              <a:latin typeface="Arial"/>
            </a:endParaRPr>
          </a:p>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五味入胃，各归所喜。酸先入肝，苦先入心，甘先入脾，辛先入肺，咸先入肾。</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6" name="文本框 178177"/>
          <p:cNvSpPr/>
          <p:nvPr/>
        </p:nvSpPr>
        <p:spPr>
          <a:xfrm>
            <a:off x="685800" y="380880"/>
            <a:ext cx="7315200" cy="1076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脏腑</a:t>
            </a:r>
            <a:endParaRPr b="0" lang="en-US" sz="28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不仅是指实质的解剖脏器，更重要的是指生理功能。</a:t>
            </a:r>
            <a:endParaRPr b="0" lang="en-US" sz="2400" spc="-1" strike="noStrike">
              <a:solidFill>
                <a:srgbClr val="000000"/>
              </a:solidFill>
              <a:latin typeface="Arial"/>
            </a:endParaRPr>
          </a:p>
        </p:txBody>
      </p:sp>
      <p:sp>
        <p:nvSpPr>
          <p:cNvPr id="247" name="文本框 178178"/>
          <p:cNvSpPr/>
          <p:nvPr/>
        </p:nvSpPr>
        <p:spPr>
          <a:xfrm>
            <a:off x="380880" y="1905120"/>
            <a:ext cx="5486400" cy="34203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心与小肠</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心</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1.</a:t>
            </a:r>
            <a:r>
              <a:rPr b="0" lang="zh-CN" sz="2400" spc="-1" strike="noStrike">
                <a:solidFill>
                  <a:srgbClr val="000000"/>
                </a:solidFill>
                <a:latin typeface="Arial"/>
              </a:rPr>
              <a:t>主血脉，其华在面，其充在脉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2.</a:t>
            </a:r>
            <a:r>
              <a:rPr b="0" lang="zh-CN" sz="2400" spc="-1" strike="noStrike">
                <a:solidFill>
                  <a:srgbClr val="000000"/>
                </a:solidFill>
                <a:latin typeface="Arial"/>
              </a:rPr>
              <a:t>藏神（即心主神明）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3.</a:t>
            </a:r>
            <a:r>
              <a:rPr b="0" lang="zh-CN" sz="2400" spc="-1" strike="noStrike">
                <a:solidFill>
                  <a:srgbClr val="000000"/>
                </a:solidFill>
                <a:latin typeface="Arial"/>
              </a:rPr>
              <a:t>开窍于舌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小肠</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功能：受盛，化物，泌别清浊</a:t>
            </a:r>
            <a:r>
              <a:rPr b="0" lang="zh-CN" sz="1800" spc="-1" strike="noStrike">
                <a:solidFill>
                  <a:srgbClr val="000000"/>
                </a:solidFill>
                <a:latin typeface="Arial"/>
              </a:rPr>
              <a:t> </a:t>
            </a:r>
            <a:endParaRPr b="0" lang="en-US" sz="1800" spc="-1" strike="noStrike">
              <a:solidFill>
                <a:srgbClr val="000000"/>
              </a:solidFill>
              <a:latin typeface="Arial"/>
            </a:endParaRPr>
          </a:p>
        </p:txBody>
      </p:sp>
      <p:sp>
        <p:nvSpPr>
          <p:cNvPr id="248" name="文本框 178179"/>
          <p:cNvSpPr/>
          <p:nvPr/>
        </p:nvSpPr>
        <p:spPr>
          <a:xfrm>
            <a:off x="2209680" y="5943600"/>
            <a:ext cx="4648320" cy="459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三焦</a:t>
            </a:r>
            <a:r>
              <a:rPr b="0" lang="zh-CN" sz="2400" spc="-1" strike="noStrike">
                <a:solidFill>
                  <a:srgbClr val="000000"/>
                </a:solidFill>
                <a:latin typeface="Arial"/>
              </a:rPr>
              <a:t>：运行原气，运行水液。</a:t>
            </a:r>
            <a:endParaRPr b="0" lang="en-US" sz="2400" spc="-1" strike="noStrike">
              <a:solidFill>
                <a:srgbClr val="000000"/>
              </a:solidFill>
              <a:latin typeface="Arial"/>
            </a:endParaRPr>
          </a:p>
        </p:txBody>
      </p:sp>
      <p:sp>
        <p:nvSpPr>
          <p:cNvPr id="249" name="文本框 178180"/>
          <p:cNvSpPr/>
          <p:nvPr/>
        </p:nvSpPr>
        <p:spPr>
          <a:xfrm>
            <a:off x="5257800" y="1447920"/>
            <a:ext cx="3886200" cy="48502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ff99ff"/>
                </a:solidFill>
                <a:latin typeface="Arial"/>
              </a:rPr>
              <a:t>心是生命的根本，它主宰着人的精神。心脏功能是否正常，可以从人体的面色上观察出来，因为面色是靠血液来滋润的，心脏主宰血流和脉搏。心脏就像太阳那样重要，心气与夏天的阳气是相通的，与火气、苦味关系密切。人的心气充实，就经常是欢乐的；心气不足，人的精神就不振。心开窍于舌，心的功能发生障碍时，人的言语就不能流畅，甚至神昏不语。</a:t>
            </a:r>
            <a:r>
              <a:rPr b="0" lang="zh-CN" sz="1800" spc="-1" strike="noStrike">
                <a:solidFill>
                  <a:srgbClr val="ff99ff"/>
                </a:solidFill>
                <a:latin typeface="Arial"/>
              </a:rPr>
              <a:t>  </a:t>
            </a:r>
            <a:endParaRPr b="0" lang="en-US" sz="1800" spc="-1" strike="noStrike">
              <a:solidFill>
                <a:srgbClr val="000000"/>
              </a:solidFill>
              <a:latin typeface="Arial"/>
            </a:endParaRPr>
          </a:p>
        </p:txBody>
      </p:sp>
      <p:sp>
        <p:nvSpPr>
          <p:cNvPr id="250" name="直接连接符 178181"/>
          <p:cNvSpPr/>
          <p:nvPr/>
        </p:nvSpPr>
        <p:spPr>
          <a:xfrm>
            <a:off x="5257800" y="1447920"/>
            <a:ext cx="0" cy="5029200"/>
          </a:xfrm>
          <a:prstGeom prst="line">
            <a:avLst/>
          </a:prstGeom>
          <a:ln w="9360">
            <a:solidFill>
              <a:srgbClr val="000000"/>
            </a:solidFill>
            <a:miter/>
          </a:ln>
        </p:spPr>
        <p:style>
          <a:lnRef idx="0"/>
          <a:fillRef idx="0"/>
          <a:effectRef idx="0"/>
          <a:fontRef idx="minor"/>
        </p:style>
      </p:sp>
      <p:sp>
        <p:nvSpPr>
          <p:cNvPr id="251" name="直接连接符 178182"/>
          <p:cNvSpPr/>
          <p:nvPr/>
        </p:nvSpPr>
        <p:spPr>
          <a:xfrm>
            <a:off x="5257800" y="1447920"/>
            <a:ext cx="3886200" cy="0"/>
          </a:xfrm>
          <a:prstGeom prst="line">
            <a:avLst/>
          </a:prstGeom>
          <a:ln w="9360">
            <a:solidFill>
              <a:srgbClr val="000000"/>
            </a:solidFill>
            <a:miter/>
          </a:ln>
        </p:spPr>
        <p:style>
          <a:lnRef idx="0"/>
          <a:fillRef idx="0"/>
          <a:effectRef idx="0"/>
          <a:fontRef idx="minor"/>
        </p:style>
      </p:sp>
      <p:sp>
        <p:nvSpPr>
          <p:cNvPr id="252" name="直接连接符 178183"/>
          <p:cNvSpPr/>
          <p:nvPr/>
        </p:nvSpPr>
        <p:spPr>
          <a:xfrm>
            <a:off x="5257800" y="6477120"/>
            <a:ext cx="3886200" cy="0"/>
          </a:xfrm>
          <a:prstGeom prst="line">
            <a:avLst/>
          </a:prstGeom>
          <a:ln w="9360">
            <a:solidFill>
              <a:srgbClr val="000000"/>
            </a:solidFill>
            <a:miter/>
          </a:ln>
        </p:spPr>
        <p:style>
          <a:lnRef idx="0"/>
          <a:fillRef idx="0"/>
          <a:effectRef idx="0"/>
          <a:fontRef idx="minor"/>
        </p:style>
      </p:sp>
    </p:spTree>
  </p:cSld>
  <mc:AlternateContent>
    <mc:Choice Requires="p14">
      <p:transition spd="slow" p14:dur="2000"/>
    </mc:Choice>
    <mc:Fallback>
      <p:transition spd="slow"/>
    </mc:Fallback>
  </mc:AlternateContent>
</p:sld>
</file>

<file path=ppt/slides/slide7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文本框 179201"/>
          <p:cNvSpPr/>
          <p:nvPr/>
        </p:nvSpPr>
        <p:spPr>
          <a:xfrm>
            <a:off x="304920" y="228600"/>
            <a:ext cx="4343400" cy="6237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肺与大肠</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肺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1.</a:t>
            </a:r>
            <a:r>
              <a:rPr b="0" lang="zh-CN" sz="2400" spc="-1" strike="noStrike">
                <a:solidFill>
                  <a:srgbClr val="000000"/>
                </a:solidFill>
                <a:latin typeface="Arial"/>
              </a:rPr>
              <a:t>主司呼吸</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a:t>
            </a:r>
            <a:r>
              <a:rPr b="0" lang="en-US" sz="2400" spc="-1" strike="noStrike">
                <a:solidFill>
                  <a:srgbClr val="000000"/>
                </a:solidFill>
                <a:latin typeface="Arial"/>
              </a:rPr>
              <a:t>1</a:t>
            </a:r>
            <a:r>
              <a:rPr b="0" lang="zh-CN" sz="2400" spc="-1" strike="noStrike">
                <a:solidFill>
                  <a:srgbClr val="000000"/>
                </a:solidFill>
                <a:latin typeface="Arial"/>
              </a:rPr>
              <a:t>）主呼吸之气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a:t>
            </a:r>
            <a:r>
              <a:rPr b="0" lang="en-US" sz="2400" spc="-1" strike="noStrike">
                <a:solidFill>
                  <a:srgbClr val="000000"/>
                </a:solidFill>
                <a:latin typeface="Arial"/>
              </a:rPr>
              <a:t>2</a:t>
            </a:r>
            <a:r>
              <a:rPr b="0" lang="zh-CN" sz="2400" spc="-1" strike="noStrike">
                <a:solidFill>
                  <a:srgbClr val="000000"/>
                </a:solidFill>
                <a:latin typeface="Arial"/>
              </a:rPr>
              <a:t>）主周身之气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2.</a:t>
            </a:r>
            <a:r>
              <a:rPr b="0" lang="zh-CN" sz="2400" spc="-1" strike="noStrike">
                <a:solidFill>
                  <a:srgbClr val="000000"/>
                </a:solidFill>
                <a:latin typeface="Arial"/>
              </a:rPr>
              <a:t>主宣发、肃降、外合皮毛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a:t>
            </a:r>
            <a:r>
              <a:rPr b="0" lang="en-US" sz="2400" spc="-1" strike="noStrike">
                <a:solidFill>
                  <a:srgbClr val="000000"/>
                </a:solidFill>
                <a:latin typeface="Arial"/>
              </a:rPr>
              <a:t>1</a:t>
            </a:r>
            <a:r>
              <a:rPr b="0" lang="zh-CN" sz="2400" spc="-1" strike="noStrike">
                <a:solidFill>
                  <a:srgbClr val="000000"/>
                </a:solidFill>
                <a:latin typeface="Arial"/>
              </a:rPr>
              <a:t>）宣发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a:t>
            </a:r>
            <a:r>
              <a:rPr b="0" lang="en-US" sz="2400" spc="-1" strike="noStrike">
                <a:solidFill>
                  <a:srgbClr val="000000"/>
                </a:solidFill>
                <a:latin typeface="Arial"/>
              </a:rPr>
              <a:t>2</a:t>
            </a:r>
            <a:r>
              <a:rPr b="0" lang="zh-CN" sz="2400" spc="-1" strike="noStrike">
                <a:solidFill>
                  <a:srgbClr val="000000"/>
                </a:solidFill>
                <a:latin typeface="Arial"/>
              </a:rPr>
              <a:t>）肃降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a:t>
            </a:r>
            <a:r>
              <a:rPr b="0" lang="en-US" sz="2400" spc="-1" strike="noStrike">
                <a:solidFill>
                  <a:srgbClr val="000000"/>
                </a:solidFill>
                <a:latin typeface="Arial"/>
              </a:rPr>
              <a:t>3</a:t>
            </a:r>
            <a:r>
              <a:rPr b="0" lang="zh-CN" sz="2400" spc="-1" strike="noStrike">
                <a:solidFill>
                  <a:srgbClr val="000000"/>
                </a:solidFill>
                <a:latin typeface="Arial"/>
              </a:rPr>
              <a:t>）外合皮毛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3.</a:t>
            </a:r>
            <a:r>
              <a:rPr b="0" lang="zh-CN" sz="2400" spc="-1" strike="noStrike">
                <a:solidFill>
                  <a:srgbClr val="000000"/>
                </a:solidFill>
                <a:latin typeface="Arial"/>
              </a:rPr>
              <a:t>通调水道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4.</a:t>
            </a:r>
            <a:r>
              <a:rPr b="0" lang="zh-CN" sz="2400" spc="-1" strike="noStrike">
                <a:solidFill>
                  <a:srgbClr val="000000"/>
                </a:solidFill>
                <a:latin typeface="Arial"/>
              </a:rPr>
              <a:t>开窍于鼻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大肠</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功能：传导糟粕  </a:t>
            </a:r>
            <a:endParaRPr b="0" lang="en-US" sz="2400" spc="-1" strike="noStrike">
              <a:solidFill>
                <a:srgbClr val="000000"/>
              </a:solidFill>
              <a:latin typeface="Arial"/>
            </a:endParaRPr>
          </a:p>
        </p:txBody>
      </p:sp>
      <p:sp>
        <p:nvSpPr>
          <p:cNvPr id="254" name="直接连接符 179202"/>
          <p:cNvSpPr/>
          <p:nvPr/>
        </p:nvSpPr>
        <p:spPr>
          <a:xfrm>
            <a:off x="4648320" y="0"/>
            <a:ext cx="0" cy="6858000"/>
          </a:xfrm>
          <a:prstGeom prst="line">
            <a:avLst/>
          </a:prstGeom>
          <a:ln w="9360">
            <a:solidFill>
              <a:srgbClr val="000000"/>
            </a:solidFill>
            <a:miter/>
          </a:ln>
        </p:spPr>
        <p:style>
          <a:lnRef idx="0"/>
          <a:fillRef idx="0"/>
          <a:effectRef idx="0"/>
          <a:fontRef idx="minor"/>
        </p:style>
      </p:sp>
      <p:sp>
        <p:nvSpPr>
          <p:cNvPr id="255" name="文本框 179203"/>
          <p:cNvSpPr/>
          <p:nvPr/>
        </p:nvSpPr>
        <p:spPr>
          <a:xfrm>
            <a:off x="4800600" y="609480"/>
            <a:ext cx="4343400" cy="52466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ff99ff"/>
                </a:solidFill>
                <a:latin typeface="Arial"/>
              </a:rPr>
              <a:t>人的肺脏主宰气的运行，是人体魄力的所在地，肺气足，人的声音就洪亮。肺气通于皮毛，每一个毛孔的开阖都与肺气有关，所以肺气虚的人容易出虚汗。肺气通于秋，与燥气、辛味关系密切。肺气在体内能够下行，疏通三焦的水道。肺气不利的时候，可以形成水肿、喘咳。人的悲伤与肺有关，这也和肺气通于秋有一定关系。肺开窍于鼻，当外邪侵袭肺经的时候，不仅皮毛的汗孔容易闭塞，不能出汗而发热怕冷，而且鼻子作为肺窍，也会阻塞流涕，不闻香臭。</a:t>
            </a:r>
            <a:r>
              <a:rPr b="0" lang="zh-CN" sz="2000" spc="-1" strike="noStrike">
                <a:solidFill>
                  <a:srgbClr val="000000"/>
                </a:solidFill>
                <a:latin typeface="Arial"/>
              </a:rPr>
              <a:t> </a:t>
            </a:r>
            <a:r>
              <a:rPr b="0" lang="zh-CN"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 name="文本框 180225"/>
          <p:cNvSpPr/>
          <p:nvPr/>
        </p:nvSpPr>
        <p:spPr>
          <a:xfrm>
            <a:off x="228600" y="152280"/>
            <a:ext cx="4267080" cy="59994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脾与胃</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脾 </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1.</a:t>
            </a:r>
            <a:r>
              <a:rPr b="0" lang="zh-CN" sz="2400" spc="-1" strike="noStrike">
                <a:solidFill>
                  <a:srgbClr val="000000"/>
                </a:solidFill>
                <a:latin typeface="Arial"/>
              </a:rPr>
              <a:t>主运化 </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a:t>
            </a:r>
            <a:r>
              <a:rPr b="0" lang="en-US" sz="2400" spc="-1" strike="noStrike">
                <a:solidFill>
                  <a:srgbClr val="000000"/>
                </a:solidFill>
                <a:latin typeface="Arial"/>
              </a:rPr>
              <a:t>1</a:t>
            </a:r>
            <a:r>
              <a:rPr b="0" lang="zh-CN" sz="2400" spc="-1" strike="noStrike">
                <a:solidFill>
                  <a:srgbClr val="000000"/>
                </a:solidFill>
                <a:latin typeface="Arial"/>
              </a:rPr>
              <a:t>）运化水谷 </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a:t>
            </a:r>
            <a:r>
              <a:rPr b="0" lang="en-US" sz="2400" spc="-1" strike="noStrike">
                <a:solidFill>
                  <a:srgbClr val="000000"/>
                </a:solidFill>
                <a:latin typeface="Arial"/>
              </a:rPr>
              <a:t>2</a:t>
            </a:r>
            <a:r>
              <a:rPr b="0" lang="zh-CN" sz="2400" spc="-1" strike="noStrike">
                <a:solidFill>
                  <a:srgbClr val="000000"/>
                </a:solidFill>
                <a:latin typeface="Arial"/>
              </a:rPr>
              <a:t>）运化水液 </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2.</a:t>
            </a:r>
            <a:r>
              <a:rPr b="0" lang="zh-CN" sz="2400" spc="-1" strike="noStrike">
                <a:solidFill>
                  <a:srgbClr val="000000"/>
                </a:solidFill>
                <a:latin typeface="Arial"/>
              </a:rPr>
              <a:t>统血 </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3.</a:t>
            </a:r>
            <a:r>
              <a:rPr b="0" lang="zh-CN" sz="2400" spc="-1" strike="noStrike">
                <a:solidFill>
                  <a:srgbClr val="000000"/>
                </a:solidFill>
                <a:latin typeface="Arial"/>
              </a:rPr>
              <a:t>主升清 </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4.</a:t>
            </a:r>
            <a:r>
              <a:rPr b="0" lang="zh-CN" sz="2400" spc="-1" strike="noStrike">
                <a:solidFill>
                  <a:srgbClr val="000000"/>
                </a:solidFill>
                <a:latin typeface="Arial"/>
              </a:rPr>
              <a:t>主肌肉、四肢 </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5.</a:t>
            </a:r>
            <a:r>
              <a:rPr b="0" lang="zh-CN" sz="2400" spc="-1" strike="noStrike">
                <a:solidFill>
                  <a:srgbClr val="000000"/>
                </a:solidFill>
                <a:latin typeface="Arial"/>
              </a:rPr>
              <a:t>开窍于口 ，其华在唇</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ccff99"/>
                </a:solidFill>
                <a:latin typeface="Arial"/>
              </a:rPr>
              <a:t>  </a:t>
            </a:r>
            <a:r>
              <a:rPr b="0" lang="zh-CN" sz="2400" spc="-1" strike="noStrike">
                <a:solidFill>
                  <a:srgbClr val="000000"/>
                </a:solidFill>
                <a:latin typeface="Arial"/>
              </a:rPr>
              <a:t>胃 </a:t>
            </a:r>
            <a:endParaRPr b="0" lang="en-US" sz="2400" spc="-1" strike="noStrike">
              <a:solidFill>
                <a:srgbClr val="000000"/>
              </a:solidFill>
              <a:latin typeface="Arial"/>
            </a:endParaRPr>
          </a:p>
          <a:p>
            <a:pPr>
              <a:lnSpc>
                <a:spcPct val="14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主受纳、腐熟水谷 </a:t>
            </a:r>
            <a:endParaRPr b="0" lang="en-US" sz="2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1800" spc="-1" strike="noStrike">
                <a:solidFill>
                  <a:srgbClr val="000000"/>
                </a:solidFill>
                <a:latin typeface="Arial"/>
              </a:rPr>
              <a:t>       </a:t>
            </a:r>
            <a:endParaRPr b="0" lang="en-US" sz="1800" spc="-1" strike="noStrike">
              <a:solidFill>
                <a:srgbClr val="000000"/>
              </a:solidFill>
              <a:latin typeface="Arial"/>
            </a:endParaRPr>
          </a:p>
        </p:txBody>
      </p:sp>
      <p:sp>
        <p:nvSpPr>
          <p:cNvPr id="257" name="直接连接符 180226"/>
          <p:cNvSpPr/>
          <p:nvPr/>
        </p:nvSpPr>
        <p:spPr>
          <a:xfrm>
            <a:off x="4114800" y="0"/>
            <a:ext cx="0" cy="6858000"/>
          </a:xfrm>
          <a:prstGeom prst="line">
            <a:avLst/>
          </a:prstGeom>
          <a:ln w="9360">
            <a:solidFill>
              <a:srgbClr val="000000"/>
            </a:solidFill>
            <a:miter/>
          </a:ln>
        </p:spPr>
        <p:style>
          <a:lnRef idx="0"/>
          <a:fillRef idx="0"/>
          <a:effectRef idx="0"/>
          <a:fontRef idx="minor"/>
        </p:style>
      </p:sp>
      <p:sp>
        <p:nvSpPr>
          <p:cNvPr id="258" name="文本框 180227"/>
          <p:cNvSpPr/>
          <p:nvPr/>
        </p:nvSpPr>
        <p:spPr>
          <a:xfrm>
            <a:off x="4572000" y="990720"/>
            <a:ext cx="4191120" cy="47012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4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ff"/>
                </a:solidFill>
                <a:latin typeface="Arial"/>
              </a:rPr>
              <a:t>脾，与胃、大肠、小肠、三焦、膀胱等器官一起，完成水谷的消化、吸收、转运、输布，就好像谷仓转运粮食一样，有出有入，贮存精华，剔除糟粕。其功能是否正常，可以从口唇色泽、肌肉是否丰满看出来。脾通土气，与甜味、黄色关系密切。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文本框 181249"/>
          <p:cNvSpPr/>
          <p:nvPr/>
        </p:nvSpPr>
        <p:spPr>
          <a:xfrm>
            <a:off x="0" y="457200"/>
            <a:ext cx="4114800" cy="6237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肝与胆</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肝</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1.</a:t>
            </a:r>
            <a:r>
              <a:rPr b="0" lang="zh-CN" sz="2400" spc="-1" strike="noStrike">
                <a:solidFill>
                  <a:srgbClr val="000000"/>
                </a:solidFill>
                <a:latin typeface="Arial"/>
              </a:rPr>
              <a:t>主疏泄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a:t>
            </a:r>
            <a:r>
              <a:rPr b="0" lang="en-US" sz="2400" spc="-1" strike="noStrike">
                <a:solidFill>
                  <a:srgbClr val="000000"/>
                </a:solidFill>
                <a:latin typeface="Arial"/>
              </a:rPr>
              <a:t>1</a:t>
            </a:r>
            <a:r>
              <a:rPr b="0" lang="zh-CN" sz="2400" spc="-1" strike="noStrike">
                <a:solidFill>
                  <a:srgbClr val="000000"/>
                </a:solidFill>
                <a:latin typeface="Arial"/>
              </a:rPr>
              <a:t>）调畅气机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a:t>
            </a:r>
            <a:r>
              <a:rPr b="0" lang="en-US" sz="2400" spc="-1" strike="noStrike">
                <a:solidFill>
                  <a:srgbClr val="000000"/>
                </a:solidFill>
                <a:latin typeface="Arial"/>
              </a:rPr>
              <a:t>2</a:t>
            </a:r>
            <a:r>
              <a:rPr b="0" lang="zh-CN" sz="2400" spc="-1" strike="noStrike">
                <a:solidFill>
                  <a:srgbClr val="000000"/>
                </a:solidFill>
                <a:latin typeface="Arial"/>
              </a:rPr>
              <a:t>）调畅情志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a:t>
            </a:r>
            <a:r>
              <a:rPr b="0" lang="en-US" sz="2400" spc="-1" strike="noStrike">
                <a:solidFill>
                  <a:srgbClr val="000000"/>
                </a:solidFill>
                <a:latin typeface="Arial"/>
              </a:rPr>
              <a:t>3</a:t>
            </a:r>
            <a:r>
              <a:rPr b="0" lang="zh-CN" sz="2400" spc="-1" strike="noStrike">
                <a:solidFill>
                  <a:srgbClr val="000000"/>
                </a:solidFill>
                <a:latin typeface="Arial"/>
              </a:rPr>
              <a:t>）调畅脾胃的升降及</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胆汁的分泌和排泄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2.</a:t>
            </a:r>
            <a:r>
              <a:rPr b="0" lang="zh-CN" sz="2400" spc="-1" strike="noStrike">
                <a:solidFill>
                  <a:srgbClr val="000000"/>
                </a:solidFill>
                <a:latin typeface="Arial"/>
              </a:rPr>
              <a:t>藏血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3.</a:t>
            </a:r>
            <a:r>
              <a:rPr b="0" lang="zh-CN" sz="2400" spc="-1" strike="noStrike">
                <a:solidFill>
                  <a:srgbClr val="000000"/>
                </a:solidFill>
                <a:latin typeface="Arial"/>
              </a:rPr>
              <a:t>开窍于目，其充在筋，</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其华在爪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胆</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功能：贮藏和排泄胆汁 </a:t>
            </a:r>
            <a:endParaRPr b="0" lang="en-US" sz="2400" spc="-1" strike="noStrike">
              <a:solidFill>
                <a:srgbClr val="000000"/>
              </a:solidFill>
              <a:latin typeface="Arial"/>
            </a:endParaRPr>
          </a:p>
        </p:txBody>
      </p:sp>
      <p:sp>
        <p:nvSpPr>
          <p:cNvPr id="260" name="直接连接符 181250"/>
          <p:cNvSpPr/>
          <p:nvPr/>
        </p:nvSpPr>
        <p:spPr>
          <a:xfrm>
            <a:off x="3962520" y="0"/>
            <a:ext cx="75960" cy="6858000"/>
          </a:xfrm>
          <a:prstGeom prst="line">
            <a:avLst/>
          </a:prstGeom>
          <a:ln w="9360">
            <a:solidFill>
              <a:srgbClr val="000000"/>
            </a:solidFill>
            <a:miter/>
          </a:ln>
        </p:spPr>
        <p:style>
          <a:lnRef idx="0"/>
          <a:fillRef idx="0"/>
          <a:effectRef idx="0"/>
          <a:fontRef idx="minor"/>
        </p:style>
      </p:sp>
      <p:sp>
        <p:nvSpPr>
          <p:cNvPr id="261" name="文本框 181251"/>
          <p:cNvSpPr/>
          <p:nvPr/>
        </p:nvSpPr>
        <p:spPr>
          <a:xfrm>
            <a:off x="4191120" y="762120"/>
            <a:ext cx="4724280" cy="5321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ff"/>
                </a:solidFill>
                <a:latin typeface="Arial"/>
              </a:rPr>
              <a:t>肝脏主贮藏血液，是人体劳作的根本。血液是否充足，可以从人的爪甲是否红润、筋腱是否坚强看出来。肝气通于春天，配东方，与风气、酸味关系密切。肝火盛的人，容易发怒。震颤摇摆、肢体抽搐的病证与肝关系密切。肝开窍于目，肝血不足的时候，就会两目干涩，视物昏花；肝火大的时候，就可能两目胀痛，或者眼睛充血、流泪。</a:t>
            </a:r>
            <a:r>
              <a:rPr b="0" lang="zh-CN"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文本框 182273"/>
          <p:cNvSpPr/>
          <p:nvPr/>
        </p:nvSpPr>
        <p:spPr>
          <a:xfrm>
            <a:off x="0" y="228600"/>
            <a:ext cx="5029200" cy="5321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肾与膀胱</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肾</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1.</a:t>
            </a:r>
            <a:r>
              <a:rPr b="0" lang="zh-CN" sz="2400" spc="-1" strike="noStrike">
                <a:solidFill>
                  <a:srgbClr val="000000"/>
                </a:solidFill>
                <a:latin typeface="Arial"/>
              </a:rPr>
              <a:t>藏精，主生长、发育、生殖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a:t>
            </a:r>
            <a:r>
              <a:rPr b="0" lang="en-US" sz="2400" spc="-1" strike="noStrike">
                <a:solidFill>
                  <a:srgbClr val="000000"/>
                </a:solidFill>
                <a:latin typeface="Arial"/>
              </a:rPr>
              <a:t>1</a:t>
            </a:r>
            <a:r>
              <a:rPr b="0" lang="zh-CN" sz="2400" spc="-1" strike="noStrike">
                <a:solidFill>
                  <a:srgbClr val="000000"/>
                </a:solidFill>
                <a:latin typeface="Arial"/>
              </a:rPr>
              <a:t>）先天之精与后天之精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a:t>
            </a:r>
            <a:r>
              <a:rPr b="0" lang="en-US" sz="2400" spc="-1" strike="noStrike">
                <a:solidFill>
                  <a:srgbClr val="000000"/>
                </a:solidFill>
                <a:latin typeface="Arial"/>
              </a:rPr>
              <a:t>2</a:t>
            </a:r>
            <a:r>
              <a:rPr b="0" lang="zh-CN" sz="2400" spc="-1" strike="noStrike">
                <a:solidFill>
                  <a:srgbClr val="000000"/>
                </a:solidFill>
                <a:latin typeface="Arial"/>
              </a:rPr>
              <a:t>）肾阴与肾阳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2.</a:t>
            </a:r>
            <a:r>
              <a:rPr b="0" lang="zh-CN" sz="2400" spc="-1" strike="noStrike">
                <a:solidFill>
                  <a:srgbClr val="000000"/>
                </a:solidFill>
                <a:latin typeface="Arial"/>
              </a:rPr>
              <a:t>主水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3.</a:t>
            </a:r>
            <a:r>
              <a:rPr b="0" lang="zh-CN" sz="2400" spc="-1" strike="noStrike">
                <a:solidFill>
                  <a:srgbClr val="000000"/>
                </a:solidFill>
                <a:latin typeface="Arial"/>
              </a:rPr>
              <a:t>纳气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4.</a:t>
            </a:r>
            <a:r>
              <a:rPr b="0" lang="zh-CN" sz="2400" spc="-1" strike="noStrike">
                <a:solidFill>
                  <a:srgbClr val="000000"/>
                </a:solidFill>
                <a:latin typeface="Arial"/>
              </a:rPr>
              <a:t>主骨，生髓通与脑，其华在发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5.</a:t>
            </a:r>
            <a:r>
              <a:rPr b="0" lang="zh-CN" sz="2400" spc="-1" strike="noStrike">
                <a:solidFill>
                  <a:srgbClr val="000000"/>
                </a:solidFill>
                <a:latin typeface="Arial"/>
              </a:rPr>
              <a:t>开窍于耳及二阴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膀胱</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zh-CN" sz="2400" spc="-1" strike="noStrike">
                <a:solidFill>
                  <a:srgbClr val="000000"/>
                </a:solidFill>
                <a:latin typeface="Arial"/>
              </a:rPr>
              <a:t>功能：贮藏和排泄尿液 </a:t>
            </a:r>
            <a:endParaRPr b="0" lang="en-US" sz="2400" spc="-1" strike="noStrike">
              <a:solidFill>
                <a:srgbClr val="000000"/>
              </a:solidFill>
              <a:latin typeface="Arial"/>
            </a:endParaRPr>
          </a:p>
        </p:txBody>
      </p:sp>
      <p:sp>
        <p:nvSpPr>
          <p:cNvPr id="263" name="直接连接符 182274"/>
          <p:cNvSpPr/>
          <p:nvPr/>
        </p:nvSpPr>
        <p:spPr>
          <a:xfrm>
            <a:off x="4800600" y="0"/>
            <a:ext cx="0" cy="6858000"/>
          </a:xfrm>
          <a:prstGeom prst="line">
            <a:avLst/>
          </a:prstGeom>
          <a:ln w="9360">
            <a:solidFill>
              <a:srgbClr val="000000"/>
            </a:solidFill>
            <a:miter/>
          </a:ln>
        </p:spPr>
        <p:style>
          <a:lnRef idx="0"/>
          <a:fillRef idx="0"/>
          <a:effectRef idx="0"/>
          <a:fontRef idx="minor"/>
        </p:style>
      </p:sp>
      <p:sp>
        <p:nvSpPr>
          <p:cNvPr id="264" name="文本框 182275"/>
          <p:cNvSpPr/>
          <p:nvPr/>
        </p:nvSpPr>
        <p:spPr>
          <a:xfrm>
            <a:off x="4952880" y="152280"/>
            <a:ext cx="3810240" cy="69116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5000"/>
              </a:lnSpc>
              <a:spcBef>
                <a:spcPts val="11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ff99ff"/>
                </a:solidFill>
                <a:latin typeface="Arial"/>
              </a:rPr>
              <a:t>肾主宰水液代谢，主贮藏精气，掌管人的生殖功能和大、小便的排泄。肾的这些功能与肾气通于冬有关。肾配北方，与寒气、咸味关系密切。肾精是否充足，可以从头发得到反映。先天肾精不足的孩子头发稀疏而枯黄。肾主骨骼是否坚强，肾精亏虚的老人、儿童骨质容易疏松、软弱。骨骼可以产生骨髓。中医学认为，脊髓与骨髓有一定的相似性，也为肾所主。脊髓通于脑，因此，肾藏志，主记忆。肾精充足的人记忆力好。肾开窍于耳和前后二阴，肾精亏虚的时候就会出现耳聋、耳鸣、男子阳痿、女子不孕，或者小便失禁、遗尿、滑精。</a:t>
            </a:r>
            <a:r>
              <a:rPr b="0" lang="zh-CN" sz="1800" spc="-1" strike="noStrike">
                <a:solidFill>
                  <a:srgbClr val="000000"/>
                </a:solidFill>
                <a:latin typeface="Arial"/>
              </a:rPr>
              <a:t> 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5" name="文本框 183297"/>
          <p:cNvSpPr/>
          <p:nvPr/>
        </p:nvSpPr>
        <p:spPr>
          <a:xfrm>
            <a:off x="838080" y="1143000"/>
            <a:ext cx="7696440" cy="47030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ff9900"/>
                </a:solidFill>
                <a:latin typeface="Arial"/>
              </a:rPr>
              <a:t>经络</a:t>
            </a:r>
            <a:endParaRPr b="0" lang="en-US" sz="28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经络之说，起源很早，它是古代针灸医疗实践中总结出来的一套理论。经络问题，可能是中医体系中最难解索的问题之一。究竟在我们身体里，有没有一套经络路线呢？至目前，从解剖学、组织学、细胞学等有关研究来看，还不能提出令人信服的答案。那么，为什么这里刺激，那里感应呢？为什么不同药物，各达不同器官，有“归经”现象？</a:t>
            </a:r>
            <a:endParaRPr b="0" lang="en-US" sz="24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6" name="文本框 184321"/>
          <p:cNvSpPr/>
          <p:nvPr/>
        </p:nvSpPr>
        <p:spPr>
          <a:xfrm>
            <a:off x="304920" y="457200"/>
            <a:ext cx="8458200" cy="52372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中医认为，人体的五脏六腑、五官九窍、四肢百骸、皮肉筋骨等器官和组织，虽各有不同的生理功能，但又都是互相联系的。这种相互联系与有机配合主要依靠的是经络系统的联络沟通作用。 </a:t>
            </a:r>
            <a:endParaRPr b="0" lang="en-US" sz="2400" spc="-1" strike="noStrike">
              <a:solidFill>
                <a:srgbClr val="000000"/>
              </a:solidFill>
              <a:latin typeface="Arial"/>
            </a:endParaRPr>
          </a:p>
          <a:p>
            <a:pPr>
              <a:lnSpc>
                <a:spcPct val="12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经络就像地上的河流，交错纵横，有主干，有支流。主干叫经，也叫脉。支流叫络，也就是网络、联络。 </a:t>
            </a:r>
            <a:endParaRPr b="0" lang="en-US" sz="2400" spc="-1" strike="noStrike">
              <a:solidFill>
                <a:srgbClr val="000000"/>
              </a:solidFill>
              <a:latin typeface="Arial"/>
            </a:endParaRPr>
          </a:p>
          <a:p>
            <a:pPr>
              <a:lnSpc>
                <a:spcPct val="12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经络各有所属的腧穴。腧穴以经络为纲，经络以腧穴为目。 </a:t>
            </a:r>
            <a:endParaRPr b="0" lang="en-US" sz="2400" spc="-1" strike="noStrike">
              <a:solidFill>
                <a:srgbClr val="000000"/>
              </a:solidFill>
              <a:latin typeface="Arial"/>
            </a:endParaRPr>
          </a:p>
          <a:p>
            <a:pPr>
              <a:lnSpc>
                <a:spcPct val="125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经络系统在防治疾病时起着传导感应、调节虚实的作用。针灸、按摩、气功等治疗方法就是通过体表的腧穴接受刺激，传导感应，激发经络运行气血、调整阴阳虚实的功能。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7" name="文本框 185345"/>
          <p:cNvSpPr/>
          <p:nvPr/>
        </p:nvSpPr>
        <p:spPr>
          <a:xfrm>
            <a:off x="685800" y="1143000"/>
            <a:ext cx="4724280" cy="47188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ff9900"/>
                </a:solidFill>
                <a:latin typeface="Arial"/>
              </a:rPr>
              <a:t>十二经脉</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手太阴肺经       手阳明大肠经               </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足阳明胃经       足太阴脾经</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手少阴心经        手太阳小肠经</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足太阳膀胱经    足少阴肾经</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手厥阴心包经    手少阳三焦经</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足少阳胆经       足厥阴肝经</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文本框 15363"/>
          <p:cNvSpPr/>
          <p:nvPr/>
        </p:nvSpPr>
        <p:spPr>
          <a:xfrm>
            <a:off x="533520" y="609480"/>
            <a:ext cx="8381880" cy="58896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800" spc="-1" strike="noStrike">
                <a:solidFill>
                  <a:srgbClr val="000000"/>
                </a:solidFill>
                <a:latin typeface="Arial"/>
              </a:rPr>
              <a:t>李时珍为了准确撰写本草纲目，进行大量调查研究</a:t>
            </a:r>
            <a:r>
              <a:rPr b="0" lang="en-US" sz="2400" spc="-1" strike="noStrike">
                <a:solidFill>
                  <a:srgbClr val="000000"/>
                </a:solidFill>
                <a:latin typeface="Arial"/>
              </a:rPr>
              <a:t>(</a:t>
            </a:r>
            <a:r>
              <a:rPr b="0" lang="zh-CN" sz="2400" spc="-1" strike="noStrike">
                <a:solidFill>
                  <a:srgbClr val="000000"/>
                </a:solidFill>
                <a:latin typeface="Arial"/>
              </a:rPr>
              <a:t>刻苦自砺</a:t>
            </a:r>
            <a:r>
              <a:rPr b="0" lang="en-US" sz="2400" spc="-1" strike="noStrike">
                <a:solidFill>
                  <a:srgbClr val="000000"/>
                </a:solidFill>
                <a:latin typeface="Arial"/>
              </a:rPr>
              <a:t>,</a:t>
            </a:r>
            <a:r>
              <a:rPr b="0" lang="zh-CN" sz="2400" spc="-1" strike="noStrike">
                <a:solidFill>
                  <a:srgbClr val="000000"/>
                </a:solidFill>
                <a:latin typeface="Arial"/>
              </a:rPr>
              <a:t>求实创新</a:t>
            </a:r>
            <a:r>
              <a:rPr b="0" lang="en-US" sz="2400" spc="-1" strike="noStrike">
                <a:solidFill>
                  <a:srgbClr val="000000"/>
                </a:solidFill>
                <a:latin typeface="Arial"/>
              </a:rPr>
              <a:t>)</a:t>
            </a:r>
            <a:r>
              <a:rPr b="0" lang="en-US" sz="2800" spc="-1" strike="noStrike">
                <a:solidFill>
                  <a:srgbClr val="000000"/>
                </a:solidFill>
                <a:latin typeface="Arial"/>
              </a:rPr>
              <a:t> </a:t>
            </a:r>
            <a:endParaRPr b="0" lang="en-US" sz="2800" spc="-1" strike="noStrike">
              <a:solidFill>
                <a:srgbClr val="000000"/>
              </a:solidFill>
              <a:latin typeface="Arial"/>
            </a:endParaRPr>
          </a:p>
          <a:p>
            <a:pPr>
              <a:lnSpc>
                <a:spcPct val="13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穿山甲，根据陶弘景著</a:t>
            </a:r>
            <a:r>
              <a:rPr b="0" lang="en-US" sz="2400" spc="-1" strike="noStrike">
                <a:solidFill>
                  <a:srgbClr val="000000"/>
                </a:solidFill>
                <a:latin typeface="Arial"/>
              </a:rPr>
              <a:t>《</a:t>
            </a:r>
            <a:r>
              <a:rPr b="0" lang="zh-CN" sz="2400" spc="-1" strike="noStrike">
                <a:solidFill>
                  <a:srgbClr val="000000"/>
                </a:solidFill>
                <a:latin typeface="Arial"/>
              </a:rPr>
              <a:t>本草经集注</a:t>
            </a:r>
            <a:r>
              <a:rPr b="0" lang="en-US" sz="2400" spc="-1" strike="noStrike">
                <a:solidFill>
                  <a:srgbClr val="000000"/>
                </a:solidFill>
                <a:latin typeface="Arial"/>
              </a:rPr>
              <a:t>》</a:t>
            </a:r>
            <a:r>
              <a:rPr b="0" lang="zh-CN" sz="2400" spc="-1" strike="noStrike">
                <a:solidFill>
                  <a:srgbClr val="000000"/>
                </a:solidFill>
                <a:latin typeface="Arial"/>
              </a:rPr>
              <a:t>的记载，穿山甲是一种食蚁动物，它“能陆能水，日中出岸，张开鳞甲如死状，诱蚁入甲，即闭而入水，开甲蚁皆浮出，围接而食之。”穿山甲的生活习性果真是这样吗</a:t>
            </a:r>
            <a:r>
              <a:rPr b="0" lang="en-US" sz="2400" spc="-1" strike="noStrike">
                <a:solidFill>
                  <a:srgbClr val="000000"/>
                </a:solidFill>
                <a:latin typeface="Arial"/>
              </a:rPr>
              <a:t>?</a:t>
            </a:r>
            <a:r>
              <a:rPr b="0" lang="zh-CN" sz="2400" spc="-1" strike="noStrike">
                <a:solidFill>
                  <a:srgbClr val="000000"/>
                </a:solidFill>
                <a:latin typeface="Arial"/>
              </a:rPr>
              <a:t>为了弄清这个问题，李时珍跟随猎人进入深山老林，通过解剖，发现该动物的胃里确实装满了未消化的蚂蚁，证明了本草书的记载是正确的。但李时珍发现穿山甲不是由鳞片诱蚁的，而是“常吐舌诱蚁食之”。他修订原书的这一错误记载。同时他又在民间发现了穿山甲的药用价值，记载了一段</a:t>
            </a:r>
            <a:r>
              <a:rPr b="0" lang="zh-CN" sz="2400" spc="-1" strike="noStrike">
                <a:solidFill>
                  <a:srgbClr val="666699"/>
                </a:solidFill>
                <a:latin typeface="Arial"/>
              </a:rPr>
              <a:t>“</a:t>
            </a:r>
            <a:r>
              <a:rPr b="1" lang="zh-CN" sz="2400" spc="-1" strike="noStrike">
                <a:solidFill>
                  <a:srgbClr val="666699"/>
                </a:solidFill>
                <a:latin typeface="Arial"/>
              </a:rPr>
              <a:t>穿山甲、王不留，妇人食了乳长流</a:t>
            </a:r>
            <a:r>
              <a:rPr b="0" lang="zh-CN" sz="2400" spc="-1" strike="noStrike">
                <a:solidFill>
                  <a:srgbClr val="666699"/>
                </a:solidFill>
                <a:latin typeface="Arial"/>
              </a:rPr>
              <a:t>”</a:t>
            </a:r>
            <a:r>
              <a:rPr b="0" lang="zh-CN" sz="2400" spc="-1" strike="noStrike">
                <a:solidFill>
                  <a:srgbClr val="000000"/>
                </a:solidFill>
                <a:latin typeface="Arial"/>
              </a:rPr>
              <a:t>的顺口溜。</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268" name="ShockwaveFlash1"/>
          <p:cNvGraphicFramePr/>
          <p:nvPr/>
        </p:nvGraphicFramePr>
        <p:xfrm>
          <a:off x="1295280" y="762120"/>
          <a:ext cx="7162920" cy="4724280"/>
        </p:xfrm>
        <a:graphic>
          <a:graphicData uri="http://schemas.openxmlformats.org/presentationml/2006/ole">
            <p:oleObj r:id="rId1" spid="">
              <p:embed/>
              <p:pic>
                <p:nvPicPr>
                  <p:cNvPr id="269" name="ShockwaveFlash1" descr=""/>
                  <p:cNvPicPr/>
                  <p:nvPr/>
                </p:nvPicPr>
                <p:blipFill>
                  <a:blip r:embed="rId2"/>
                  <a:stretch/>
                </p:blipFill>
                <p:spPr>
                  <a:xfrm>
                    <a:off x="1295280" y="762120"/>
                    <a:ext cx="7162920" cy="4724280"/>
                  </a:xfrm>
                  <a:prstGeom prst="rect">
                    <a:avLst/>
                  </a:prstGeom>
                  <a:ln w="0">
                    <a:noFill/>
                  </a:ln>
                </p:spPr>
              </p:pic>
            </p:oleObj>
          </a:graphicData>
        </a:graphic>
      </p:graphicFrame>
    </p:spTree>
  </p:cSld>
  <mc:AlternateContent>
    <mc:Choice Requires="p14">
      <p:transition spd="slow" p14:dur="2000"/>
    </mc:Choice>
    <mc:Fallback>
      <p:transition spd="slow"/>
    </mc:Fallback>
  </mc:AlternateContent>
</p:sld>
</file>

<file path=ppt/slides/slide8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270" name="ShockwaveFlash1"/>
          <p:cNvGraphicFramePr/>
          <p:nvPr/>
        </p:nvGraphicFramePr>
        <p:xfrm>
          <a:off x="2895480" y="1295280"/>
          <a:ext cx="5715000" cy="3962520"/>
        </p:xfrm>
        <a:graphic>
          <a:graphicData uri="http://schemas.openxmlformats.org/presentationml/2006/ole">
            <p:oleObj r:id="rId1" spid="">
              <p:embed/>
              <p:pic>
                <p:nvPicPr>
                  <p:cNvPr id="271" name="ShockwaveFlash1" descr=""/>
                  <p:cNvPicPr/>
                  <p:nvPr/>
                </p:nvPicPr>
                <p:blipFill>
                  <a:blip r:embed="rId2"/>
                  <a:stretch/>
                </p:blipFill>
                <p:spPr>
                  <a:xfrm>
                    <a:off x="2895480" y="1295280"/>
                    <a:ext cx="5715000" cy="3962520"/>
                  </a:xfrm>
                  <a:prstGeom prst="rect">
                    <a:avLst/>
                  </a:prstGeom>
                  <a:ln w="0">
                    <a:noFill/>
                  </a:ln>
                </p:spPr>
              </p:pic>
            </p:oleObj>
          </a:graphicData>
        </a:graphic>
      </p:graphicFrame>
      <p:sp>
        <p:nvSpPr>
          <p:cNvPr id="272" name="文本框 187394"/>
          <p:cNvSpPr/>
          <p:nvPr/>
        </p:nvSpPr>
        <p:spPr>
          <a:xfrm>
            <a:off x="838080" y="838080"/>
            <a:ext cx="1524240" cy="49093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ff9900"/>
                </a:solidFill>
                <a:latin typeface="Arial"/>
              </a:rPr>
              <a:t>奇经八脉</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督脉</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任脉</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中脉</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带脉</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阴维脉</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阳维脉</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阴跷脉</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阳跷脉</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3" name="文本框 188417"/>
          <p:cNvSpPr/>
          <p:nvPr/>
        </p:nvSpPr>
        <p:spPr>
          <a:xfrm>
            <a:off x="304920" y="0"/>
            <a:ext cx="8610480" cy="581400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800" spc="-1" strike="noStrike">
                <a:solidFill>
                  <a:srgbClr val="000000"/>
                </a:solidFill>
                <a:latin typeface="Arial"/>
              </a:rPr>
              <a:t>病因</a:t>
            </a:r>
            <a:endParaRPr b="0" lang="en-US" sz="2800" spc="-1" strike="noStrike">
              <a:solidFill>
                <a:srgbClr val="000000"/>
              </a:solidFill>
              <a:latin typeface="Arial"/>
            </a:endParaRPr>
          </a:p>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外感病因、内伤病因、病理产物形成的病因、其他病因。</a:t>
            </a:r>
            <a:endParaRPr b="0" lang="en-US" sz="2400" spc="-1" strike="noStrike">
              <a:solidFill>
                <a:srgbClr val="000000"/>
              </a:solidFill>
              <a:latin typeface="Arial"/>
            </a:endParaRPr>
          </a:p>
          <a:p>
            <a:pPr>
              <a:lnSpc>
                <a:spcPct val="120000"/>
              </a:lnSpc>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ff9900"/>
                </a:solidFill>
                <a:latin typeface="Arial"/>
              </a:rPr>
              <a:t>外感病因</a:t>
            </a:r>
            <a:r>
              <a:rPr b="0" lang="zh-CN" sz="2400" spc="-1" strike="noStrike">
                <a:solidFill>
                  <a:srgbClr val="000000"/>
                </a:solidFill>
                <a:latin typeface="Arial"/>
              </a:rPr>
              <a:t>：来源于自然界，多从肌表、口鼻侵入人体而发病的病因，包括六淫和疠气等。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㈠ </a:t>
            </a:r>
            <a:r>
              <a:rPr b="0" lang="zh-CN" sz="2400" spc="-1" strike="noStrike">
                <a:solidFill>
                  <a:srgbClr val="ff99ff"/>
                </a:solidFill>
                <a:latin typeface="Arial"/>
              </a:rPr>
              <a:t>六淫</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cccce6"/>
                </a:solidFill>
                <a:latin typeface="Arial"/>
              </a:rPr>
              <a:t>六气</a:t>
            </a:r>
            <a:r>
              <a:rPr b="0" lang="zh-CN" sz="2400" spc="-1" strike="noStrike">
                <a:solidFill>
                  <a:srgbClr val="000000"/>
                </a:solidFill>
                <a:latin typeface="Arial"/>
              </a:rPr>
              <a:t>：风、寒、暑、湿、燥、火六种正常的自然界气候。这六种正常的气候是万物生长的条件，随着自然界六种气候的变化，机体通过自身的调节作用，具备一定的适应能力，因此六气对人体无害。 </a:t>
            </a:r>
            <a:endParaRPr b="0" lang="en-US" sz="2400" spc="-1" strike="noStrike">
              <a:solidFill>
                <a:srgbClr val="000000"/>
              </a:solidFill>
              <a:latin typeface="Arial"/>
            </a:endParaRPr>
          </a:p>
          <a:p>
            <a:pPr>
              <a:lnSpc>
                <a:spcPct val="12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cccce6"/>
                </a:solidFill>
                <a:latin typeface="Arial"/>
              </a:rPr>
              <a:t>六淫</a:t>
            </a:r>
            <a:r>
              <a:rPr b="0" lang="zh-CN" sz="2400" spc="-1" strike="noStrike">
                <a:solidFill>
                  <a:srgbClr val="000000"/>
                </a:solidFill>
                <a:latin typeface="Arial"/>
              </a:rPr>
              <a:t>：六气的太过或不及，非其时有其气，以及气候变化过于急骤，机体不能与之相适应，导致疾病的发生，此时的六气称为六淫，即成为致病因素。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文本框 189441"/>
          <p:cNvSpPr/>
          <p:nvPr/>
        </p:nvSpPr>
        <p:spPr>
          <a:xfrm>
            <a:off x="228600" y="457200"/>
            <a:ext cx="8686800" cy="5321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ff9900"/>
                </a:solidFill>
                <a:latin typeface="Arial"/>
              </a:rPr>
              <a:t>六淫致病的特点</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1 </a:t>
            </a:r>
            <a:r>
              <a:rPr b="0" lang="zh-CN" sz="2400" spc="-1" strike="noStrike">
                <a:solidFill>
                  <a:srgbClr val="000000"/>
                </a:solidFill>
                <a:latin typeface="Arial"/>
              </a:rPr>
              <a:t>季节性：春季多风病（风疹），夏季多暑湿病，秋季多燥病，冬季多寒病。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2 </a:t>
            </a:r>
            <a:r>
              <a:rPr b="0" lang="zh-CN" sz="2400" spc="-1" strike="noStrike">
                <a:solidFill>
                  <a:srgbClr val="000000"/>
                </a:solidFill>
                <a:latin typeface="Arial"/>
              </a:rPr>
              <a:t>地区性：与居住环境和地区关系密切，西北地区多寒病、燥病；东南沿海地区多湿病。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3 </a:t>
            </a:r>
            <a:r>
              <a:rPr b="0" lang="zh-CN" sz="2400" spc="-1" strike="noStrike">
                <a:solidFill>
                  <a:srgbClr val="000000"/>
                </a:solidFill>
                <a:latin typeface="Arial"/>
              </a:rPr>
              <a:t>相兼性：六淫致病可单独或数邪相兼同时侵犯人体而致病，如风热感冒，风寒湿痹。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4 </a:t>
            </a:r>
            <a:r>
              <a:rPr b="0" lang="zh-CN" sz="2400" spc="-1" strike="noStrike">
                <a:solidFill>
                  <a:srgbClr val="000000"/>
                </a:solidFill>
                <a:latin typeface="Arial"/>
              </a:rPr>
              <a:t>转化性：六淫致病在一定的条件下，其证候可发生转化。如感受风寒之邪可以从表寒证转化为里热证。 </a:t>
            </a:r>
            <a:endParaRPr b="0" lang="en-US" sz="2400" spc="-1" strike="noStrike">
              <a:solidFill>
                <a:srgbClr val="000000"/>
              </a:solidFill>
              <a:latin typeface="Arial"/>
            </a:endParaRPr>
          </a:p>
          <a:p>
            <a:pPr>
              <a:lnSpc>
                <a:spcPct val="13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5 </a:t>
            </a:r>
            <a:r>
              <a:rPr b="0" lang="zh-CN" sz="2400" spc="-1" strike="noStrike">
                <a:solidFill>
                  <a:srgbClr val="000000"/>
                </a:solidFill>
                <a:latin typeface="Arial"/>
              </a:rPr>
              <a:t>外感性：六淫之邪多从肌表、口鼻侵犯人体而发病。风寒之邪从肌表而入。</a:t>
            </a:r>
            <a:r>
              <a:rPr b="0" lang="zh-CN" sz="1800" spc="-1" strike="noStrike">
                <a:solidFill>
                  <a:srgbClr val="000000"/>
                </a:solidFill>
                <a:latin typeface="Arial"/>
              </a:rPr>
              <a:t>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5" name="文本框 190465"/>
          <p:cNvSpPr/>
          <p:nvPr/>
        </p:nvSpPr>
        <p:spPr>
          <a:xfrm>
            <a:off x="304920" y="1143000"/>
            <a:ext cx="8458200" cy="3646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 </a:t>
            </a:r>
            <a:r>
              <a:rPr b="1" lang="en-US" sz="2400" spc="-1" strike="noStrike">
                <a:solidFill>
                  <a:srgbClr val="000000"/>
                </a:solidFill>
                <a:latin typeface="Arial"/>
              </a:rPr>
              <a:t>1 </a:t>
            </a:r>
            <a:r>
              <a:rPr b="1" lang="zh-CN" sz="2400" spc="-1" strike="noStrike">
                <a:solidFill>
                  <a:srgbClr val="000000"/>
                </a:solidFill>
                <a:latin typeface="Arial"/>
              </a:rPr>
              <a:t>风邪</a:t>
            </a:r>
            <a:endParaRPr b="0" lang="en-US" sz="2400" spc="-1" strike="noStrike">
              <a:solidFill>
                <a:srgbClr val="000000"/>
              </a:solidFill>
              <a:latin typeface="Arial"/>
            </a:endParaRPr>
          </a:p>
          <a:p>
            <a:pPr>
              <a:lnSpc>
                <a:spcPct val="12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⑴ </a:t>
            </a:r>
            <a:r>
              <a:rPr b="0" lang="zh-CN" sz="2400" spc="-1" strike="noStrike">
                <a:solidFill>
                  <a:srgbClr val="000000"/>
                </a:solidFill>
                <a:latin typeface="Arial"/>
              </a:rPr>
              <a:t>风邪的概念 </a:t>
            </a:r>
            <a:endParaRPr b="0" lang="en-US" sz="2400" spc="-1" strike="noStrike">
              <a:solidFill>
                <a:srgbClr val="000000"/>
              </a:solidFill>
              <a:latin typeface="Arial"/>
            </a:endParaRPr>
          </a:p>
          <a:p>
            <a:pPr>
              <a:lnSpc>
                <a:spcPct val="12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指自然界中具有风之轻扬开泄、善动不居特性的外邪。风邪为病称为外风病。 </a:t>
            </a:r>
            <a:endParaRPr b="0" lang="en-US" sz="2400" spc="-1" strike="noStrike">
              <a:solidFill>
                <a:srgbClr val="000000"/>
              </a:solidFill>
              <a:latin typeface="Arial"/>
            </a:endParaRPr>
          </a:p>
          <a:p>
            <a:pPr>
              <a:lnSpc>
                <a:spcPct val="12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⑵ </a:t>
            </a:r>
            <a:r>
              <a:rPr b="0" lang="zh-CN" sz="2400" spc="-1" strike="noStrike">
                <a:solidFill>
                  <a:srgbClr val="000000"/>
                </a:solidFill>
                <a:latin typeface="Arial"/>
              </a:rPr>
              <a:t>风邪的性质及致病特点 </a:t>
            </a:r>
            <a:endParaRPr b="0" lang="en-US" sz="2400" spc="-1" strike="noStrike">
              <a:solidFill>
                <a:srgbClr val="000000"/>
              </a:solidFill>
              <a:latin typeface="Arial"/>
            </a:endParaRPr>
          </a:p>
          <a:p>
            <a:pPr>
              <a:lnSpc>
                <a:spcPct val="120000"/>
              </a:lnSpc>
              <a:spcBef>
                <a:spcPts val="9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① </a:t>
            </a:r>
            <a:r>
              <a:rPr b="0" lang="zh-CN" sz="2400" spc="-1" strike="noStrike">
                <a:solidFill>
                  <a:srgbClr val="ff9900"/>
                </a:solidFill>
                <a:latin typeface="Arial"/>
              </a:rPr>
              <a:t>风为阳邪，其性开泄，易袭阳位</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000" spc="-1" strike="noStrike">
                <a:solidFill>
                  <a:srgbClr val="000000"/>
                </a:solidFill>
                <a:latin typeface="Arial"/>
              </a:rPr>
              <a:t>腠理：</a:t>
            </a:r>
            <a:endParaRPr b="0" lang="en-US"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6" name="文本框 417793"/>
          <p:cNvSpPr/>
          <p:nvPr/>
        </p:nvSpPr>
        <p:spPr>
          <a:xfrm>
            <a:off x="457200" y="533520"/>
            <a:ext cx="4572000" cy="21769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74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sz="2800" spc="-1" strike="noStrike">
                <a:solidFill>
                  <a:srgbClr val="000000"/>
                </a:solidFill>
                <a:latin typeface="Arial"/>
                <a:ea typeface="宋体"/>
              </a:rPr>
              <a:t>麻   黄  </a:t>
            </a:r>
            <a:r>
              <a:rPr b="0" sz="2800" spc="-1" strike="noStrike">
                <a:solidFill>
                  <a:srgbClr val="000000"/>
                </a:solidFill>
                <a:latin typeface="Arial"/>
                <a:ea typeface="宋体"/>
              </a:rPr>
              <a:t> </a:t>
            </a:r>
            <a:r>
              <a:rPr b="1" sz="2800" spc="-1" strike="noStrike">
                <a:solidFill>
                  <a:srgbClr val="000000"/>
                </a:solidFill>
                <a:latin typeface="Arial"/>
                <a:ea typeface="宋体"/>
              </a:rPr>
              <a:t>Mahuang</a:t>
            </a:r>
            <a:endParaRPr b="0" lang="en-US" sz="2800" spc="-1" strike="noStrike">
              <a:solidFill>
                <a:srgbClr val="000000"/>
              </a:solidFill>
              <a:latin typeface="Arial"/>
            </a:endParaRPr>
          </a:p>
          <a:p>
            <a:pPr>
              <a:lnSpc>
                <a:spcPct val="14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sz="2400" spc="-1" strike="noStrike">
                <a:solidFill>
                  <a:srgbClr val="000000"/>
                </a:solidFill>
                <a:latin typeface="Arial"/>
                <a:ea typeface="宋体"/>
              </a:rPr>
              <a:t>麻黄科植物草麻黄，木贼麻黄和中麻黄的</a:t>
            </a:r>
            <a:r>
              <a:rPr b="1" sz="2400" spc="-1" strike="noStrike" u="sng">
                <a:solidFill>
                  <a:srgbClr val="ff9900"/>
                </a:solidFill>
                <a:uFillTx/>
                <a:latin typeface="Arial"/>
                <a:ea typeface="宋体"/>
              </a:rPr>
              <a:t>草质茎</a:t>
            </a:r>
            <a:r>
              <a:rPr b="0" sz="2400" spc="-1" strike="noStrike">
                <a:solidFill>
                  <a:srgbClr val="000000"/>
                </a:solidFill>
                <a:latin typeface="Arial"/>
                <a:ea typeface="宋体"/>
              </a:rPr>
              <a:t>。</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pic>
        <p:nvPicPr>
          <p:cNvPr id="277" name="图片 417794" descr="PX01">
            <a:hlinkClick r:id="rId1"/>
          </p:cNvPr>
          <p:cNvPicPr/>
          <p:nvPr/>
        </p:nvPicPr>
        <p:blipFill>
          <a:blip r:embed="rId2"/>
          <a:stretch/>
        </p:blipFill>
        <p:spPr>
          <a:xfrm>
            <a:off x="6095880" y="1447920"/>
            <a:ext cx="2719440" cy="3671640"/>
          </a:xfrm>
          <a:prstGeom prst="rect">
            <a:avLst/>
          </a:prstGeom>
          <a:ln w="0">
            <a:noFill/>
          </a:ln>
        </p:spPr>
      </p:pic>
      <p:pic>
        <p:nvPicPr>
          <p:cNvPr id="278" name="图片 417795" descr="PX02">
            <a:hlinkClick r:id="rId3"/>
          </p:cNvPr>
          <p:cNvPicPr/>
          <p:nvPr/>
        </p:nvPicPr>
        <p:blipFill>
          <a:blip r:embed="rId4"/>
          <a:stretch/>
        </p:blipFill>
        <p:spPr>
          <a:xfrm>
            <a:off x="3962520" y="2286000"/>
            <a:ext cx="1995480" cy="2808360"/>
          </a:xfrm>
          <a:prstGeom prst="rect">
            <a:avLst/>
          </a:prstGeom>
          <a:ln w="0">
            <a:noFill/>
          </a:ln>
        </p:spPr>
      </p:pic>
      <p:pic>
        <p:nvPicPr>
          <p:cNvPr id="279" name="图片 417796" descr="T21"/>
          <p:cNvPicPr/>
          <p:nvPr/>
        </p:nvPicPr>
        <p:blipFill>
          <a:blip r:embed="rId5"/>
          <a:srcRect l="0" t="0" r="40689" b="75196"/>
          <a:stretch/>
        </p:blipFill>
        <p:spPr>
          <a:xfrm>
            <a:off x="3962520" y="5181480"/>
            <a:ext cx="4870440" cy="1416240"/>
          </a:xfrm>
          <a:prstGeom prst="rect">
            <a:avLst/>
          </a:prstGeom>
          <a:ln w="0">
            <a:noFill/>
          </a:ln>
        </p:spPr>
      </p:pic>
      <p:pic>
        <p:nvPicPr>
          <p:cNvPr id="280" name="文本占位符 417797" descr="T22"/>
          <p:cNvPicPr/>
          <p:nvPr/>
        </p:nvPicPr>
        <p:blipFill>
          <a:blip r:embed="rId6"/>
          <a:srcRect l="46914" t="0" r="4280" b="52421"/>
          <a:stretch/>
        </p:blipFill>
        <p:spPr>
          <a:xfrm>
            <a:off x="0" y="2362320"/>
            <a:ext cx="3657600" cy="2782800"/>
          </a:xfrm>
          <a:prstGeom prst="rect">
            <a:avLst/>
          </a:prstGeom>
          <a:ln w="0">
            <a:noFill/>
          </a:ln>
        </p:spPr>
      </p:pic>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nodeType="clickEffect" fill="hold">
                      <p:stCondLst>
                        <p:cond delay="0"/>
                      </p:stCondLst>
                      <p:childTnLst>
                        <p:par>
                          <p:cTn id="4" nodeType="withEffect" fill="hold">
                            <p:stCondLst>
                              <p:cond delay="0"/>
                            </p:stCondLst>
                            <p:childTnLst>
                              <p:par>
                                <p:cTn id="5" nodeType="afterEffect" fill="hold" presetClass="entr" presetID="24">
                                  <p:stCondLst>
                                    <p:cond delay="0"/>
                                  </p:stCondLst>
                                  <p:childTnLst>
                                    <p:set>
                                      <p:cBhvr>
                                        <p:cTn id="6" dur="1" fill="hold">
                                          <p:stCondLst>
                                            <p:cond delay="0"/>
                                          </p:stCondLst>
                                        </p:cTn>
                                        <p:tgtEl>
                                          <p:spTgt spid="277"/>
                                        </p:tgtEl>
                                        <p:attrNameLst>
                                          <p:attrName>style.visibility</p:attrName>
                                        </p:attrNameLst>
                                      </p:cBhvr>
                                      <p:to>
                                        <p:strVal val="visible"/>
                                      </p:to>
                                    </p:set>
                                    <p:animEffect filter="circle(out)" transition="in">
                                      <p:cBhvr additive="repl">
                                        <p:cTn id="7" dur="2000"/>
                                        <p:tgtEl>
                                          <p:spTgt spid="277"/>
                                        </p:tgtEl>
                                      </p:cBhvr>
                                    </p:animEffect>
                                  </p:childTnLst>
                                </p:cTn>
                              </p:par>
                            </p:childTnLst>
                          </p:cTn>
                        </p:par>
                        <p:par>
                          <p:cTn id="8" nodeType="afterEffect" fill="hold">
                            <p:stCondLst>
                              <p:cond delay="1"/>
                            </p:stCondLst>
                            <p:childTnLst>
                              <p:par>
                                <p:cTn id="9" nodeType="afterEffect" fill="hold" presetClass="entr" presetID="24">
                                  <p:stCondLst>
                                    <p:cond delay="0"/>
                                  </p:stCondLst>
                                  <p:childTnLst>
                                    <p:set>
                                      <p:cBhvr>
                                        <p:cTn id="10" dur="1" fill="hold">
                                          <p:stCondLst>
                                            <p:cond delay="0"/>
                                          </p:stCondLst>
                                        </p:cTn>
                                        <p:tgtEl>
                                          <p:spTgt spid="278"/>
                                        </p:tgtEl>
                                        <p:attrNameLst>
                                          <p:attrName>style.visibility</p:attrName>
                                        </p:attrNameLst>
                                      </p:cBhvr>
                                      <p:to>
                                        <p:strVal val="visible"/>
                                      </p:to>
                                    </p:set>
                                    <p:anim calcmode="lin" valueType="num">
                                      <p:cBhvr additive="repl">
                                        <p:cTn id="11" dur="1000" fill="hold"/>
                                        <p:tgtEl>
                                          <p:spTgt spid="278"/>
                                        </p:tgtEl>
                                        <p:attrNameLst>
                                          <p:attrName>ppt_w</p:attrName>
                                        </p:attrNameLst>
                                      </p:cBhvr>
                                      <p:tavLst>
                                        <p:tav tm="0">
                                          <p:val>
                                            <p:strVal val="#ppt_w*0.70"/>
                                          </p:val>
                                        </p:tav>
                                        <p:tav tm="100000">
                                          <p:val>
                                            <p:strVal val="#ppt_w"/>
                                          </p:val>
                                        </p:tav>
                                      </p:tavLst>
                                    </p:anim>
                                    <p:anim calcmode="lin" valueType="num">
                                      <p:cBhvr additive="repl">
                                        <p:cTn id="12" dur="1000" fill="hold"/>
                                        <p:tgtEl>
                                          <p:spTgt spid="278"/>
                                        </p:tgtEl>
                                        <p:attrNameLst>
                                          <p:attrName>ppt_h</p:attrName>
                                        </p:attrNameLst>
                                      </p:cBhvr>
                                      <p:tavLst>
                                        <p:tav tm="0">
                                          <p:val>
                                            <p:strVal val="#ppt_h"/>
                                          </p:val>
                                        </p:tav>
                                        <p:tav tm="100000">
                                          <p:val>
                                            <p:strVal val="#ppt_h"/>
                                          </p:val>
                                        </p:tav>
                                      </p:tavLst>
                                    </p:anim>
                                    <p:animEffect filter="fade" transition="in">
                                      <p:cBhvr additive="repl">
                                        <p:cTn id="13" dur="1000"/>
                                        <p:tgtEl>
                                          <p:spTgt spid="278"/>
                                        </p:tgtEl>
                                      </p:cBhvr>
                                    </p:animEffect>
                                  </p:childTnLst>
                                </p:cTn>
                              </p:par>
                            </p:childTnLst>
                          </p:cTn>
                        </p:par>
                        <p:par>
                          <p:cTn id="14" nodeType="afterEffect" fill="hold">
                            <p:stCondLst>
                              <p:cond delay="2"/>
                            </p:stCondLst>
                            <p:childTnLst>
                              <p:par>
                                <p:cTn id="15" nodeType="afterEffect" fill="hold" presetClass="entr" presetID="6" presetSubtype="16">
                                  <p:stCondLst>
                                    <p:cond delay="0"/>
                                  </p:stCondLst>
                                  <p:childTnLst>
                                    <p:set>
                                      <p:cBhvr>
                                        <p:cTn id="16" dur="1" fill="hold">
                                          <p:stCondLst>
                                            <p:cond delay="0"/>
                                          </p:stCondLst>
                                        </p:cTn>
                                        <p:tgtEl>
                                          <p:spTgt spid="279"/>
                                        </p:tgtEl>
                                        <p:attrNameLst>
                                          <p:attrName>style.visibility</p:attrName>
                                        </p:attrNameLst>
                                      </p:cBhvr>
                                      <p:to>
                                        <p:strVal val="visible"/>
                                      </p:to>
                                    </p:set>
                                    <p:animEffect filter="circle(in)" transition="in">
                                      <p:cBhvr additive="repl">
                                        <p:cTn id="17" dur="2000"/>
                                        <p:tgtEl>
                                          <p:spTgt spid="279"/>
                                        </p:tgtEl>
                                      </p:cBhvr>
                                    </p:animEffect>
                                  </p:childTnLst>
                                </p:cTn>
                              </p:par>
                            </p:childTnLst>
                          </p:cTn>
                        </p:par>
                        <p:par>
                          <p:cTn id="18" nodeType="afterEffect" fill="hold">
                            <p:stCondLst>
                              <p:cond delay="2001"/>
                            </p:stCondLst>
                            <p:childTnLst>
                              <p:par>
                                <p:cTn id="19" nodeType="afterEffect" fill="hold" presetClass="entr" presetID="24">
                                  <p:stCondLst>
                                    <p:cond delay="0"/>
                                  </p:stCondLst>
                                  <p:childTnLst>
                                    <p:set>
                                      <p:cBhvr>
                                        <p:cTn id="20" dur="1" fill="hold">
                                          <p:stCondLst>
                                            <p:cond delay="0"/>
                                          </p:stCondLst>
                                        </p:cTn>
                                        <p:tgtEl>
                                          <p:spTgt spid="280"/>
                                        </p:tgtEl>
                                        <p:attrNameLst>
                                          <p:attrName>style.visibility</p:attrName>
                                        </p:attrNameLst>
                                      </p:cBhvr>
                                      <p:to>
                                        <p:strVal val="visible"/>
                                      </p:to>
                                    </p:set>
                                    <p:anim calcmode="lin" valueType="num" from="(-#ppt_w/2)" to="(#ppt_x)">
                                      <p:cBhvr additive="repl">
                                        <p:cTn id="21" dur="600" fill="hold">
                                          <p:stCondLst>
                                            <p:cond delay="0"/>
                                          </p:stCondLst>
                                        </p:cTn>
                                        <p:tgtEl>
                                          <p:spTgt spid="280"/>
                                        </p:tgtEl>
                                        <p:attrNameLst>
                                          <p:attrName>ppt_x</p:attrName>
                                        </p:attrNameLst>
                                      </p:cBhvr>
                                    </p:anim>
                                    <p:anim calcmode="lin" valueType="num" from="0" to="-1">
                                      <p:cBhvr additive="repl">
                                        <p:cTn id="22" dur="200" autoRev="1" fill="hold">
                                          <p:stCondLst>
                                            <p:cond delay="600"/>
                                          </p:stCondLst>
                                        </p:cTn>
                                        <p:tgtEl>
                                          <p:spTgt spid="280"/>
                                        </p:tgtEl>
                                        <p:attrNameLst>
                                          <p:attrName>xshear</p:attrName>
                                        </p:attrNameLst>
                                      </p:cBhvr>
                                    </p:anim>
                                    <p:animScale>
                                      <p:cBhvr>
                                        <p:cTn id="23" dur="200" autoRev="1" fill="hold">
                                          <p:stCondLst>
                                            <p:cond delay="600"/>
                                          </p:stCondLst>
                                        </p:cTn>
                                        <p:tgtEl>
                                          <p:spTgt spid="280"/>
                                        </p:tgtEl>
                                      </p:cBhvr>
                                      <p:from x="100000" y="100000"/>
                                      <p:to x="80000" y="100000"/>
                                    </p:animScale>
                                    <p:anim calcmode="lin" valueType="num" by="(#ppt_h/3+#ppt_w*0.1)">
                                      <p:cBhvr additive="sum">
                                        <p:cTn id="24" dur="200" autoRev="1" fill="hold">
                                          <p:stCondLst>
                                            <p:cond delay="600"/>
                                          </p:stCondLst>
                                        </p:cTn>
                                        <p:tgtEl>
                                          <p:spTgt spid="280"/>
                                        </p:tgtEl>
                                        <p:attrNameLst>
                                          <p:attrName>ppt_x</p:attrName>
                                        </p:attrNameLst>
                                      </p:cBhvr>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1" name="文本框 418817"/>
          <p:cNvSpPr/>
          <p:nvPr/>
        </p:nvSpPr>
        <p:spPr>
          <a:xfrm>
            <a:off x="685800" y="1447920"/>
            <a:ext cx="7696080" cy="1922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有个老人收了一个徒弟。谁想，这个徒弟十分狂妄，才学会一点皮毛，就看不起师傅了。师傅伤透了心，就对徒弟说：“你翅膀硬了，另立门户吧。”不过，师傅对徒弟还是放心不下，又叮嘱道：“要记住，有一种药你不能随便卖给人吃。”“什么药？” </a:t>
            </a:r>
            <a:r>
              <a:rPr b="1" lang="en-US" sz="2400" spc="-1" strike="noStrike">
                <a:solidFill>
                  <a:srgbClr val="000000"/>
                </a:solidFill>
                <a:latin typeface="Arial"/>
              </a:rPr>
              <a:t>……</a:t>
            </a:r>
            <a:r>
              <a:rPr b="1" lang="en-US" sz="2400" spc="-1" strike="noStrike">
                <a:solidFill>
                  <a:srgbClr val="000000"/>
                </a:solidFill>
                <a:latin typeface="Arial"/>
              </a:rPr>
              <a:t>.</a:t>
            </a:r>
            <a:r>
              <a:rPr b="1" lang="zh-CN" sz="2400" spc="-1" strike="noStrike">
                <a:solidFill>
                  <a:srgbClr val="000000"/>
                </a:solidFill>
                <a:latin typeface="Arial"/>
              </a:rPr>
              <a:t>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2" name="文本框 419841"/>
          <p:cNvSpPr/>
          <p:nvPr/>
        </p:nvSpPr>
        <p:spPr>
          <a:xfrm>
            <a:off x="457200" y="1828800"/>
            <a:ext cx="8305920" cy="21283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性能：苦，温。归肺，胃经</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功效：发汗解表，散寒通滞，宣肺平喘，利水消肿</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应用：</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1. </a:t>
            </a:r>
            <a:r>
              <a:rPr b="1" lang="zh-CN" sz="2400" spc="-1" strike="noStrike">
                <a:solidFill>
                  <a:srgbClr val="000000"/>
                </a:solidFill>
                <a:latin typeface="Arial"/>
              </a:rPr>
              <a:t>。</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3" name="文本框 191489"/>
          <p:cNvSpPr/>
          <p:nvPr/>
        </p:nvSpPr>
        <p:spPr>
          <a:xfrm>
            <a:off x="533520" y="1295280"/>
            <a:ext cx="7848360" cy="32187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5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② </a:t>
            </a:r>
            <a:r>
              <a:rPr b="0" lang="zh-CN" sz="2400" spc="-1" strike="noStrike">
                <a:solidFill>
                  <a:srgbClr val="ff9900"/>
                </a:solidFill>
                <a:latin typeface="Arial"/>
              </a:rPr>
              <a:t>风性善行而数变</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5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lnSpc>
                <a:spcPct val="125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③ </a:t>
            </a:r>
            <a:r>
              <a:rPr b="0" lang="zh-CN" sz="2400" spc="-1" strike="noStrike">
                <a:solidFill>
                  <a:srgbClr val="ff9900"/>
                </a:solidFill>
                <a:latin typeface="Arial"/>
              </a:rPr>
              <a:t>风性主动</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5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lnSpc>
                <a:spcPct val="125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④ </a:t>
            </a:r>
            <a:r>
              <a:rPr b="0" lang="zh-CN" sz="2400" spc="-1" strike="noStrike">
                <a:solidFill>
                  <a:srgbClr val="ff9900"/>
                </a:solidFill>
                <a:latin typeface="Arial"/>
              </a:rPr>
              <a:t>风为百病之长</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5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4" name="文本框 192513"/>
          <p:cNvSpPr/>
          <p:nvPr/>
        </p:nvSpPr>
        <p:spPr>
          <a:xfrm>
            <a:off x="228600" y="1447920"/>
            <a:ext cx="8077320" cy="3547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2 </a:t>
            </a:r>
            <a:r>
              <a:rPr b="1" lang="zh-CN" sz="2400" spc="-1" strike="noStrike">
                <a:solidFill>
                  <a:srgbClr val="000000"/>
                </a:solidFill>
                <a:latin typeface="Arial"/>
              </a:rPr>
              <a:t>寒邪</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⑴ </a:t>
            </a:r>
            <a:r>
              <a:rPr b="0" lang="zh-CN" sz="2400" spc="-1" strike="noStrike">
                <a:solidFill>
                  <a:srgbClr val="000000"/>
                </a:solidFill>
                <a:latin typeface="Arial"/>
              </a:rPr>
              <a:t>寒邪的概念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自然界中具有寒冷、凝结特性的外邪称为寒邪。寒邪为病称为外寒病。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⑵ </a:t>
            </a:r>
            <a:r>
              <a:rPr b="0" lang="zh-CN" sz="2400" spc="-1" strike="noStrike">
                <a:solidFill>
                  <a:srgbClr val="000000"/>
                </a:solidFill>
                <a:latin typeface="Arial"/>
              </a:rPr>
              <a:t>寒邪的性质及致病特点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r>
              <a:rPr b="0" lang="en-US" sz="2400" spc="-1" strike="noStrike">
                <a:solidFill>
                  <a:srgbClr val="000000"/>
                </a:solidFill>
                <a:latin typeface="Arial"/>
              </a:rPr>
              <a:t>① </a:t>
            </a:r>
            <a:r>
              <a:rPr b="0" lang="zh-CN" sz="2400" spc="-1" strike="noStrike">
                <a:solidFill>
                  <a:srgbClr val="ff9900"/>
                </a:solidFill>
                <a:latin typeface="Arial"/>
              </a:rPr>
              <a:t>寒为阴邪，易伤阳气</a:t>
            </a:r>
            <a:r>
              <a:rPr b="0" lang="zh-CN" sz="2400" spc="-1" strike="noStrike">
                <a:solidFill>
                  <a:srgbClr val="000000"/>
                </a:solidFill>
                <a:latin typeface="Arial"/>
              </a:rPr>
              <a:t>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9" name="图片 36867" descr="PX01">
            <a:hlinkClick r:id="rId1"/>
          </p:cNvPr>
          <p:cNvPicPr/>
          <p:nvPr/>
        </p:nvPicPr>
        <p:blipFill>
          <a:blip r:embed="rId2"/>
          <a:stretch/>
        </p:blipFill>
        <p:spPr>
          <a:xfrm>
            <a:off x="685800" y="1447920"/>
            <a:ext cx="3733920" cy="3246480"/>
          </a:xfrm>
          <a:prstGeom prst="rect">
            <a:avLst/>
          </a:prstGeom>
          <a:ln w="0">
            <a:noFill/>
          </a:ln>
        </p:spPr>
      </p:pic>
      <p:pic>
        <p:nvPicPr>
          <p:cNvPr id="130" name="图片 36868" descr="T22"/>
          <p:cNvPicPr/>
          <p:nvPr/>
        </p:nvPicPr>
        <p:blipFill>
          <a:blip r:embed="rId3"/>
          <a:stretch/>
        </p:blipFill>
        <p:spPr>
          <a:xfrm>
            <a:off x="4952880" y="1447920"/>
            <a:ext cx="3505320" cy="3247920"/>
          </a:xfrm>
          <a:prstGeom prst="rect">
            <a:avLst/>
          </a:prstGeom>
          <a:ln w="0">
            <a:noFill/>
          </a:ln>
        </p:spPr>
      </p:pic>
    </p:spTree>
  </p:cSld>
  <mc:AlternateContent>
    <mc:Choice Requires="p14">
      <p:transition spd="slow" p14:dur="2000"/>
    </mc:Choice>
    <mc:Fallback>
      <p:transition spd="slow"/>
    </mc:Fallback>
  </mc:AlternateContent>
</p:sld>
</file>

<file path=ppt/slides/slide9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5" name="文本框 193537"/>
          <p:cNvSpPr/>
          <p:nvPr/>
        </p:nvSpPr>
        <p:spPr>
          <a:xfrm>
            <a:off x="914400" y="1066680"/>
            <a:ext cx="7467480" cy="20782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② </a:t>
            </a:r>
            <a:r>
              <a:rPr b="0" lang="zh-CN" sz="2400" spc="-1" strike="noStrike">
                <a:solidFill>
                  <a:srgbClr val="ff9900"/>
                </a:solidFill>
                <a:latin typeface="Arial"/>
              </a:rPr>
              <a:t>寒性凝滞，主痛</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③ </a:t>
            </a:r>
            <a:r>
              <a:rPr b="0" lang="zh-CN" sz="2400" spc="-1" strike="noStrike">
                <a:solidFill>
                  <a:srgbClr val="ff9900"/>
                </a:solidFill>
                <a:latin typeface="Arial"/>
              </a:rPr>
              <a:t>寒性收引</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6" name="文本框 194561"/>
          <p:cNvSpPr/>
          <p:nvPr/>
        </p:nvSpPr>
        <p:spPr>
          <a:xfrm>
            <a:off x="304920" y="1447920"/>
            <a:ext cx="8839080" cy="354744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 </a:t>
            </a:r>
            <a:r>
              <a:rPr b="1" lang="en-US" sz="2400" spc="-1" strike="noStrike">
                <a:solidFill>
                  <a:srgbClr val="000000"/>
                </a:solidFill>
                <a:latin typeface="Arial"/>
              </a:rPr>
              <a:t>3</a:t>
            </a:r>
            <a:r>
              <a:rPr b="1" lang="zh-CN" sz="2400" spc="-1" strike="noStrike">
                <a:solidFill>
                  <a:srgbClr val="000000"/>
                </a:solidFill>
                <a:latin typeface="Arial"/>
              </a:rPr>
              <a:t>湿邪</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⑴ </a:t>
            </a:r>
            <a:r>
              <a:rPr b="0" lang="zh-CN" sz="2400" spc="-1" strike="noStrike">
                <a:solidFill>
                  <a:srgbClr val="000000"/>
                </a:solidFill>
                <a:latin typeface="Arial"/>
              </a:rPr>
              <a:t>湿邪的概念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自然界中具有水湿之重浊，粘滞，趋下特性的外邪称为湿邪。湿邪为病称为外湿病。湿为长夏之主气（长夏为）。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⑵ </a:t>
            </a:r>
            <a:r>
              <a:rPr b="0" lang="zh-CN" sz="2400" spc="-1" strike="noStrike">
                <a:solidFill>
                  <a:srgbClr val="000000"/>
                </a:solidFill>
                <a:latin typeface="Arial"/>
              </a:rPr>
              <a:t>湿邪的性质及致病特点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① </a:t>
            </a:r>
            <a:r>
              <a:rPr b="0" lang="zh-CN" sz="2400" spc="-1" strike="noStrike">
                <a:solidFill>
                  <a:srgbClr val="ff9900"/>
                </a:solidFill>
                <a:latin typeface="Arial"/>
              </a:rPr>
              <a:t>湿为阴邪，易阻滞气机，损伤阳气</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7" name="文本框 195585"/>
          <p:cNvSpPr/>
          <p:nvPr/>
        </p:nvSpPr>
        <p:spPr>
          <a:xfrm>
            <a:off x="457200" y="1981080"/>
            <a:ext cx="7772400" cy="1604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② </a:t>
            </a:r>
            <a:r>
              <a:rPr b="0" lang="zh-CN" sz="2400" spc="-1" strike="noStrike">
                <a:solidFill>
                  <a:srgbClr val="ff9900"/>
                </a:solidFill>
                <a:latin typeface="Arial"/>
              </a:rPr>
              <a:t>湿性重浊</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③ </a:t>
            </a:r>
            <a:r>
              <a:rPr b="0" lang="zh-CN" sz="2400" spc="-1" strike="noStrike">
                <a:solidFill>
                  <a:srgbClr val="ff9900"/>
                </a:solidFill>
                <a:latin typeface="Arial"/>
              </a:rPr>
              <a:t>湿性粘滞</a:t>
            </a:r>
            <a:r>
              <a:rPr b="0" lang="zh-CN" sz="2400" spc="-1" strike="noStrike">
                <a:solidFill>
                  <a:srgbClr val="000000"/>
                </a:solidFill>
                <a:latin typeface="Arial"/>
              </a:rPr>
              <a:t>  </a:t>
            </a: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8" name="文本框 196609"/>
          <p:cNvSpPr/>
          <p:nvPr/>
        </p:nvSpPr>
        <p:spPr>
          <a:xfrm>
            <a:off x="609480" y="1371600"/>
            <a:ext cx="8077320" cy="2223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l</a:t>
            </a:r>
            <a:r>
              <a:rPr b="0" lang="en-US" sz="2400" spc="-1" strike="noStrike">
                <a:solidFill>
                  <a:srgbClr val="000000"/>
                </a:solidFill>
                <a:latin typeface="Arial"/>
              </a:rPr>
              <a:t>  </a:t>
            </a:r>
            <a:endParaRPr b="0" lang="en-US" sz="2400" spc="-1" strike="noStrike">
              <a:solidFill>
                <a:srgbClr val="000000"/>
              </a:solidFill>
              <a:latin typeface="Arial"/>
            </a:endParaRPr>
          </a:p>
          <a:p>
            <a:pPr>
              <a:lnSpc>
                <a:spcPct val="13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④ </a:t>
            </a:r>
            <a:r>
              <a:rPr b="0" lang="zh-CN" sz="2400" spc="-1" strike="noStrike">
                <a:solidFill>
                  <a:srgbClr val="ff9900"/>
                </a:solidFill>
                <a:latin typeface="Arial"/>
              </a:rPr>
              <a:t>湿性趋下，易袭阴位</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3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lnSpc>
                <a:spcPct val="13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9" name="文本框 197633"/>
          <p:cNvSpPr/>
          <p:nvPr/>
        </p:nvSpPr>
        <p:spPr>
          <a:xfrm>
            <a:off x="380880" y="533520"/>
            <a:ext cx="8077320" cy="34711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4</a:t>
            </a:r>
            <a:r>
              <a:rPr b="1" lang="zh-CN" sz="2400" spc="-1" strike="noStrike">
                <a:solidFill>
                  <a:srgbClr val="000000"/>
                </a:solidFill>
                <a:latin typeface="Arial"/>
              </a:rPr>
              <a:t>燥邪</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⑴ </a:t>
            </a:r>
            <a:r>
              <a:rPr b="0" lang="zh-CN" sz="2400" spc="-1" strike="noStrike">
                <a:solidFill>
                  <a:srgbClr val="000000"/>
                </a:solidFill>
                <a:latin typeface="Arial"/>
              </a:rPr>
              <a:t>燥邪的概念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自然界中具有干燥、收敛清肃特性的外邪称为燥邪。燥邪为病称为燥病。燥邪分为凉燥和温燥，初秋多温燥，深秋多凉燥。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⑵ </a:t>
            </a:r>
            <a:r>
              <a:rPr b="0" lang="zh-CN" sz="2400" spc="-1" strike="noStrike">
                <a:solidFill>
                  <a:srgbClr val="000000"/>
                </a:solidFill>
                <a:latin typeface="Arial"/>
              </a:rPr>
              <a:t>燥邪的性质及致病特点 </a:t>
            </a:r>
            <a:endParaRPr b="0" lang="en-US" sz="2400" spc="-1" strike="noStrike">
              <a:solidFill>
                <a:srgbClr val="000000"/>
              </a:solidFill>
              <a:latin typeface="Arial"/>
            </a:endParaRPr>
          </a:p>
          <a:p>
            <a:pPr>
              <a:lnSpc>
                <a:spcPct val="12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① </a:t>
            </a:r>
            <a:r>
              <a:rPr b="0" lang="zh-CN" sz="2400" spc="-1" strike="noStrike">
                <a:solidFill>
                  <a:srgbClr val="ff9900"/>
                </a:solidFill>
                <a:latin typeface="Arial"/>
              </a:rPr>
              <a:t>燥性干涩，易伤津液</a:t>
            </a:r>
            <a:r>
              <a:rPr b="0" lang="zh-CN" sz="2400" spc="-1" strike="noStrike">
                <a:solidFill>
                  <a:srgbClr val="000000"/>
                </a:solidFill>
                <a:latin typeface="Arial"/>
              </a:rPr>
              <a:t>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0" name="文本框 198657"/>
          <p:cNvSpPr/>
          <p:nvPr/>
        </p:nvSpPr>
        <p:spPr>
          <a:xfrm>
            <a:off x="838080" y="914400"/>
            <a:ext cx="7162920" cy="16959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② </a:t>
            </a:r>
            <a:r>
              <a:rPr b="0" lang="zh-CN" sz="2400" spc="-1" strike="noStrike">
                <a:solidFill>
                  <a:srgbClr val="ff9900"/>
                </a:solidFill>
                <a:latin typeface="Arial"/>
              </a:rPr>
              <a:t>燥易伤肺</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3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spcBef>
                <a:spcPts val="150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1" name="文本框 199681"/>
          <p:cNvSpPr/>
          <p:nvPr/>
        </p:nvSpPr>
        <p:spPr>
          <a:xfrm>
            <a:off x="457200" y="533520"/>
            <a:ext cx="8381880" cy="4277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3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Arial"/>
              </a:rPr>
              <a:t>5</a:t>
            </a:r>
            <a:r>
              <a:rPr b="1" lang="zh-CN" sz="2400" spc="-1" strike="noStrike">
                <a:solidFill>
                  <a:srgbClr val="000000"/>
                </a:solidFill>
                <a:latin typeface="Arial"/>
              </a:rPr>
              <a:t>火（热）</a:t>
            </a:r>
            <a:endParaRPr b="0" lang="en-US" sz="2400" spc="-1" strike="noStrike">
              <a:solidFill>
                <a:srgbClr val="000000"/>
              </a:solidFill>
              <a:latin typeface="Arial"/>
            </a:endParaRPr>
          </a:p>
          <a:p>
            <a:pPr>
              <a:lnSpc>
                <a:spcPct val="13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⑴ </a:t>
            </a:r>
            <a:r>
              <a:rPr b="0" lang="zh-CN" sz="2400" spc="-1" strike="noStrike">
                <a:solidFill>
                  <a:srgbClr val="000000"/>
                </a:solidFill>
                <a:latin typeface="Arial"/>
              </a:rPr>
              <a:t>火邪的概念 </a:t>
            </a:r>
            <a:endParaRPr b="0" lang="en-US" sz="2400" spc="-1" strike="noStrike">
              <a:solidFill>
                <a:srgbClr val="000000"/>
              </a:solidFill>
              <a:latin typeface="Arial"/>
            </a:endParaRPr>
          </a:p>
          <a:p>
            <a:pPr>
              <a:lnSpc>
                <a:spcPct val="13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自然界中具有火之炎热特性的外邪称为火邪。热邪为病称为外热病。火邪相近的名称有温邪、热邪等。温为热之渐，火为热之极。热一般归属于邪气，火除了指邪气外，还可指温煦生化作用的阳气，称为“少火”。 </a:t>
            </a:r>
            <a:endParaRPr b="0" lang="en-US" sz="2400" spc="-1" strike="noStrike">
              <a:solidFill>
                <a:srgbClr val="000000"/>
              </a:solidFill>
              <a:latin typeface="Arial"/>
            </a:endParaRPr>
          </a:p>
          <a:p>
            <a:pPr>
              <a:lnSpc>
                <a:spcPct val="13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⑵ </a:t>
            </a:r>
            <a:r>
              <a:rPr b="0" lang="zh-CN" sz="2400" spc="-1" strike="noStrike">
                <a:solidFill>
                  <a:srgbClr val="000000"/>
                </a:solidFill>
                <a:latin typeface="Arial"/>
              </a:rPr>
              <a:t>热邪的性质及致病特点 </a:t>
            </a:r>
            <a:endParaRPr b="0" lang="en-US" sz="2400" spc="-1" strike="noStrike">
              <a:solidFill>
                <a:srgbClr val="000000"/>
              </a:solidFill>
              <a:latin typeface="Arial"/>
            </a:endParaRPr>
          </a:p>
          <a:p>
            <a:pPr>
              <a:lnSpc>
                <a:spcPct val="130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① </a:t>
            </a:r>
            <a:r>
              <a:rPr b="0" lang="zh-CN" sz="2400" spc="-1" strike="noStrike">
                <a:solidFill>
                  <a:srgbClr val="ff9900"/>
                </a:solidFill>
                <a:latin typeface="Arial"/>
              </a:rPr>
              <a:t>火为阳邪，其性炎上</a:t>
            </a:r>
            <a:r>
              <a:rPr b="0" lang="zh-CN" sz="2400" spc="-1" strike="noStrike">
                <a:solidFill>
                  <a:srgbClr val="000000"/>
                </a:solidFill>
                <a:latin typeface="Arial"/>
              </a:rPr>
              <a:t>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2" name="文本框 200705"/>
          <p:cNvSpPr/>
          <p:nvPr/>
        </p:nvSpPr>
        <p:spPr>
          <a:xfrm>
            <a:off x="609480" y="1066680"/>
            <a:ext cx="7925040" cy="27615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② </a:t>
            </a:r>
            <a:r>
              <a:rPr b="0" lang="zh-CN" sz="2400" spc="-1" strike="noStrike">
                <a:solidFill>
                  <a:srgbClr val="ff9900"/>
                </a:solidFill>
                <a:latin typeface="Arial"/>
              </a:rPr>
              <a:t>伤津耗气</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③ </a:t>
            </a:r>
            <a:r>
              <a:rPr b="0" lang="zh-CN" sz="2400" spc="-1" strike="noStrike">
                <a:solidFill>
                  <a:srgbClr val="ff9900"/>
                </a:solidFill>
                <a:latin typeface="Arial"/>
              </a:rPr>
              <a:t>生风动血</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3" name="文本框 201729"/>
          <p:cNvSpPr/>
          <p:nvPr/>
        </p:nvSpPr>
        <p:spPr>
          <a:xfrm>
            <a:off x="609480" y="685800"/>
            <a:ext cx="7315200" cy="3485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zh-CN" sz="2400" spc="-1" strike="noStrike">
                <a:solidFill>
                  <a:srgbClr val="000000"/>
                </a:solidFill>
                <a:latin typeface="Arial"/>
              </a:rPr>
              <a:t>６暑邪</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⑴ </a:t>
            </a:r>
            <a:r>
              <a:rPr b="0" lang="zh-CN" sz="2400" spc="-1" strike="noStrike">
                <a:solidFill>
                  <a:srgbClr val="000000"/>
                </a:solidFill>
                <a:latin typeface="Arial"/>
              </a:rPr>
              <a:t>暑邪的概念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zh-CN" sz="2400" spc="-1" strike="noStrike">
                <a:solidFill>
                  <a:srgbClr val="000000"/>
                </a:solidFill>
                <a:latin typeface="Arial"/>
              </a:rPr>
              <a:t>夏至以后，立秋以前，自然界中的火热外邪，称为暑邪。暑邪为病称为暑病。暑邪致病具有明显的季节性。暑与温是同一病邪，发生在夏至之前者称为温病，暑病主要发生在夏至以后，立秋以前。暑病只有外感，没有内生。 </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4" name="文本框 202753"/>
          <p:cNvSpPr/>
          <p:nvPr/>
        </p:nvSpPr>
        <p:spPr>
          <a:xfrm>
            <a:off x="762120" y="533520"/>
            <a:ext cx="7238880" cy="331416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6800" bIns="46800" anchor="t">
            <a:spAutoFit/>
          </a:bodyPr>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⑵ </a:t>
            </a:r>
            <a:r>
              <a:rPr b="0" lang="zh-CN" sz="2400" spc="-1" strike="noStrike">
                <a:solidFill>
                  <a:srgbClr val="000000"/>
                </a:solidFill>
                <a:latin typeface="Arial"/>
              </a:rPr>
              <a:t>暑邪的性质和致病特点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① </a:t>
            </a:r>
            <a:r>
              <a:rPr b="0" lang="zh-CN" sz="2400" spc="-1" strike="noStrike">
                <a:solidFill>
                  <a:srgbClr val="ff9900"/>
                </a:solidFill>
                <a:latin typeface="Arial"/>
              </a:rPr>
              <a:t>暑为阳邪，其性炎热</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② </a:t>
            </a:r>
            <a:r>
              <a:rPr b="0" lang="zh-CN" sz="2400" spc="-1" strike="noStrike">
                <a:solidFill>
                  <a:srgbClr val="ff9900"/>
                </a:solidFill>
                <a:latin typeface="Arial"/>
              </a:rPr>
              <a:t>暑性升散，最易伤津耗气</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Arial"/>
              </a:rPr>
              <a:t>③ </a:t>
            </a:r>
            <a:r>
              <a:rPr b="0" lang="zh-CN" sz="2400" spc="-1" strike="noStrike">
                <a:solidFill>
                  <a:srgbClr val="ff9900"/>
                </a:solidFill>
                <a:latin typeface="Arial"/>
              </a:rPr>
              <a:t>暑多挟湿</a:t>
            </a:r>
            <a:r>
              <a:rPr b="0" lang="zh-CN" sz="2400" spc="-1" strike="noStrike">
                <a:solidFill>
                  <a:srgbClr val="000000"/>
                </a:solidFill>
                <a:latin typeface="Arial"/>
              </a:rPr>
              <a:t> </a:t>
            </a:r>
            <a:endParaRPr b="0" lang="en-US" sz="2400" spc="-1" strike="noStrike">
              <a:solidFill>
                <a:srgbClr val="000000"/>
              </a:solidFill>
              <a:latin typeface="Arial"/>
            </a:endParaRPr>
          </a:p>
          <a:p>
            <a:pPr>
              <a:lnSpc>
                <a:spcPct val="125000"/>
              </a:lnSpc>
              <a:spcBef>
                <a:spcPts val="7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LibreOffice/7.3.7.2$Linux_X86_64 LibreOffice_project/30$Build-2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2016-09-13T05:17:24Z</dcterms:created>
  <dc:creator>Administrator</dc:creator>
  <dc:description/>
  <cp:keywords/>
  <dc:language>zh-CN</dc:language>
  <cp:lastModifiedBy>雪芳 王</cp:lastModifiedBy>
  <dcterms:modified xsi:type="dcterms:W3CDTF">2024-04-15T03:56:46Z</dcterms:modified>
  <cp:revision>91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2052-10.1.0.5864</vt:lpwstr>
  </property>
  <property fmtid="{D5CDD505-2E9C-101B-9397-08002B2CF9AE}" pid="3" name="Version">
    <vt:r8>1</vt:r8>
  </property>
</Properties>
</file>