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58" r:id="rId5"/>
    <p:sldId id="260" r:id="rId6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06" autoAdjust="0"/>
    <p:restoredTop sz="94660"/>
  </p:normalViewPr>
  <p:slideViewPr>
    <p:cSldViewPr snapToGrid="0">
      <p:cViewPr varScale="1">
        <p:scale>
          <a:sx n="83" d="100"/>
          <a:sy n="83" d="100"/>
        </p:scale>
        <p:origin x="390" y="7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191DC9F-DE21-3A4B-A617-55692279A1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2542DEA-B175-FEE3-BB53-E3B5399970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A58B7F1-5ADE-7D86-5105-71F9C66870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67906-C1DC-403A-AD3D-4BE0ED581018}" type="datetimeFigureOut">
              <a:rPr lang="zh-CN" altLang="en-US" smtClean="0"/>
              <a:t>2024/12/18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A1A75AF-7195-C394-0284-196606A77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BD4D3E4-2CE0-A927-02D5-6AAFFAE449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C1EC9-3DD2-436B-A58C-BEE76DECEC8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45546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93233BA-7096-21A3-3590-9DDF55F31D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16AEFBF-64A2-E813-C8A0-FAD3BC1E54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B872471-451C-A9E0-2F8D-C50E31AF2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67906-C1DC-403A-AD3D-4BE0ED581018}" type="datetimeFigureOut">
              <a:rPr lang="zh-CN" altLang="en-US" smtClean="0"/>
              <a:t>2024/12/18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56ECA6D-2C48-4F4E-63B5-791B631547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99994E0-8278-22D1-4506-B53F4E6A2A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C1EC9-3DD2-436B-A58C-BEE76DECEC8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600628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5BB99F65-6C04-B045-2562-AAB9008FF58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DEBE619E-FDAD-2A5D-48E4-BF738CBF7C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F47C2D0-7C74-034E-6BEC-6F2AE82DA2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67906-C1DC-403A-AD3D-4BE0ED581018}" type="datetimeFigureOut">
              <a:rPr lang="zh-CN" altLang="en-US" smtClean="0"/>
              <a:t>2024/12/18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6FEFDC9-41A9-DFB6-F7FE-3A2BAD0ACD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88ACC24-B017-6F3F-8E2B-70D8BF9DD7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C1EC9-3DD2-436B-A58C-BEE76DECEC8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78866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F65D3FA-410A-49C9-8C3F-F0F9300F13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876CF2A-8939-B8F2-5877-CB20C12656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77DE9BF-33E1-5B98-D73F-7143AE7EC8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67906-C1DC-403A-AD3D-4BE0ED581018}" type="datetimeFigureOut">
              <a:rPr lang="zh-CN" altLang="en-US" smtClean="0"/>
              <a:t>2024/12/18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5809463-F085-93DC-FB76-57F5DBDF81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4C48D35-BCDD-8683-571B-B5E4F38DE2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C1EC9-3DD2-436B-A58C-BEE76DECEC8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92223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F28380F-961A-4D8B-4ADD-291AB31AD6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4EC5831-C670-4944-B0F7-E811FFA2D1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997DA16-F266-630E-DAB7-4D466B34A6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67906-C1DC-403A-AD3D-4BE0ED581018}" type="datetimeFigureOut">
              <a:rPr lang="zh-CN" altLang="en-US" smtClean="0"/>
              <a:t>2024/12/18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C7B375A-D9E0-6A4E-5047-028F083309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3D3B3A8-D3A5-A6CC-73F7-DEE48842D8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C1EC9-3DD2-436B-A58C-BEE76DECEC8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232682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CA5D7A8-68C1-66BD-8899-DB4F0A8BA7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58F2690-776C-117C-0721-573DA2926A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15E6FE0-95FA-7495-852E-AE71B1EAD5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75F03C4-802E-468D-432F-362AE3A138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67906-C1DC-403A-AD3D-4BE0ED581018}" type="datetimeFigureOut">
              <a:rPr lang="zh-CN" altLang="en-US" smtClean="0"/>
              <a:t>2024/12/18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C953033E-BF65-9C60-30A7-7E9C9A147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CEDF878-BDC8-6028-1EBE-E0414A767C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C1EC9-3DD2-436B-A58C-BEE76DECEC8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33649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E700BFA-8DB7-814E-A1A7-14CA01E4C4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4BDB681-92F1-FBE2-0342-D5298355D3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3DD10976-2CFC-915E-9E28-50D83CF64E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04282E04-3A93-D627-696C-1BD6B1A6D0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BEA6298C-D91A-CC88-D82E-9AE2165004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40079013-1C6E-20C8-29F7-ED8FFF1935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67906-C1DC-403A-AD3D-4BE0ED581018}" type="datetimeFigureOut">
              <a:rPr lang="zh-CN" altLang="en-US" smtClean="0"/>
              <a:t>2024/12/18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E88FCC99-708C-A465-8105-4052BAF492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F603A57C-5407-E3E9-E16B-5C0FB1D943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C1EC9-3DD2-436B-A58C-BEE76DECEC8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752740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3ECB389-4ED6-36D8-97CD-F588C53863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BAA4BBC7-EF53-0010-A088-B6958DF2B5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67906-C1DC-403A-AD3D-4BE0ED581018}" type="datetimeFigureOut">
              <a:rPr lang="zh-CN" altLang="en-US" smtClean="0"/>
              <a:t>2024/12/18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160BD5B0-62C4-7C22-7DE9-B2126565A6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CA86D0C1-C251-FAC2-1548-E64DD88E9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C1EC9-3DD2-436B-A58C-BEE76DECEC8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266263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FA6DA6FE-4ADF-2CA7-8FE7-89183D9FDF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67906-C1DC-403A-AD3D-4BE0ED581018}" type="datetimeFigureOut">
              <a:rPr lang="zh-CN" altLang="en-US" smtClean="0"/>
              <a:t>2024/12/18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000617D6-5DE6-785E-11A6-136BA084EC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A0127C5-B1B4-84B4-91FE-4A183C76BB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C1EC9-3DD2-436B-A58C-BEE76DECEC8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46168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C42DADF-7910-5D24-7B58-D73FCFCA8B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17338B1-9E8B-A9B0-067E-B7C1032719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EEF101B6-A120-F116-3826-BE6A40445F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96BCF13-1490-A398-DE39-62BEB74A00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67906-C1DC-403A-AD3D-4BE0ED581018}" type="datetimeFigureOut">
              <a:rPr lang="zh-CN" altLang="en-US" smtClean="0"/>
              <a:t>2024/12/18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DA0E5CC-6664-02E5-A3CF-1953259B7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5A954BF-E758-3453-42AA-2D0CD77E8C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C1EC9-3DD2-436B-A58C-BEE76DECEC8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096728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5CC21DE-1D94-166D-7C79-EC711F3D21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B1666CD7-6326-4A0D-F774-4129CC9465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CA18130D-4319-D96A-DB03-A7A8FBF63A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81AD633-FA72-D905-3A3E-83C65CE887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67906-C1DC-403A-AD3D-4BE0ED581018}" type="datetimeFigureOut">
              <a:rPr lang="zh-CN" altLang="en-US" smtClean="0"/>
              <a:t>2024/12/18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372B3AE-3E3F-01E9-58CC-C87BE924A7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BCE277E-16A0-28ED-B111-66E42CD612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C1EC9-3DD2-436B-A58C-BEE76DECEC8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73792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D35F40E4-926A-88AF-C236-D3B2273FE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86E640C1-F997-8C3B-BA78-E23B0B96E0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A71528B-515E-F42C-4932-7697E15212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667906-C1DC-403A-AD3D-4BE0ED581018}" type="datetimeFigureOut">
              <a:rPr lang="zh-CN" altLang="en-US" smtClean="0"/>
              <a:t>2024/12/18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D7AF239-B30C-148D-2714-36EAD0F1C7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1C68699-B62D-6640-4B51-18AFBF94AE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9C1EC9-3DD2-436B-A58C-BEE76DECEC8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27335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216F0F4-F9FB-F65E-0223-F6DDF542A07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CN" altLang="en-US" b="1" dirty="0"/>
              <a:t>熊继柏医案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0151A096-7871-F208-2644-3891BA6823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204854"/>
            <a:ext cx="9144000" cy="1052945"/>
          </a:xfrm>
        </p:spPr>
        <p:txBody>
          <a:bodyPr/>
          <a:lstStyle/>
          <a:p>
            <a:r>
              <a:rPr lang="en-US" altLang="zh-CN" dirty="0"/>
              <a:t>2024</a:t>
            </a:r>
            <a:r>
              <a:rPr lang="zh-CN" altLang="en-US" dirty="0"/>
              <a:t>年</a:t>
            </a:r>
            <a:r>
              <a:rPr lang="en-US" altLang="zh-CN" dirty="0"/>
              <a:t>12</a:t>
            </a:r>
            <a:r>
              <a:rPr lang="zh-CN" altLang="en-US" dirty="0"/>
              <a:t>月</a:t>
            </a:r>
          </a:p>
        </p:txBody>
      </p:sp>
    </p:spTree>
    <p:extLst>
      <p:ext uri="{BB962C8B-B14F-4D97-AF65-F5344CB8AC3E}">
        <p14:creationId xmlns:p14="http://schemas.microsoft.com/office/powerpoint/2010/main" val="8279219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769740C-27BF-A1A9-CD4C-6848D5BE95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/>
              <a:t>熊继柏医案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E485B93-2303-924A-9AC6-6418C9B96F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/>
              <a:t>周某，男，</a:t>
            </a:r>
            <a:r>
              <a:rPr lang="en-US" altLang="zh-CN" sz="3200" b="1" dirty="0"/>
              <a:t>37</a:t>
            </a:r>
            <a:r>
              <a:rPr lang="zh-CN" altLang="en-US" sz="3200" b="1" dirty="0"/>
              <a:t>岁，某银行职员。患者自诉泄泻</a:t>
            </a:r>
            <a:r>
              <a:rPr lang="en-US" altLang="zh-CN" sz="3200" b="1" dirty="0"/>
              <a:t>10</a:t>
            </a:r>
            <a:r>
              <a:rPr lang="zh-CN" altLang="en-US" sz="3200" b="1" dirty="0"/>
              <a:t>余年，不论春夏秋冬，从未间断。少则日泻</a:t>
            </a:r>
            <a:r>
              <a:rPr lang="en-US" altLang="zh-CN" sz="3200" b="1" dirty="0"/>
              <a:t>3</a:t>
            </a:r>
            <a:r>
              <a:rPr lang="zh-CN" altLang="en-US" sz="3200" b="1" dirty="0"/>
              <a:t>～</a:t>
            </a:r>
            <a:r>
              <a:rPr lang="en-US" altLang="zh-CN" sz="3200" b="1" dirty="0"/>
              <a:t>4</a:t>
            </a:r>
            <a:r>
              <a:rPr lang="zh-CN" altLang="en-US" sz="3200" b="1" dirty="0"/>
              <a:t>次，多则日泻</a:t>
            </a:r>
            <a:r>
              <a:rPr lang="en-US" altLang="zh-CN" sz="3200" b="1" dirty="0"/>
              <a:t>7</a:t>
            </a:r>
            <a:r>
              <a:rPr lang="zh-CN" altLang="en-US" sz="3200" b="1" dirty="0"/>
              <a:t>～</a:t>
            </a:r>
            <a:r>
              <a:rPr lang="en-US" altLang="zh-CN" sz="3200" b="1" dirty="0"/>
              <a:t>8</a:t>
            </a:r>
            <a:r>
              <a:rPr lang="zh-CN" altLang="en-US" sz="3200" b="1" dirty="0"/>
              <a:t>次，泻出稀溏便。若遇饮食不适，或稍事劳作，其泻必大作，甚则肠鸣腹痛，肛部及大腹部有坠胀感，所泻粪便中常夹有不消化食物残渣。</a:t>
            </a:r>
          </a:p>
        </p:txBody>
      </p:sp>
    </p:spTree>
    <p:extLst>
      <p:ext uri="{BB962C8B-B14F-4D97-AF65-F5344CB8AC3E}">
        <p14:creationId xmlns:p14="http://schemas.microsoft.com/office/powerpoint/2010/main" val="21504711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2BEC32-E85A-29B4-CEA5-CD1138DA25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80345AD-FEC5-42E2-D1BD-CAC4FEB442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/>
              <a:t>熊继柏医案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D0F6301-7224-6728-523F-9A296341EF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/>
              <a:t>由于长期泄泻，体质逐渐衰弱，不仅精神疲乏，面色无华，形体消瘦，食纳减少，而且近</a:t>
            </a:r>
            <a:r>
              <a:rPr lang="en-US" altLang="zh-CN" sz="3200" b="1" dirty="0"/>
              <a:t>1</a:t>
            </a:r>
            <a:r>
              <a:rPr lang="zh-CN" altLang="en-US" sz="3200" b="1" dirty="0"/>
              <a:t>年以来，头发逐渐脱落，不到</a:t>
            </a:r>
            <a:r>
              <a:rPr lang="en-US" altLang="zh-CN" sz="3200" b="1" dirty="0"/>
              <a:t>1</a:t>
            </a:r>
            <a:r>
              <a:rPr lang="zh-CN" altLang="en-US" sz="3200" b="1" dirty="0"/>
              <a:t>年时间，头发几乎已经脱光，眉毛全部脱完。时方壮年，却呈未老先衰之状。舌淡苔薄白，脉细而虚。</a:t>
            </a:r>
          </a:p>
        </p:txBody>
      </p:sp>
    </p:spTree>
    <p:extLst>
      <p:ext uri="{BB962C8B-B14F-4D97-AF65-F5344CB8AC3E}">
        <p14:creationId xmlns:p14="http://schemas.microsoft.com/office/powerpoint/2010/main" val="36774142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62EFD5F-F429-04E3-1DAB-1712E70195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熊继柏医案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F77CC55-C083-71DB-C65A-7B3536AE5D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/>
              <a:t>辨证分析：患者泄泻</a:t>
            </a:r>
            <a:r>
              <a:rPr lang="en-US" altLang="zh-CN" sz="3200" b="1" dirty="0"/>
              <a:t>10</a:t>
            </a:r>
            <a:r>
              <a:rPr lang="zh-CN" altLang="en-US" sz="3200" b="1" dirty="0"/>
              <a:t>余年可知为虚证。精神疲乏，面色无华，形体消瘦，食纳减少，可知此为脾虚泄泻。“清气在下，则生飧泄。”脾虚不能升清则泻，由于脾病日久及肾导致脱发。</a:t>
            </a:r>
          </a:p>
        </p:txBody>
      </p:sp>
    </p:spTree>
    <p:extLst>
      <p:ext uri="{BB962C8B-B14F-4D97-AF65-F5344CB8AC3E}">
        <p14:creationId xmlns:p14="http://schemas.microsoft.com/office/powerpoint/2010/main" val="27908021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8A8506-52E7-BCCB-DC36-2AF98796FC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DCC86B8-AC55-E827-0880-5166198FB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熊继柏医案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4B48A55-FC95-7EEA-9356-DB1940FEB7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zh-CN" altLang="en-US" b="1" dirty="0"/>
              <a:t>治疗：当升阳健脾止泻。一诊用</a:t>
            </a:r>
            <a:r>
              <a:rPr lang="zh-CN" altLang="en-US" b="1" dirty="0">
                <a:solidFill>
                  <a:srgbClr val="FF0000"/>
                </a:solidFill>
              </a:rPr>
              <a:t>升阳益胃汤（升阳益胃参术芪，黄连半夏草陈皮，苓泻防风羌独活，柴胡白芍姜枣随）</a:t>
            </a:r>
            <a:r>
              <a:rPr lang="zh-CN" altLang="en-US" b="1" dirty="0"/>
              <a:t>减黄连加干姜。</a:t>
            </a:r>
            <a:r>
              <a:rPr lang="en-US" altLang="zh-CN" b="1" dirty="0"/>
              <a:t>15</a:t>
            </a:r>
            <a:r>
              <a:rPr lang="zh-CN" altLang="en-US" b="1" dirty="0"/>
              <a:t>剂泻止，再</a:t>
            </a:r>
            <a:r>
              <a:rPr lang="en-US" altLang="zh-CN" b="1" dirty="0"/>
              <a:t>15</a:t>
            </a:r>
            <a:r>
              <a:rPr lang="zh-CN" altLang="en-US" b="1" dirty="0"/>
              <a:t>剂完全不泻。再诊用</a:t>
            </a:r>
            <a:r>
              <a:rPr lang="zh-CN" altLang="en-US" b="1" dirty="0">
                <a:solidFill>
                  <a:srgbClr val="FF0000"/>
                </a:solidFill>
              </a:rPr>
              <a:t>参苓白术散（参苓白术扁豆陈，山药甘草砂薏仁，桔梗上浮兼保肺，枣汤调服益脾神）</a:t>
            </a:r>
            <a:r>
              <a:rPr lang="zh-CN" altLang="en-US" b="1" dirty="0"/>
              <a:t>加鹿茸，做成丸药服</a:t>
            </a:r>
            <a:r>
              <a:rPr lang="en-US" altLang="zh-CN" b="1" dirty="0"/>
              <a:t>3</a:t>
            </a:r>
            <a:r>
              <a:rPr lang="zh-CN" altLang="en-US" b="1" dirty="0"/>
              <a:t>个月，眉发全长而痊愈。</a:t>
            </a:r>
            <a:r>
              <a:rPr lang="en-US" altLang="zh-CN" b="1" dirty="0"/>
              <a:t>【</a:t>
            </a:r>
            <a:r>
              <a:rPr lang="zh-CN" altLang="en-US" b="1" dirty="0"/>
              <a:t>本文选自</a:t>
            </a:r>
            <a:r>
              <a:rPr lang="en-US" altLang="zh-CN" b="1" dirty="0"/>
              <a:t>《</a:t>
            </a:r>
            <a:r>
              <a:rPr lang="zh-CN" altLang="en-US" b="1" dirty="0"/>
              <a:t>国医大师熊继柏</a:t>
            </a:r>
            <a:r>
              <a:rPr lang="en-US" altLang="zh-CN" b="1" dirty="0"/>
              <a:t>〈</a:t>
            </a:r>
            <a:r>
              <a:rPr lang="zh-CN" altLang="en-US" b="1" dirty="0"/>
              <a:t>内经</a:t>
            </a:r>
            <a:r>
              <a:rPr lang="en-US" altLang="zh-CN" b="1" dirty="0"/>
              <a:t>〉</a:t>
            </a:r>
            <a:r>
              <a:rPr lang="zh-CN" altLang="en-US" b="1" dirty="0"/>
              <a:t>与临证治验 </a:t>
            </a:r>
            <a:r>
              <a:rPr lang="en-US" altLang="zh-CN" b="1" dirty="0"/>
              <a:t>》</a:t>
            </a:r>
            <a:r>
              <a:rPr lang="zh-CN" altLang="en-US" b="1" dirty="0"/>
              <a:t>，人民卫生出版社，作者：熊继柏。</a:t>
            </a:r>
          </a:p>
        </p:txBody>
      </p:sp>
    </p:spTree>
    <p:extLst>
      <p:ext uri="{BB962C8B-B14F-4D97-AF65-F5344CB8AC3E}">
        <p14:creationId xmlns:p14="http://schemas.microsoft.com/office/powerpoint/2010/main" val="33739172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</TotalTime>
  <Words>372</Words>
  <Application>Microsoft Office PowerPoint</Application>
  <PresentationFormat>宽屏</PresentationFormat>
  <Paragraphs>10</Paragraphs>
  <Slides>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9" baseType="lpstr">
      <vt:lpstr>等线</vt:lpstr>
      <vt:lpstr>等线 Light</vt:lpstr>
      <vt:lpstr>Arial</vt:lpstr>
      <vt:lpstr>Office 主题​​</vt:lpstr>
      <vt:lpstr>熊继柏医案</vt:lpstr>
      <vt:lpstr>熊继柏医案</vt:lpstr>
      <vt:lpstr>熊继柏医案</vt:lpstr>
      <vt:lpstr>熊继柏医案</vt:lpstr>
      <vt:lpstr>熊继柏医案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雪芳 王</dc:creator>
  <cp:lastModifiedBy>雪芳 王</cp:lastModifiedBy>
  <cp:revision>2</cp:revision>
  <dcterms:created xsi:type="dcterms:W3CDTF">2024-12-18T11:24:31Z</dcterms:created>
  <dcterms:modified xsi:type="dcterms:W3CDTF">2024-12-18T13:33:53Z</dcterms:modified>
</cp:coreProperties>
</file>